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sldIdLst>
    <p:sldId id="256" r:id="rId2"/>
    <p:sldId id="306" r:id="rId3"/>
    <p:sldId id="292" r:id="rId4"/>
    <p:sldId id="293" r:id="rId5"/>
    <p:sldId id="333" r:id="rId6"/>
    <p:sldId id="334" r:id="rId7"/>
    <p:sldId id="307" r:id="rId8"/>
    <p:sldId id="296" r:id="rId9"/>
    <p:sldId id="297" r:id="rId10"/>
    <p:sldId id="309" r:id="rId11"/>
    <p:sldId id="310" r:id="rId12"/>
    <p:sldId id="311" r:id="rId13"/>
    <p:sldId id="314" r:id="rId14"/>
    <p:sldId id="318" r:id="rId15"/>
    <p:sldId id="317" r:id="rId16"/>
    <p:sldId id="327" r:id="rId17"/>
    <p:sldId id="321" r:id="rId18"/>
    <p:sldId id="328" r:id="rId19"/>
    <p:sldId id="324" r:id="rId20"/>
    <p:sldId id="315" r:id="rId21"/>
    <p:sldId id="323" r:id="rId22"/>
    <p:sldId id="325" r:id="rId23"/>
    <p:sldId id="329" r:id="rId24"/>
    <p:sldId id="283" r:id="rId25"/>
    <p:sldId id="330" r:id="rId26"/>
    <p:sldId id="332" r:id="rId27"/>
    <p:sldId id="3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D863-37AF-4C37-9CD2-609BEDB667D6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A3226-EFB3-4CC9-9B93-33949577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B0471D-1979-4D55-9AB5-709D654DE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B6D246-1010-43DE-A4EF-23E756AF6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28996-5EE6-4CA2-A7F5-73D81D253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68E64D-6436-4835-9E83-96A5DE4BE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C5ED54-B9DE-49F9-B953-CF0C39BCC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8C3EFD-44B2-4E6B-AB5C-8170CA8B5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E0D16-59C9-4424-AB75-743135197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58B60A-2EBB-4EF7-B11A-6E4FFA20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A463BE-5A00-49CD-B217-8FCA7C4B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EE69-9BA5-4C3C-AD86-8C1D51B4D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04-Oct-23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B381-309A-4E71-AAEE-BD790CF215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04-Oct-23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613B-FBA6-4800-98A9-3115E7BAB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33B83-FB3E-4534-8DF2-2AECF140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3" b="979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7C4D-D166-4C92-B622-4212B209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386599" cy="3569242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Uvod</a:t>
            </a:r>
            <a:r>
              <a:rPr lang="en-US" dirty="0">
                <a:solidFill>
                  <a:schemeClr val="bg1"/>
                </a:solidFill>
              </a:rPr>
              <a:t> u </a:t>
            </a:r>
            <a:r>
              <a:rPr lang="en-US" dirty="0" err="1">
                <a:solidFill>
                  <a:schemeClr val="bg1"/>
                </a:solidFill>
              </a:rPr>
              <a:t>oop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54DEA-9C1F-4400-A6E1-D6B3530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r>
              <a:rPr lang="sl-SI" dirty="0"/>
              <a:t>Zašto OOP?</a:t>
            </a:r>
          </a:p>
          <a:p>
            <a:r>
              <a:rPr lang="sl-SI" dirty="0"/>
              <a:t>Šta nudi OOP kao rešenje?</a:t>
            </a:r>
          </a:p>
          <a:p>
            <a:r>
              <a:rPr lang="sl-SI" dirty="0"/>
              <a:t>Šta se menja prelaskom na OOP?</a:t>
            </a: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CC9E8-035D-4E3D-A5F6-D58B0F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73" y="61084"/>
            <a:ext cx="1578467" cy="1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Pregled osnovnih</a:t>
            </a:r>
            <a:r>
              <a:rPr lang="en-US" dirty="0"/>
              <a:t> </a:t>
            </a:r>
            <a:r>
              <a:rPr lang="sl-SI" dirty="0"/>
              <a:t>koncepata</a:t>
            </a:r>
            <a:r>
              <a:rPr lang="en-US" dirty="0"/>
              <a:t> </a:t>
            </a:r>
            <a:r>
              <a:rPr lang="sl-SI" dirty="0"/>
              <a:t>OOP na jeziku C</a:t>
            </a:r>
            <a:r>
              <a:rPr lang="en-US" dirty="0"/>
              <a:t>#</a:t>
            </a:r>
          </a:p>
        </p:txBody>
      </p:sp>
      <p:sp>
        <p:nvSpPr>
          <p:cNvPr id="781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l-SI" dirty="0"/>
              <a:t>Klase, atributi i objekti</a:t>
            </a:r>
          </a:p>
          <a:p>
            <a:r>
              <a:rPr lang="sl-SI" dirty="0"/>
              <a:t>Konstruktori i destruktori</a:t>
            </a:r>
          </a:p>
          <a:p>
            <a:r>
              <a:rPr lang="sl-SI" dirty="0"/>
              <a:t>Nasleđivanje</a:t>
            </a:r>
          </a:p>
          <a:p>
            <a:r>
              <a:rPr lang="sl-SI" dirty="0"/>
              <a:t>Polimorfizam</a:t>
            </a:r>
          </a:p>
          <a:p>
            <a:r>
              <a:rPr lang="sl-SI" dirty="0"/>
              <a:t>Enkapsulacija</a:t>
            </a:r>
            <a:endParaRPr lang="en-US" dirty="0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EBC4C4C-6B76-47E3-B5A7-199B74A6489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Klase, atributi i objekti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Čovek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računar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pomoćno</a:t>
            </a:r>
            <a:r>
              <a:rPr lang="en-US" sz="2400" dirty="0"/>
              <a:t> </a:t>
            </a:r>
            <a:r>
              <a:rPr lang="en-US" sz="2400" dirty="0" err="1"/>
              <a:t>sredstvo</a:t>
            </a:r>
            <a:r>
              <a:rPr lang="en-US" sz="2400" dirty="0"/>
              <a:t> u </a:t>
            </a:r>
            <a:r>
              <a:rPr lang="en-US" sz="2400" dirty="0" err="1"/>
              <a:t>rešavanju</a:t>
            </a:r>
            <a:r>
              <a:rPr lang="en-US" sz="2400" dirty="0"/>
              <a:t> </a:t>
            </a:r>
            <a:r>
              <a:rPr lang="en-US" sz="2400" dirty="0" err="1"/>
              <a:t>raznih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. </a:t>
            </a:r>
            <a:r>
              <a:rPr lang="en-US" sz="2400" dirty="0" err="1"/>
              <a:t>Rešavanje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naše</a:t>
            </a:r>
            <a:r>
              <a:rPr lang="en-US" sz="2400" dirty="0"/>
              <a:t> </a:t>
            </a:r>
            <a:r>
              <a:rPr lang="en-US" sz="2400" dirty="0" err="1"/>
              <a:t>okoline</a:t>
            </a:r>
            <a:r>
              <a:rPr lang="en-US" sz="2400" dirty="0"/>
              <a:t> je </a:t>
            </a:r>
            <a:r>
              <a:rPr lang="en-US" sz="2400" dirty="0" err="1"/>
              <a:t>pravljenje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iste</a:t>
            </a:r>
            <a:r>
              <a:rPr lang="sr-Latn-RS" sz="2400" dirty="0"/>
              <a:t> </a:t>
            </a:r>
            <a:r>
              <a:rPr lang="pl-PL" sz="2400" dirty="0"/>
              <a:t>okoline.</a:t>
            </a:r>
          </a:p>
          <a:p>
            <a:r>
              <a:rPr lang="pl-PL" sz="2400" dirty="0"/>
              <a:t>U modeliranju koristimo intelektualne operacije, a pri tome je </a:t>
            </a:r>
            <a:r>
              <a:rPr lang="en-US" sz="2400" dirty="0" err="1"/>
              <a:t>osnovni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b="1" dirty="0" err="1"/>
              <a:t>apstrakcija</a:t>
            </a:r>
            <a:r>
              <a:rPr lang="en-US" sz="2400" b="1" i="1" dirty="0"/>
              <a:t>. </a:t>
            </a:r>
            <a:endParaRPr lang="sr-Latn-RS" sz="2400" b="1" i="1" dirty="0"/>
          </a:p>
          <a:p>
            <a:r>
              <a:rPr lang="en-US" sz="2400" dirty="0" err="1"/>
              <a:t>Osnovni</a:t>
            </a:r>
            <a:r>
              <a:rPr lang="en-US" sz="2400" dirty="0"/>
              <a:t> </a:t>
            </a:r>
            <a:r>
              <a:rPr lang="en-US" sz="2400" dirty="0" err="1"/>
              <a:t>nivo</a:t>
            </a:r>
            <a:r>
              <a:rPr lang="en-US" sz="2400" dirty="0"/>
              <a:t> </a:t>
            </a:r>
            <a:r>
              <a:rPr lang="en-US" sz="2400" dirty="0" err="1"/>
              <a:t>apstrakcije</a:t>
            </a:r>
            <a:r>
              <a:rPr lang="en-US" sz="2400" dirty="0"/>
              <a:t> je </a:t>
            </a:r>
            <a:r>
              <a:rPr lang="en-US" sz="2400" dirty="0" err="1"/>
              <a:t>uočavanje</a:t>
            </a:r>
            <a:r>
              <a:rPr lang="en-US" sz="2400" dirty="0"/>
              <a:t> </a:t>
            </a:r>
            <a:r>
              <a:rPr lang="en-US" sz="2400" dirty="0" err="1"/>
              <a:t>šablona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sr-Latn-RS" sz="2400" dirty="0"/>
              <a:t> </a:t>
            </a:r>
            <a:r>
              <a:rPr lang="en-US" sz="2400" dirty="0" err="1"/>
              <a:t>objekte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zajedničkih</a:t>
            </a:r>
            <a:r>
              <a:rPr lang="en-US" sz="2400" dirty="0"/>
              <a:t> </a:t>
            </a:r>
            <a:r>
              <a:rPr lang="en-US" sz="2400" dirty="0" err="1"/>
              <a:t>osobina</a:t>
            </a:r>
            <a:r>
              <a:rPr lang="en-US" sz="2400" dirty="0"/>
              <a:t>. </a:t>
            </a:r>
            <a:endParaRPr lang="sr-Latn-RS" sz="2400" dirty="0"/>
          </a:p>
          <a:p>
            <a:r>
              <a:rPr lang="en-US" sz="2400" dirty="0"/>
              <a:t>Na </a:t>
            </a:r>
            <a:r>
              <a:rPr lang="en-US" sz="2400" dirty="0" err="1"/>
              <a:t>osnovu</a:t>
            </a:r>
            <a:r>
              <a:rPr lang="en-US" sz="2400" dirty="0"/>
              <a:t> </a:t>
            </a:r>
            <a:r>
              <a:rPr lang="en-US" sz="2400" dirty="0" err="1"/>
              <a:t>tih</a:t>
            </a:r>
            <a:r>
              <a:rPr lang="en-US" sz="2400" dirty="0"/>
              <a:t> </a:t>
            </a:r>
            <a:r>
              <a:rPr lang="en-US" sz="2400" dirty="0" err="1"/>
              <a:t>šablona</a:t>
            </a:r>
            <a:r>
              <a:rPr lang="en-US" sz="2400" dirty="0"/>
              <a:t> </a:t>
            </a:r>
            <a:r>
              <a:rPr lang="en-US" sz="2400" dirty="0" err="1"/>
              <a:t>gradimo</a:t>
            </a:r>
            <a:r>
              <a:rPr lang="en-US" sz="2400" dirty="0"/>
              <a:t> </a:t>
            </a:r>
            <a:r>
              <a:rPr lang="en-US" sz="2400" b="1" dirty="0" err="1"/>
              <a:t>klase</a:t>
            </a:r>
            <a:r>
              <a:rPr lang="sr-Latn-RS" sz="2400" dirty="0"/>
              <a:t> </a:t>
            </a:r>
            <a:r>
              <a:rPr lang="en-US" sz="2400" dirty="0" err="1"/>
              <a:t>kontrolisanim</a:t>
            </a:r>
            <a:r>
              <a:rPr lang="en-US" sz="2400" dirty="0"/>
              <a:t> </a:t>
            </a:r>
            <a:r>
              <a:rPr lang="en-US" sz="2400" dirty="0" err="1"/>
              <a:t>uključivanjem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isključivanjem</a:t>
            </a:r>
            <a:r>
              <a:rPr lang="en-US" sz="2400" dirty="0"/>
              <a:t> </a:t>
            </a:r>
            <a:r>
              <a:rPr lang="en-US" sz="2400" dirty="0" err="1"/>
              <a:t>nekih</a:t>
            </a:r>
            <a:r>
              <a:rPr lang="en-US" sz="2400" dirty="0"/>
              <a:t> </a:t>
            </a:r>
            <a:r>
              <a:rPr lang="en-US" sz="2400" dirty="0" err="1"/>
              <a:t>detalja</a:t>
            </a:r>
            <a:r>
              <a:rPr lang="en-US" sz="2400" dirty="0"/>
              <a:t> o </a:t>
            </a:r>
            <a:r>
              <a:rPr lang="en-US" sz="2400" dirty="0" err="1"/>
              <a:t>objektima</a:t>
            </a:r>
            <a:r>
              <a:rPr lang="en-US" sz="2400" dirty="0"/>
              <a:t>, </a:t>
            </a:r>
            <a:r>
              <a:rPr lang="en-US" sz="2400" dirty="0" err="1"/>
              <a:t>što</a:t>
            </a:r>
            <a:r>
              <a:rPr lang="sr-Latn-RS" sz="2400" dirty="0"/>
              <a:t> </a:t>
            </a:r>
            <a:r>
              <a:rPr lang="en-US" sz="2400" dirty="0"/>
              <a:t>je </a:t>
            </a:r>
            <a:r>
              <a:rPr lang="en-US" sz="2400" dirty="0" err="1"/>
              <a:t>još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</a:t>
            </a:r>
            <a:r>
              <a:rPr lang="en-US" sz="2400" dirty="0" err="1"/>
              <a:t>nivo</a:t>
            </a:r>
            <a:r>
              <a:rPr lang="en-US" sz="2400" dirty="0"/>
              <a:t> </a:t>
            </a:r>
            <a:r>
              <a:rPr lang="en-US" sz="2400" dirty="0" err="1"/>
              <a:t>apstrakcije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 </a:t>
            </a:r>
            <a:r>
              <a:rPr lang="en-US" sz="2400" dirty="0" err="1"/>
              <a:t>prirodi</a:t>
            </a:r>
            <a:r>
              <a:rPr lang="en-US" sz="2400" dirty="0"/>
              <a:t> se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sresti</a:t>
            </a:r>
            <a:r>
              <a:rPr lang="en-US" sz="2400" dirty="0"/>
              <a:t> </a:t>
            </a:r>
            <a:r>
              <a:rPr lang="en-US" sz="2400" dirty="0" err="1"/>
              <a:t>veliki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sličnih</a:t>
            </a:r>
            <a:r>
              <a:rPr lang="en-US" sz="2400" dirty="0"/>
              <a:t> </a:t>
            </a:r>
            <a:r>
              <a:rPr lang="en-US" sz="2400" dirty="0" err="1"/>
              <a:t>entiteta</a:t>
            </a:r>
            <a:r>
              <a:rPr lang="en-US" sz="2400" dirty="0"/>
              <a:t>. </a:t>
            </a:r>
            <a:r>
              <a:rPr lang="en-US" sz="2400" dirty="0" err="1"/>
              <a:t>Neki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identični</a:t>
            </a:r>
            <a:r>
              <a:rPr lang="en-US" sz="2400" dirty="0"/>
              <a:t>, </a:t>
            </a:r>
            <a:r>
              <a:rPr lang="en-US" sz="2400" dirty="0" err="1"/>
              <a:t>neki</a:t>
            </a:r>
            <a:r>
              <a:rPr lang="en-US" sz="2400" dirty="0"/>
              <a:t> </a:t>
            </a:r>
            <a:r>
              <a:rPr lang="en-US" sz="2400" dirty="0" err="1"/>
              <a:t>imaju</a:t>
            </a:r>
            <a:r>
              <a:rPr lang="en-US" sz="2400" dirty="0"/>
              <a:t> </a:t>
            </a:r>
            <a:r>
              <a:rPr lang="en-US" sz="2400" dirty="0" err="1"/>
              <a:t>jako</a:t>
            </a:r>
            <a:r>
              <a:rPr lang="en-US" sz="2400" dirty="0"/>
              <a:t> male </a:t>
            </a:r>
            <a:r>
              <a:rPr lang="en-US" sz="2400" dirty="0" err="1"/>
              <a:t>razlike</a:t>
            </a:r>
            <a:r>
              <a:rPr lang="en-US" sz="2400" dirty="0"/>
              <a:t>, a </a:t>
            </a:r>
            <a:r>
              <a:rPr lang="en-US" sz="2400" dirty="0" err="1"/>
              <a:t>neki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sr-Latn-RS" sz="2400" dirty="0"/>
              <a:t>potpuno različiti.</a:t>
            </a:r>
            <a:r>
              <a:rPr lang="vi-VN" sz="2400" dirty="0"/>
              <a:t> </a:t>
            </a:r>
            <a:endParaRPr lang="sr-Latn-RS" sz="2400" dirty="0"/>
          </a:p>
          <a:p>
            <a:pPr lvl="1"/>
            <a:r>
              <a:rPr lang="en-US" sz="2000" dirty="0" err="1"/>
              <a:t>na</a:t>
            </a:r>
            <a:r>
              <a:rPr lang="en-US" sz="2000" dirty="0"/>
              <a:t> primer, </a:t>
            </a:r>
            <a:r>
              <a:rPr lang="en-US" sz="2000" dirty="0" err="1"/>
              <a:t>nastala</a:t>
            </a:r>
            <a:r>
              <a:rPr lang="en-US" sz="2000" dirty="0"/>
              <a:t> </a:t>
            </a:r>
            <a:r>
              <a:rPr lang="sr-Latn-RS" sz="2000" dirty="0"/>
              <a:t>je </a:t>
            </a:r>
            <a:r>
              <a:rPr lang="en-US" sz="2000" dirty="0" err="1"/>
              <a:t>klasifikacija</a:t>
            </a:r>
            <a:r>
              <a:rPr lang="en-US" sz="2000" dirty="0"/>
              <a:t> </a:t>
            </a:r>
            <a:r>
              <a:rPr lang="en-US" sz="2000" dirty="0" err="1"/>
              <a:t>živih</a:t>
            </a:r>
            <a:r>
              <a:rPr lang="en-US" sz="2000" dirty="0"/>
              <a:t> </a:t>
            </a:r>
            <a:r>
              <a:rPr lang="en-US" sz="2000" dirty="0" err="1"/>
              <a:t>bića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ljude</a:t>
            </a:r>
            <a:r>
              <a:rPr lang="en-US" sz="2000" dirty="0"/>
              <a:t>, </a:t>
            </a:r>
            <a:r>
              <a:rPr lang="en-US" sz="2000" dirty="0" err="1"/>
              <a:t>životinje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biljke</a:t>
            </a:r>
            <a:r>
              <a:rPr lang="en-US" sz="2000" dirty="0"/>
              <a:t>. </a:t>
            </a:r>
            <a:endParaRPr lang="sr-Latn-RS" sz="2000" dirty="0"/>
          </a:p>
          <a:p>
            <a:pPr lvl="1"/>
            <a:r>
              <a:rPr lang="en-US" sz="2000" dirty="0" err="1"/>
              <a:t>logično</a:t>
            </a:r>
            <a:r>
              <a:rPr lang="en-US" sz="2000" dirty="0"/>
              <a:t> </a:t>
            </a:r>
            <a:r>
              <a:rPr lang="sr-Latn-RS" sz="2000" dirty="0"/>
              <a:t>je </a:t>
            </a:r>
            <a:r>
              <a:rPr lang="en-US" sz="2000" dirty="0" err="1"/>
              <a:t>da</a:t>
            </a:r>
            <a:r>
              <a:rPr lang="sr-Latn-RS" sz="2000" dirty="0"/>
              <a:t> </a:t>
            </a:r>
            <a:r>
              <a:rPr lang="en-US" sz="2000" dirty="0" err="1"/>
              <a:t>neke</a:t>
            </a:r>
            <a:r>
              <a:rPr lang="en-US" sz="2000" dirty="0"/>
              <a:t> </a:t>
            </a:r>
            <a:r>
              <a:rPr lang="en-US" sz="2000" dirty="0" err="1"/>
              <a:t>pojmove</a:t>
            </a:r>
            <a:r>
              <a:rPr lang="en-US" sz="2000" dirty="0"/>
              <a:t> </a:t>
            </a:r>
            <a:r>
              <a:rPr lang="en-US" sz="2000" dirty="0" err="1"/>
              <a:t>zovemo</a:t>
            </a:r>
            <a:r>
              <a:rPr lang="en-US" sz="2000" dirty="0"/>
              <a:t> </a:t>
            </a:r>
            <a:r>
              <a:rPr lang="en-US" sz="2000" dirty="0" err="1"/>
              <a:t>zajedničkim</a:t>
            </a:r>
            <a:r>
              <a:rPr lang="en-US" sz="2000" dirty="0"/>
              <a:t> </a:t>
            </a:r>
            <a:r>
              <a:rPr lang="en-US" sz="2000" dirty="0" err="1"/>
              <a:t>imenima</a:t>
            </a:r>
            <a:r>
              <a:rPr lang="en-US" sz="2000" dirty="0"/>
              <a:t>, </a:t>
            </a:r>
            <a:r>
              <a:rPr lang="en-US" sz="2000" dirty="0" err="1"/>
              <a:t>iako</a:t>
            </a:r>
            <a:r>
              <a:rPr lang="en-US" sz="2000" dirty="0"/>
              <a:t> se </a:t>
            </a:r>
            <a:r>
              <a:rPr lang="en-US" sz="2000" dirty="0" err="1"/>
              <a:t>oni</a:t>
            </a:r>
            <a:r>
              <a:rPr lang="en-US" sz="2000" dirty="0"/>
              <a:t> u </a:t>
            </a:r>
            <a:r>
              <a:rPr lang="en-US" sz="2000" dirty="0" err="1"/>
              <a:t>nekim</a:t>
            </a:r>
            <a:r>
              <a:rPr lang="en-US" sz="2000" dirty="0"/>
              <a:t> </a:t>
            </a:r>
            <a:r>
              <a:rPr lang="en-US" sz="2000" dirty="0" err="1"/>
              <a:t>detaljima</a:t>
            </a:r>
            <a:r>
              <a:rPr lang="en-US" sz="2000" dirty="0"/>
              <a:t> </a:t>
            </a:r>
            <a:r>
              <a:rPr lang="en-US" sz="2000" dirty="0" err="1"/>
              <a:t>razlikuju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Klasa</a:t>
            </a:r>
            <a:r>
              <a:rPr lang="en-US" sz="2400" dirty="0"/>
              <a:t> u </a:t>
            </a:r>
            <a:r>
              <a:rPr lang="en-US" sz="2400" dirty="0" err="1"/>
              <a:t>prirodnom</a:t>
            </a:r>
            <a:r>
              <a:rPr lang="en-US" sz="2400" dirty="0"/>
              <a:t> </a:t>
            </a:r>
            <a:r>
              <a:rPr lang="en-US" sz="2400" dirty="0" err="1"/>
              <a:t>poretku</a:t>
            </a:r>
            <a:r>
              <a:rPr lang="en-US" sz="2400" dirty="0"/>
              <a:t> </a:t>
            </a:r>
            <a:r>
              <a:rPr lang="en-US" sz="2400" dirty="0" err="1"/>
              <a:t>definiše</a:t>
            </a:r>
            <a:r>
              <a:rPr lang="en-US" sz="2400" dirty="0"/>
              <a:t> </a:t>
            </a:r>
            <a:r>
              <a:rPr lang="en-US" sz="2400" dirty="0" err="1"/>
              <a:t>neke</a:t>
            </a:r>
            <a:r>
              <a:rPr lang="en-US" sz="2400" dirty="0"/>
              <a:t> </a:t>
            </a:r>
            <a:r>
              <a:rPr lang="en-US" sz="2400" dirty="0" err="1"/>
              <a:t>zajedničke</a:t>
            </a:r>
            <a:r>
              <a:rPr lang="en-US" sz="2400" dirty="0"/>
              <a:t> </a:t>
            </a:r>
            <a:r>
              <a:rPr lang="en-US" sz="2400" dirty="0" err="1"/>
              <a:t>osobine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ponašanja</a:t>
            </a:r>
            <a:r>
              <a:rPr lang="en-US" sz="2400" dirty="0"/>
              <a:t> </a:t>
            </a:r>
            <a:r>
              <a:rPr lang="en-US" sz="2400" dirty="0" err="1"/>
              <a:t>entiteta</a:t>
            </a:r>
            <a:r>
              <a:rPr lang="sr-Latn-RS" sz="2400" dirty="0"/>
              <a:t> koje se ubrajaju pod njenu klasifikaciju, a koji se razlikuju u detaljima vezanim za određene osobine.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Klasa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r-Latn-CS" dirty="0">
                <a:cs typeface="Times New Roman" pitchFamily="18" charset="0"/>
              </a:rPr>
              <a:t>Instance klase nazivaju se </a:t>
            </a:r>
            <a:r>
              <a:rPr lang="sr-Latn-CS" b="1" dirty="0">
                <a:cs typeface="Times New Roman" pitchFamily="18" charset="0"/>
              </a:rPr>
              <a:t>objekti </a:t>
            </a:r>
            <a:r>
              <a:rPr lang="sr-Latn-CS" dirty="0">
                <a:cs typeface="Times New Roman" pitchFamily="18" charset="0"/>
              </a:rPr>
              <a:t>(</a:t>
            </a:r>
            <a:r>
              <a:rPr lang="sr-Latn-CS" dirty="0" err="1">
                <a:cs typeface="Times New Roman" pitchFamily="18" charset="0"/>
              </a:rPr>
              <a:t>objects</a:t>
            </a:r>
            <a:r>
              <a:rPr lang="sr-Latn-CS" dirty="0">
                <a:cs typeface="Times New Roman" pitchFamily="18" charset="0"/>
              </a:rPr>
              <a:t>). </a:t>
            </a:r>
          </a:p>
          <a:p>
            <a:r>
              <a:rPr lang="sr-Latn-CS" dirty="0">
                <a:cs typeface="Times New Roman" pitchFamily="18" charset="0"/>
              </a:rPr>
              <a:t>Svaki objekat ima sopstvene elemente koji su navedeni u deklaraciji klase. </a:t>
            </a:r>
          </a:p>
          <a:p>
            <a:r>
              <a:rPr lang="sr-Latn-CS" dirty="0">
                <a:cs typeface="Times New Roman" pitchFamily="18" charset="0"/>
              </a:rPr>
              <a:t>Ovi elementi klase nazivaju se </a:t>
            </a:r>
            <a:r>
              <a:rPr lang="sr-Latn-CS" b="1" dirty="0"/>
              <a:t>č</a:t>
            </a:r>
            <a:r>
              <a:rPr lang="sr-Latn-CS" b="1" dirty="0">
                <a:cs typeface="Times New Roman" pitchFamily="18" charset="0"/>
              </a:rPr>
              <a:t>lanovi klase </a:t>
            </a:r>
            <a:r>
              <a:rPr lang="sr-Latn-CS" dirty="0">
                <a:cs typeface="Times New Roman" pitchFamily="18" charset="0"/>
              </a:rPr>
              <a:t>(</a:t>
            </a:r>
            <a:r>
              <a:rPr lang="sr-Latn-CS" dirty="0" err="1">
                <a:cs typeface="Times New Roman" pitchFamily="18" charset="0"/>
              </a:rPr>
              <a:t>class</a:t>
            </a:r>
            <a:r>
              <a:rPr lang="sr-Latn-CS" dirty="0">
                <a:cs typeface="Times New Roman" pitchFamily="18" charset="0"/>
              </a:rPr>
              <a:t> </a:t>
            </a:r>
            <a:r>
              <a:rPr lang="sr-Latn-CS" dirty="0" err="1">
                <a:cs typeface="Times New Roman" pitchFamily="18" charset="0"/>
              </a:rPr>
              <a:t>members</a:t>
            </a:r>
            <a:r>
              <a:rPr lang="sr-Latn-CS" dirty="0">
                <a:cs typeface="Times New Roman" pitchFamily="18" charset="0"/>
              </a:rPr>
              <a:t>). </a:t>
            </a:r>
          </a:p>
          <a:p>
            <a:r>
              <a:rPr lang="sr-Latn-CS" dirty="0"/>
              <a:t>Č</a:t>
            </a:r>
            <a:r>
              <a:rPr lang="sr-Latn-CS" dirty="0">
                <a:cs typeface="Times New Roman" pitchFamily="18" charset="0"/>
              </a:rPr>
              <a:t>lanovima se pristupa pomo</a:t>
            </a:r>
            <a:r>
              <a:rPr lang="sr-Latn-CS" dirty="0"/>
              <a:t>ć</a:t>
            </a:r>
            <a:r>
              <a:rPr lang="sr-Latn-CS" dirty="0">
                <a:cs typeface="Times New Roman" pitchFamily="18" charset="0"/>
              </a:rPr>
              <a:t>u operatora (</a:t>
            </a:r>
            <a:r>
              <a:rPr lang="sr-Latn-C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sr-Latn-CS" dirty="0"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Klase, atributi i objekti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A28BD-8692-4B47-9578-4ABF24811C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82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CS" sz="18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CS" sz="1800" dirty="0">
                <a:latin typeface="Courier New" pitchFamily="49" charset="0"/>
              </a:rPr>
              <a:t>	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0FD98-A02F-4F4E-AAD5-046776F9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44" y="1425575"/>
            <a:ext cx="4019550" cy="508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7E586-D5A8-4690-A0E0-AF3FEC41A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395" y="1444625"/>
            <a:ext cx="4562475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Klase, atributi i objekti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824F6-B569-4A18-BB9D-0BF36995D8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8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sr-Latn-CS" sz="2400" dirty="0">
                <a:cs typeface="Times New Roman" pitchFamily="18" charset="0"/>
              </a:rPr>
              <a:t>Specifikator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pristupa</a:t>
            </a:r>
            <a:endParaRPr lang="en-US" sz="2400" dirty="0">
              <a:cs typeface="Times New Roman" pitchFamily="18" charset="0"/>
            </a:endParaRPr>
          </a:p>
          <a:p>
            <a:pPr marL="685800" lvl="2" algn="just">
              <a:spcBef>
                <a:spcPts val="1000"/>
              </a:spcBef>
            </a:pPr>
            <a:r>
              <a:rPr lang="sr-Latn-CS" sz="2400" b="1" dirty="0">
                <a:cs typeface="Times New Roman" pitchFamily="18" charset="0"/>
              </a:rPr>
              <a:t>public </a:t>
            </a:r>
            <a:r>
              <a:rPr lang="en-US" sz="2400" dirty="0">
                <a:cs typeface="Times New Roman" pitchFamily="18" charset="0"/>
              </a:rPr>
              <a:t>o</a:t>
            </a:r>
            <a:r>
              <a:rPr lang="sr-Latn-CS" sz="2400" dirty="0">
                <a:cs typeface="Times New Roman" pitchFamily="18" charset="0"/>
              </a:rPr>
              <a:t>vi članovi nazivaju se javnim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en-US" sz="2400" dirty="0" err="1">
                <a:cs typeface="Times New Roman" pitchFamily="18" charset="0"/>
              </a:rPr>
              <a:t>dostupni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su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spolja</a:t>
            </a:r>
            <a:r>
              <a:rPr lang="en-US" sz="2400" dirty="0">
                <a:cs typeface="Times New Roman" pitchFamily="18" charset="0"/>
              </a:rPr>
              <a:t> </a:t>
            </a:r>
          </a:p>
          <a:p>
            <a:pPr marL="685800" lvl="2" algn="just">
              <a:spcBef>
                <a:spcPts val="1000"/>
              </a:spcBef>
            </a:pPr>
            <a:r>
              <a:rPr lang="sr-Latn-CS" sz="2400" b="1" dirty="0">
                <a:cs typeface="Times New Roman" pitchFamily="18" charset="0"/>
              </a:rPr>
              <a:t>private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sr-Latn-RS" sz="2400" dirty="0">
                <a:cs typeface="Times New Roman" pitchFamily="18" charset="0"/>
              </a:rPr>
              <a:t>članovi klase</a:t>
            </a:r>
            <a:r>
              <a:rPr lang="sr-Latn-CS" sz="2400" dirty="0">
                <a:cs typeface="Times New Roman" pitchFamily="18" charset="0"/>
              </a:rPr>
              <a:t> su nedostupni izvan klase, nazivaju se privatnim</a:t>
            </a:r>
          </a:p>
          <a:p>
            <a:pPr>
              <a:buFont typeface="Wingdings" pitchFamily="2" charset="2"/>
              <a:buNone/>
            </a:pPr>
            <a:r>
              <a:rPr lang="sr-Latn-CS" sz="1800" dirty="0">
                <a:latin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</a:pPr>
            <a:r>
              <a:rPr lang="sr-Latn-CS" sz="1800" b="1" dirty="0">
                <a:latin typeface="Courier New" pitchFamily="49" charset="0"/>
              </a:rPr>
              <a:t>	</a:t>
            </a:r>
            <a:endParaRPr lang="en-US" sz="1600" b="1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F4B4-DF9E-47E4-B30A-441965D4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D155-29EC-44F8-8D31-645BB3AFF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8CFCE-621C-41A7-BA5E-FE3E56334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4329"/>
            <a:ext cx="5758728" cy="5891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CB96D-8205-4466-8012-2FDE982E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928" y="384329"/>
            <a:ext cx="53721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2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Primer: učenik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Posmatranjem</a:t>
            </a:r>
            <a:r>
              <a:rPr lang="en-US" sz="2400" dirty="0"/>
              <a:t> </a:t>
            </a:r>
            <a:r>
              <a:rPr lang="en-US" sz="2400" dirty="0" err="1"/>
              <a:t>svih</a:t>
            </a:r>
            <a:r>
              <a:rPr lang="en-US" sz="2400" dirty="0"/>
              <a:t> </a:t>
            </a:r>
            <a:r>
              <a:rPr lang="en-US" sz="2400" dirty="0" err="1"/>
              <a:t>učenika</a:t>
            </a:r>
            <a:r>
              <a:rPr lang="en-US" sz="2400" dirty="0"/>
              <a:t> </a:t>
            </a:r>
            <a:r>
              <a:rPr lang="en-US" sz="2400" dirty="0" err="1"/>
              <a:t>uočavamo</a:t>
            </a:r>
            <a:r>
              <a:rPr lang="en-US" sz="2400" dirty="0"/>
              <a:t> </a:t>
            </a:r>
            <a:r>
              <a:rPr lang="en-US" sz="2400" dirty="0" err="1"/>
              <a:t>njihova</a:t>
            </a:r>
            <a:r>
              <a:rPr lang="en-US" sz="2400" dirty="0"/>
              <a:t> </a:t>
            </a:r>
            <a:r>
              <a:rPr lang="en-US" sz="2400" dirty="0" err="1"/>
              <a:t>zajednička</a:t>
            </a:r>
            <a:r>
              <a:rPr lang="en-US" sz="2400" dirty="0"/>
              <a:t> </a:t>
            </a:r>
            <a:r>
              <a:rPr lang="en-US" sz="2400" dirty="0" err="1"/>
              <a:t>svojstva</a:t>
            </a:r>
            <a:r>
              <a:rPr lang="en-US" sz="2400" dirty="0"/>
              <a:t>. </a:t>
            </a:r>
            <a:endParaRPr lang="sr-Latn-RS" sz="2400" dirty="0"/>
          </a:p>
          <a:p>
            <a:pPr lvl="1" algn="just"/>
            <a:r>
              <a:rPr lang="sr-Latn-RS" sz="2000" dirty="0"/>
              <a:t>n</a:t>
            </a:r>
            <a:r>
              <a:rPr lang="en-US" sz="2000" dirty="0"/>
              <a:t>a</a:t>
            </a:r>
            <a:r>
              <a:rPr lang="sr-Latn-RS" sz="2000" dirty="0"/>
              <a:t> </a:t>
            </a:r>
            <a:r>
              <a:rPr lang="pl-PL" sz="2000" dirty="0"/>
              <a:t>primer, za sve učenike u nastavnom procesu je potrebno pratiti ime, </a:t>
            </a:r>
            <a:r>
              <a:rPr lang="en-US" sz="2000" dirty="0" err="1"/>
              <a:t>prezime</a:t>
            </a:r>
            <a:r>
              <a:rPr lang="en-US" sz="2000" dirty="0"/>
              <a:t>, datum </a:t>
            </a:r>
            <a:r>
              <a:rPr lang="en-US" sz="2000" dirty="0" err="1"/>
              <a:t>ro</a:t>
            </a:r>
            <a:r>
              <a:rPr lang="sr-Latn-RS" sz="2000" dirty="0"/>
              <a:t>đ</a:t>
            </a:r>
            <a:r>
              <a:rPr lang="en-US" sz="2000" dirty="0" err="1"/>
              <a:t>enja</a:t>
            </a:r>
            <a:r>
              <a:rPr lang="en-US" sz="2000" dirty="0"/>
              <a:t>, </a:t>
            </a:r>
            <a:r>
              <a:rPr lang="en-US" sz="2000" dirty="0" err="1"/>
              <a:t>razred</a:t>
            </a:r>
            <a:r>
              <a:rPr lang="en-US" sz="2000" dirty="0"/>
              <a:t>, </a:t>
            </a:r>
            <a:r>
              <a:rPr lang="en-US" sz="2000" dirty="0" err="1"/>
              <a:t>odeljenje</a:t>
            </a:r>
            <a:endParaRPr lang="sr-Latn-RS" sz="2000" dirty="0"/>
          </a:p>
          <a:p>
            <a:pPr lvl="1" algn="just"/>
            <a:r>
              <a:rPr lang="en-US" sz="2000" dirty="0" err="1"/>
              <a:t>nisu</a:t>
            </a:r>
            <a:r>
              <a:rPr lang="en-US" sz="2000" dirty="0"/>
              <a:t> </a:t>
            </a:r>
            <a:r>
              <a:rPr lang="en-US" sz="2000" dirty="0" err="1"/>
              <a:t>nam</a:t>
            </a:r>
            <a:r>
              <a:rPr lang="en-US" sz="2000" dirty="0"/>
              <a:t> od </a:t>
            </a:r>
            <a:r>
              <a:rPr lang="en-US" sz="2000" dirty="0" err="1"/>
              <a:t>značaja</a:t>
            </a:r>
            <a:r>
              <a:rPr lang="en-US" sz="2000" dirty="0"/>
              <a:t> </a:t>
            </a:r>
            <a:r>
              <a:rPr lang="en-US" sz="2000" dirty="0" err="1"/>
              <a:t>boja</a:t>
            </a:r>
            <a:r>
              <a:rPr lang="en-US" sz="2000" dirty="0"/>
              <a:t> </a:t>
            </a:r>
            <a:r>
              <a:rPr lang="en-US" sz="2000" dirty="0" err="1"/>
              <a:t>kose</a:t>
            </a:r>
            <a:r>
              <a:rPr lang="en-US" sz="2000" dirty="0"/>
              <a:t>,</a:t>
            </a:r>
            <a:r>
              <a:rPr lang="sr-Latn-RS" sz="2000" dirty="0"/>
              <a:t> </a:t>
            </a:r>
            <a:r>
              <a:rPr lang="en-US" sz="2000" dirty="0" err="1"/>
              <a:t>boja</a:t>
            </a:r>
            <a:r>
              <a:rPr lang="en-US" sz="2000" dirty="0"/>
              <a:t> </a:t>
            </a:r>
            <a:r>
              <a:rPr lang="en-US" sz="2000" dirty="0" err="1"/>
              <a:t>očiju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slično</a:t>
            </a:r>
            <a:r>
              <a:rPr lang="en-US" sz="2000" dirty="0"/>
              <a:t>. </a:t>
            </a:r>
            <a:endParaRPr lang="sr-Latn-RS" sz="2000" dirty="0"/>
          </a:p>
          <a:p>
            <a:pPr algn="just"/>
            <a:r>
              <a:rPr lang="en-US" sz="2400" dirty="0" err="1"/>
              <a:t>Svojstva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važnosti</a:t>
            </a:r>
            <a:r>
              <a:rPr lang="en-US" sz="2400" dirty="0"/>
              <a:t>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proces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pratimo</a:t>
            </a:r>
            <a:r>
              <a:rPr lang="en-US" sz="2400" dirty="0"/>
              <a:t> </a:t>
            </a:r>
            <a:r>
              <a:rPr lang="en-US" sz="2400" dirty="0" err="1"/>
              <a:t>nazivamo</a:t>
            </a:r>
            <a:r>
              <a:rPr lang="sr-Latn-RS" sz="2400" dirty="0"/>
              <a:t> </a:t>
            </a:r>
            <a:r>
              <a:rPr lang="en-US" sz="2400" b="1" dirty="0" err="1"/>
              <a:t>atributima</a:t>
            </a:r>
            <a:r>
              <a:rPr lang="en-US" sz="2400" b="1" dirty="0"/>
              <a:t>. </a:t>
            </a:r>
            <a:endParaRPr lang="sr-Latn-RS" sz="2400" b="1" dirty="0"/>
          </a:p>
          <a:p>
            <a:pPr algn="just"/>
            <a:r>
              <a:rPr lang="en-US" sz="2400" dirty="0" err="1"/>
              <a:t>Tako</a:t>
            </a:r>
            <a:r>
              <a:rPr lang="sr-Latn-RS" sz="2400" dirty="0"/>
              <a:t>đ</a:t>
            </a:r>
            <a:r>
              <a:rPr lang="en-US" sz="2400" dirty="0"/>
              <a:t>e, </a:t>
            </a:r>
            <a:r>
              <a:rPr lang="en-US" sz="2400" dirty="0" err="1"/>
              <a:t>svim</a:t>
            </a:r>
            <a:r>
              <a:rPr lang="en-US" sz="2400" dirty="0"/>
              <a:t> </a:t>
            </a:r>
            <a:r>
              <a:rPr lang="en-US" sz="2400" dirty="0" err="1"/>
              <a:t>učenicima</a:t>
            </a:r>
            <a:r>
              <a:rPr lang="en-US" sz="2400" dirty="0"/>
              <a:t> </a:t>
            </a:r>
            <a:r>
              <a:rPr lang="en-US" sz="2400" dirty="0" err="1"/>
              <a:t>možemo</a:t>
            </a:r>
            <a:r>
              <a:rPr lang="en-US" sz="2400" dirty="0"/>
              <a:t> </a:t>
            </a:r>
            <a:r>
              <a:rPr lang="en-US" sz="2400" dirty="0" err="1"/>
              <a:t>pridružiti</a:t>
            </a:r>
            <a:r>
              <a:rPr lang="en-US" sz="2400" dirty="0"/>
              <a:t> </a:t>
            </a:r>
            <a:r>
              <a:rPr lang="en-US" sz="2400" dirty="0" err="1"/>
              <a:t>iste</a:t>
            </a:r>
            <a:r>
              <a:rPr lang="en-US" sz="2400" dirty="0"/>
              <a:t> „</a:t>
            </a:r>
            <a:r>
              <a:rPr lang="en-US" sz="2400" dirty="0" err="1"/>
              <a:t>akcije</a:t>
            </a:r>
            <a:r>
              <a:rPr lang="en-US" sz="2400" dirty="0"/>
              <a:t>“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sr-Latn-RS" sz="2400" dirty="0"/>
              <a:t> </a:t>
            </a:r>
            <a:r>
              <a:rPr lang="pl-PL" sz="2400" dirty="0"/>
              <a:t>značajne za proces: </a:t>
            </a:r>
          </a:p>
          <a:p>
            <a:pPr lvl="1" algn="just"/>
            <a:r>
              <a:rPr lang="pl-PL" sz="2000" dirty="0"/>
              <a:t>učenik odgovara i dobija ocenu, učenik menja </a:t>
            </a:r>
            <a:r>
              <a:rPr lang="en-US" sz="2000" dirty="0" err="1"/>
              <a:t>odeljenje</a:t>
            </a:r>
            <a:r>
              <a:rPr lang="en-US" sz="2000" dirty="0"/>
              <a:t>... </a:t>
            </a:r>
            <a:endParaRPr lang="sr-Latn-RS" sz="2000" dirty="0"/>
          </a:p>
          <a:p>
            <a:pPr algn="just"/>
            <a:r>
              <a:rPr lang="en-US" sz="2400" dirty="0"/>
              <a:t>Te </a:t>
            </a:r>
            <a:r>
              <a:rPr lang="en-US" sz="2400" dirty="0" err="1"/>
              <a:t>akcije</a:t>
            </a:r>
            <a:r>
              <a:rPr lang="en-US" sz="2400" dirty="0"/>
              <a:t> u </a:t>
            </a:r>
            <a:r>
              <a:rPr lang="en-US" sz="2400" dirty="0" err="1"/>
              <a:t>okviru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/>
              <a:t>nazivamo</a:t>
            </a:r>
            <a:r>
              <a:rPr lang="en-US" sz="2400" dirty="0"/>
              <a:t> </a:t>
            </a:r>
            <a:r>
              <a:rPr lang="en-US" sz="2400" b="1" dirty="0" err="1"/>
              <a:t>metod</a:t>
            </a:r>
            <a:r>
              <a:rPr lang="sr-Latn-RS" sz="2400" b="1" dirty="0"/>
              <a:t>a</a:t>
            </a:r>
            <a:r>
              <a:rPr lang="en-US" sz="2400" b="1" dirty="0"/>
              <a:t>ma </a:t>
            </a:r>
            <a:r>
              <a:rPr lang="en-US" sz="2400" b="1" dirty="0" err="1"/>
              <a:t>klase</a:t>
            </a:r>
            <a:r>
              <a:rPr lang="en-US" sz="2400" b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njima</a:t>
            </a:r>
            <a:r>
              <a:rPr lang="en-US" sz="2400" dirty="0"/>
              <a:t> se</a:t>
            </a:r>
            <a:r>
              <a:rPr lang="sr-Latn-RS" sz="2400" b="1" dirty="0"/>
              <a:t> </a:t>
            </a:r>
            <a:r>
              <a:rPr lang="pl-PL" sz="2400" dirty="0"/>
              <a:t>opisuje funkcionalnost objekata te klase.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C53D-9797-4BD8-8737-86BE11D8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OOP važne karakteristike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EABE-8CC7-490A-BBB6-1F60832C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Nasleđivanje</a:t>
            </a:r>
          </a:p>
          <a:p>
            <a:r>
              <a:rPr lang="sr-Latn-RS" dirty="0"/>
              <a:t>Enkapsulacija</a:t>
            </a:r>
          </a:p>
          <a:p>
            <a:r>
              <a:rPr lang="sr-Latn-RS" dirty="0"/>
              <a:t>Polimorfizam</a:t>
            </a:r>
          </a:p>
          <a:p>
            <a:r>
              <a:rPr lang="sr-Latn-RS" dirty="0"/>
              <a:t>Apstrakcija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9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Nasle</a:t>
            </a:r>
            <a:r>
              <a:rPr lang="sr-Latn-RS" dirty="0"/>
              <a:t>đivanje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/>
              <a:t>Nasle</a:t>
            </a:r>
            <a:r>
              <a:rPr lang="sr-Latn-RS" sz="2400" dirty="0"/>
              <a:t>đ</a:t>
            </a:r>
            <a:r>
              <a:rPr lang="en-US" sz="2400" dirty="0" err="1"/>
              <a:t>ivanje</a:t>
            </a:r>
            <a:r>
              <a:rPr lang="sr-Latn-RS" sz="2400" dirty="0"/>
              <a:t>: p</a:t>
            </a:r>
            <a:r>
              <a:rPr lang="en-US" sz="2400" dirty="0" err="1"/>
              <a:t>osledica</a:t>
            </a:r>
            <a:r>
              <a:rPr lang="sr-Latn-RS" sz="2400" dirty="0"/>
              <a:t> je </a:t>
            </a:r>
            <a:r>
              <a:rPr lang="pl-PL" sz="2400" dirty="0"/>
              <a:t>generalizacije kao metoda za modelovanje objekata. </a:t>
            </a:r>
          </a:p>
          <a:p>
            <a:pPr algn="just"/>
            <a:r>
              <a:rPr lang="en-US" sz="2400" dirty="0" err="1"/>
              <a:t>Koncept</a:t>
            </a:r>
            <a:r>
              <a:rPr lang="en-US" sz="2400" dirty="0"/>
              <a:t> </a:t>
            </a:r>
            <a:r>
              <a:rPr lang="en-US" sz="2400" dirty="0" err="1"/>
              <a:t>nasle</a:t>
            </a:r>
            <a:r>
              <a:rPr lang="sr-Latn-RS" sz="2400" dirty="0"/>
              <a:t>đ</a:t>
            </a:r>
            <a:r>
              <a:rPr lang="en-US" sz="2400" dirty="0" err="1"/>
              <a:t>ivanja</a:t>
            </a:r>
            <a:r>
              <a:rPr lang="en-US" sz="2400" dirty="0"/>
              <a:t> je od </a:t>
            </a:r>
            <a:r>
              <a:rPr lang="en-US" sz="2400" dirty="0" err="1"/>
              <a:t>velike</a:t>
            </a:r>
            <a:r>
              <a:rPr lang="en-US" sz="2400" dirty="0"/>
              <a:t> </a:t>
            </a:r>
            <a:r>
              <a:rPr lang="en-US" sz="2400" dirty="0" err="1"/>
              <a:t>pomoći</a:t>
            </a:r>
            <a:r>
              <a:rPr lang="en-US" sz="2400" dirty="0"/>
              <a:t> </a:t>
            </a:r>
            <a:r>
              <a:rPr lang="en-US" sz="2400" dirty="0" err="1"/>
              <a:t>programerima</a:t>
            </a:r>
            <a:r>
              <a:rPr lang="en-US" sz="2400" dirty="0"/>
              <a:t>. </a:t>
            </a:r>
            <a:r>
              <a:rPr lang="en-US" sz="2400" dirty="0" err="1"/>
              <a:t>Izme</a:t>
            </a:r>
            <a:r>
              <a:rPr lang="sr-Latn-RS" sz="2400" dirty="0"/>
              <a:t>đ</a:t>
            </a:r>
            <a:r>
              <a:rPr lang="en-US" sz="2400" dirty="0"/>
              <a:t>u</a:t>
            </a:r>
            <a:r>
              <a:rPr lang="sr-Latn-RS" sz="2400" dirty="0"/>
              <a:t> </a:t>
            </a:r>
            <a:r>
              <a:rPr lang="pl-PL" sz="2400" dirty="0"/>
              <a:t>ostalog obezbeđuje redukciju i lakše održavanje koda (zajedničke osobine i </a:t>
            </a:r>
            <a:r>
              <a:rPr lang="en-US" sz="2400" dirty="0" err="1"/>
              <a:t>funkcionalnosti</a:t>
            </a:r>
            <a:r>
              <a:rPr lang="en-US" sz="2400" dirty="0"/>
              <a:t> </a:t>
            </a:r>
            <a:r>
              <a:rPr lang="en-US" sz="2400" dirty="0" err="1"/>
              <a:t>pišu</a:t>
            </a:r>
            <a:r>
              <a:rPr lang="en-US" sz="2400" dirty="0"/>
              <a:t> se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jednom</a:t>
            </a:r>
            <a:r>
              <a:rPr lang="en-US" sz="2400" dirty="0"/>
              <a:t> a </a:t>
            </a:r>
            <a:r>
              <a:rPr lang="en-US" sz="2400" dirty="0" err="1"/>
              <a:t>njihove</a:t>
            </a:r>
            <a:r>
              <a:rPr lang="en-US" sz="2400" dirty="0"/>
              <a:t> </a:t>
            </a:r>
            <a:r>
              <a:rPr lang="en-US" sz="2400" dirty="0" err="1"/>
              <a:t>eventualne</a:t>
            </a:r>
            <a:r>
              <a:rPr lang="en-US" sz="2400" dirty="0"/>
              <a:t> </a:t>
            </a:r>
            <a:r>
              <a:rPr lang="en-US" sz="2400" dirty="0" err="1"/>
              <a:t>izmene</a:t>
            </a:r>
            <a:r>
              <a:rPr lang="en-US" sz="2400" dirty="0"/>
              <a:t> </a:t>
            </a:r>
            <a:r>
              <a:rPr lang="en-US" sz="2400" dirty="0" err="1"/>
              <a:t>vršimo</a:t>
            </a:r>
            <a:r>
              <a:rPr lang="sr-Latn-R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u </a:t>
            </a:r>
            <a:r>
              <a:rPr lang="en-US" sz="2400" dirty="0" err="1"/>
              <a:t>osnovnoj</a:t>
            </a:r>
            <a:r>
              <a:rPr lang="en-US" sz="2400" dirty="0"/>
              <a:t> </a:t>
            </a:r>
            <a:r>
              <a:rPr lang="en-US" sz="2400" dirty="0" err="1"/>
              <a:t>klasi</a:t>
            </a:r>
            <a:r>
              <a:rPr lang="en-US" sz="2400" dirty="0"/>
              <a:t>).</a:t>
            </a:r>
            <a:endParaRPr lang="pl-PL" sz="2400" dirty="0"/>
          </a:p>
          <a:p>
            <a:pPr algn="just"/>
            <a:r>
              <a:rPr lang="pl-PL" sz="2400" dirty="0"/>
              <a:t>Na primer u nastavnom </a:t>
            </a:r>
            <a:r>
              <a:rPr lang="en-US" sz="2400" dirty="0" err="1"/>
              <a:t>procesu</a:t>
            </a:r>
            <a:r>
              <a:rPr lang="en-US" sz="2400" dirty="0"/>
              <a:t> </a:t>
            </a:r>
            <a:r>
              <a:rPr lang="en-US" sz="2400" dirty="0" err="1"/>
              <a:t>možemo</a:t>
            </a:r>
            <a:r>
              <a:rPr lang="en-US" sz="2400" dirty="0"/>
              <a:t> </a:t>
            </a:r>
            <a:r>
              <a:rPr lang="en-US" sz="2400" dirty="0" err="1"/>
              <a:t>polazeći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klasa</a:t>
            </a:r>
            <a:r>
              <a:rPr lang="en-US" sz="2400" dirty="0"/>
              <a:t> </a:t>
            </a:r>
            <a:r>
              <a:rPr lang="en-US" sz="2400" i="1" dirty="0" err="1"/>
              <a:t>Ucenik</a:t>
            </a:r>
            <a:r>
              <a:rPr lang="en-US" sz="2400" i="1" dirty="0"/>
              <a:t>, </a:t>
            </a:r>
            <a:r>
              <a:rPr lang="en-US" sz="2400" i="1" dirty="0" err="1"/>
              <a:t>Profesor</a:t>
            </a:r>
            <a:r>
              <a:rPr lang="en-US" sz="2400" i="1" dirty="0"/>
              <a:t> </a:t>
            </a:r>
            <a:r>
              <a:rPr lang="en-US" sz="2400" dirty="0" err="1"/>
              <a:t>uočavajući</a:t>
            </a:r>
            <a:r>
              <a:rPr lang="en-US" sz="2400" dirty="0"/>
              <a:t> </a:t>
            </a:r>
            <a:r>
              <a:rPr lang="en-US" sz="2400" dirty="0" err="1"/>
              <a:t>njihove</a:t>
            </a:r>
            <a:r>
              <a:rPr lang="sr-Latn-RS" sz="2400" dirty="0"/>
              <a:t> </a:t>
            </a:r>
            <a:r>
              <a:rPr lang="en-US" sz="2400" dirty="0" err="1"/>
              <a:t>zajedničke</a:t>
            </a:r>
            <a:r>
              <a:rPr lang="en-US" sz="2400" dirty="0"/>
              <a:t> </a:t>
            </a:r>
            <a:r>
              <a:rPr lang="en-US" sz="2400" dirty="0" err="1"/>
              <a:t>atribute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napraviti</a:t>
            </a:r>
            <a:r>
              <a:rPr lang="en-US" sz="2400" dirty="0"/>
              <a:t> </a:t>
            </a:r>
            <a:r>
              <a:rPr lang="en-US" sz="2400" dirty="0" err="1"/>
              <a:t>novu</a:t>
            </a:r>
            <a:r>
              <a:rPr lang="en-US" sz="2400" dirty="0"/>
              <a:t> </a:t>
            </a:r>
            <a:r>
              <a:rPr lang="en-US" sz="2400" dirty="0" err="1"/>
              <a:t>klasu</a:t>
            </a:r>
            <a:r>
              <a:rPr lang="en-US" sz="2400" dirty="0"/>
              <a:t> </a:t>
            </a:r>
            <a:r>
              <a:rPr lang="en-US" sz="2400" i="1" dirty="0" err="1"/>
              <a:t>Osoba</a:t>
            </a:r>
            <a:r>
              <a:rPr lang="en-US" sz="2400" i="1" dirty="0"/>
              <a:t>.</a:t>
            </a:r>
            <a:endParaRPr lang="sr-Latn-RS" sz="2400" i="1" dirty="0"/>
          </a:p>
          <a:p>
            <a:pPr algn="just"/>
            <a:r>
              <a:rPr lang="en-US" sz="2400" dirty="0"/>
              <a:t>Tu </a:t>
            </a:r>
            <a:r>
              <a:rPr lang="en-US" sz="2400" dirty="0" err="1"/>
              <a:t>operaciju</a:t>
            </a:r>
            <a:r>
              <a:rPr lang="sr-Latn-RS" sz="2400" dirty="0"/>
              <a:t> </a:t>
            </a:r>
            <a:r>
              <a:rPr lang="en-US" sz="2400" dirty="0" err="1"/>
              <a:t>nazivamo</a:t>
            </a:r>
            <a:r>
              <a:rPr lang="en-US" sz="2400" dirty="0"/>
              <a:t> </a:t>
            </a:r>
            <a:r>
              <a:rPr lang="en-US" sz="2400" dirty="0" err="1"/>
              <a:t>generalizacijom</a:t>
            </a:r>
            <a:r>
              <a:rPr lang="en-US" sz="2400" dirty="0"/>
              <a:t> a </a:t>
            </a:r>
            <a:r>
              <a:rPr lang="en-US" sz="2400" dirty="0" err="1"/>
              <a:t>obrnutu</a:t>
            </a:r>
            <a:r>
              <a:rPr lang="en-US" sz="2400" dirty="0"/>
              <a:t> </a:t>
            </a:r>
            <a:r>
              <a:rPr lang="en-US" sz="2400" dirty="0" err="1"/>
              <a:t>operaciju</a:t>
            </a:r>
            <a:r>
              <a:rPr lang="en-US" sz="2400" dirty="0"/>
              <a:t> </a:t>
            </a:r>
            <a:r>
              <a:rPr lang="en-US" sz="2400" dirty="0" err="1"/>
              <a:t>specijalizacijom</a:t>
            </a:r>
            <a:r>
              <a:rPr lang="en-US" sz="2400" dirty="0"/>
              <a:t>.</a:t>
            </a:r>
            <a:endParaRPr lang="sr-Latn-R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Zašto OOP?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75D55-A225-4030-98C5-90032A81A6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78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l-SI" dirty="0"/>
              <a:t>Problemi u razvoju softvera:</a:t>
            </a:r>
          </a:p>
          <a:p>
            <a:pPr lvl="1"/>
            <a:r>
              <a:rPr lang="sl-SI" dirty="0"/>
              <a:t>Zahtevi korisnika su složeni i stalno se povećavaju. Softverski sistemi su složeni</a:t>
            </a:r>
          </a:p>
          <a:p>
            <a:pPr lvl="1"/>
            <a:r>
              <a:rPr lang="sl-SI" dirty="0"/>
              <a:t>Uvek je potrebno povećati produktivnost proizvodnje softvera. Kako? Povećanjem broja programera u timu? Problemi – interakcija između delova softvera!</a:t>
            </a:r>
          </a:p>
          <a:p>
            <a:pPr lvl="1"/>
            <a:r>
              <a:rPr lang="sl-SI" dirty="0"/>
              <a:t>Način povećanja produktivnosti – ponovna upotreba softvera (software reuse). Kako obezbediti?</a:t>
            </a:r>
          </a:p>
          <a:p>
            <a:pPr lvl="1"/>
            <a:r>
              <a:rPr lang="sl-SI" dirty="0"/>
              <a:t>Problemi održavanja softvera: ispravljanje grešaka, promena zahteva i dodavanje zahteva. Kako postići?</a:t>
            </a:r>
          </a:p>
          <a:p>
            <a:r>
              <a:rPr lang="sl-SI" dirty="0"/>
              <a:t>Kako odgovoriti na izazove? Unapređenjem koncepata!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Primer: nasleđivanje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8B5C6-70FE-4516-BC8C-B87DC42AA29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533416D-EC9D-488A-B939-A55B72C0502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50657" y="1690688"/>
            <a:ext cx="5905500" cy="39719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Enkapsulacija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u OOP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samostalnu</a:t>
            </a:r>
            <a:r>
              <a:rPr lang="en-US" sz="2400" dirty="0"/>
              <a:t>, </a:t>
            </a:r>
            <a:r>
              <a:rPr lang="en-US" sz="2400" dirty="0" err="1"/>
              <a:t>zaokruženu</a:t>
            </a:r>
            <a:r>
              <a:rPr lang="en-US" sz="2400" dirty="0"/>
              <a:t>, </a:t>
            </a:r>
            <a:r>
              <a:rPr lang="en-US" sz="2400" dirty="0" err="1"/>
              <a:t>celinu</a:t>
            </a:r>
            <a:r>
              <a:rPr lang="en-US" sz="2400" dirty="0"/>
              <a:t> </a:t>
            </a:r>
            <a:r>
              <a:rPr lang="en-US" sz="2400" dirty="0" err="1"/>
              <a:t>koju</a:t>
            </a:r>
            <a:r>
              <a:rPr lang="en-US" sz="2400" dirty="0"/>
              <a:t> </a:t>
            </a:r>
            <a:r>
              <a:rPr lang="en-US" sz="2400" dirty="0" err="1"/>
              <a:t>možemo</a:t>
            </a:r>
            <a:r>
              <a:rPr lang="sr-Latn-RS" sz="2400" dirty="0"/>
              <a:t> </a:t>
            </a:r>
            <a:r>
              <a:rPr lang="en-US" sz="2400" dirty="0" err="1"/>
              <a:t>uklapati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drugim</a:t>
            </a:r>
            <a:r>
              <a:rPr lang="en-US" sz="2400" dirty="0"/>
              <a:t> </a:t>
            </a:r>
            <a:r>
              <a:rPr lang="en-US" sz="2400" dirty="0" err="1"/>
              <a:t>objektima</a:t>
            </a:r>
            <a:r>
              <a:rPr lang="en-US" sz="2400" dirty="0"/>
              <a:t> u </a:t>
            </a:r>
            <a:r>
              <a:rPr lang="en-US" sz="2400" dirty="0" err="1"/>
              <a:t>skladu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potrebama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rešavati</a:t>
            </a:r>
            <a:r>
              <a:rPr lang="en-US" sz="2400" dirty="0"/>
              <a:t> </a:t>
            </a:r>
            <a:r>
              <a:rPr lang="en-US" sz="2400" dirty="0" err="1"/>
              <a:t>složenije</a:t>
            </a:r>
            <a:r>
              <a:rPr lang="sr-Latn-RS" sz="2400" dirty="0"/>
              <a:t> </a:t>
            </a:r>
            <a:r>
              <a:rPr lang="en-US" sz="2400" dirty="0" err="1"/>
              <a:t>probleme</a:t>
            </a:r>
            <a:r>
              <a:rPr lang="en-US" sz="2400" dirty="0"/>
              <a:t>. </a:t>
            </a:r>
            <a:endParaRPr lang="sr-Latn-RS" sz="2400" dirty="0"/>
          </a:p>
          <a:p>
            <a:pPr algn="just"/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u OOP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svoja</a:t>
            </a:r>
            <a:r>
              <a:rPr lang="en-US" sz="2400" dirty="0"/>
              <a:t> </a:t>
            </a:r>
            <a:r>
              <a:rPr lang="en-US" sz="2400" dirty="0" err="1"/>
              <a:t>unutrašnja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sr-Latn-R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akcija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izvrši</a:t>
            </a:r>
            <a:r>
              <a:rPr lang="en-US" sz="2400" dirty="0"/>
              <a:t>.</a:t>
            </a:r>
            <a:endParaRPr lang="sr-Latn-RS" sz="2400" dirty="0"/>
          </a:p>
          <a:p>
            <a:pPr algn="just"/>
            <a:r>
              <a:rPr lang="en-US" sz="2400" b="1" dirty="0" err="1"/>
              <a:t>Enkapsulacija</a:t>
            </a:r>
            <a:r>
              <a:rPr lang="en-US" sz="2400" dirty="0"/>
              <a:t>, </a:t>
            </a:r>
            <a:r>
              <a:rPr lang="en-US" sz="2400" dirty="0" err="1"/>
              <a:t>jedan</a:t>
            </a:r>
            <a:r>
              <a:rPr lang="en-US" sz="2400" dirty="0"/>
              <a:t> od </a:t>
            </a:r>
            <a:r>
              <a:rPr lang="en-US" sz="2400" dirty="0" err="1"/>
              <a:t>važnih</a:t>
            </a:r>
            <a:r>
              <a:rPr lang="sr-Latn-RS" sz="2400" dirty="0"/>
              <a:t> </a:t>
            </a:r>
            <a:r>
              <a:rPr lang="en-US" sz="2400" dirty="0" err="1"/>
              <a:t>principa</a:t>
            </a:r>
            <a:r>
              <a:rPr lang="en-US" sz="2400" dirty="0"/>
              <a:t> OOP, je </a:t>
            </a:r>
            <a:r>
              <a:rPr lang="en-US" sz="2400" dirty="0" err="1"/>
              <a:t>postupak</a:t>
            </a:r>
            <a:r>
              <a:rPr lang="en-US" sz="2400" dirty="0"/>
              <a:t> </a:t>
            </a:r>
            <a:r>
              <a:rPr lang="en-US" sz="2400" dirty="0" err="1"/>
              <a:t>objedinjavanja</a:t>
            </a:r>
            <a:r>
              <a:rPr lang="en-US" sz="2400" dirty="0"/>
              <a:t> </a:t>
            </a:r>
            <a:r>
              <a:rPr lang="en-US" sz="2400" dirty="0" err="1"/>
              <a:t>stanja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ponašanja</a:t>
            </a:r>
            <a:r>
              <a:rPr lang="en-US" sz="2400" dirty="0"/>
              <a:t> </a:t>
            </a:r>
            <a:r>
              <a:rPr lang="en-US" sz="2400" dirty="0" err="1"/>
              <a:t>objekta</a:t>
            </a:r>
            <a:r>
              <a:rPr lang="en-US" sz="2400" dirty="0"/>
              <a:t> u </a:t>
            </a:r>
            <a:r>
              <a:rPr lang="en-US" sz="2400" dirty="0" err="1"/>
              <a:t>jednu</a:t>
            </a:r>
            <a:r>
              <a:rPr lang="sr-Latn-RS" sz="2400" dirty="0"/>
              <a:t> </a:t>
            </a:r>
            <a:r>
              <a:rPr lang="en-US" sz="2400" dirty="0" err="1"/>
              <a:t>celinu</a:t>
            </a:r>
            <a:r>
              <a:rPr lang="en-US" sz="2400" dirty="0"/>
              <a:t>. </a:t>
            </a:r>
            <a:endParaRPr lang="sr-Latn-RS" sz="2400" dirty="0"/>
          </a:p>
          <a:p>
            <a:pPr algn="just"/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organizovane</a:t>
            </a:r>
            <a:r>
              <a:rPr lang="en-US" sz="2400" dirty="0"/>
              <a:t> </a:t>
            </a:r>
            <a:r>
              <a:rPr lang="en-US" sz="2400" dirty="0" err="1"/>
              <a:t>objekte</a:t>
            </a:r>
            <a:r>
              <a:rPr lang="en-US" sz="2400" dirty="0"/>
              <a:t> je </a:t>
            </a:r>
            <a:r>
              <a:rPr lang="en-US" sz="2400" dirty="0" err="1"/>
              <a:t>lakše</a:t>
            </a:r>
            <a:r>
              <a:rPr lang="en-US" sz="2400" dirty="0"/>
              <a:t> </a:t>
            </a:r>
            <a:r>
              <a:rPr lang="en-US" sz="2400" dirty="0" err="1"/>
              <a:t>kontrolisati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onemogućiti</a:t>
            </a:r>
            <a:r>
              <a:rPr lang="sr-Latn-RS" sz="2400" dirty="0"/>
              <a:t> </a:t>
            </a:r>
            <a:r>
              <a:rPr lang="en-US" sz="2400" dirty="0" err="1"/>
              <a:t>neovlašćen</a:t>
            </a:r>
            <a:r>
              <a:rPr lang="en-US" sz="2400" dirty="0"/>
              <a:t> </a:t>
            </a:r>
            <a:r>
              <a:rPr lang="en-US" sz="2400" dirty="0" err="1"/>
              <a:t>pristup</a:t>
            </a:r>
            <a:r>
              <a:rPr lang="sr-Latn-R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drugi</a:t>
            </a:r>
            <a:r>
              <a:rPr lang="en-US" sz="2400" dirty="0"/>
              <a:t> </a:t>
            </a:r>
            <a:r>
              <a:rPr lang="en-US" sz="2400" dirty="0" err="1"/>
              <a:t>članovi</a:t>
            </a:r>
            <a:r>
              <a:rPr lang="en-US" sz="2400" dirty="0"/>
              <a:t> </a:t>
            </a:r>
            <a:r>
              <a:rPr lang="en-US" sz="2400" dirty="0" err="1"/>
              <a:t>tima</a:t>
            </a:r>
            <a:r>
              <a:rPr lang="en-US" sz="2400" dirty="0"/>
              <a:t> </a:t>
            </a:r>
            <a:r>
              <a:rPr lang="en-US" sz="2400" dirty="0" err="1"/>
              <a:t>razvili</a:t>
            </a:r>
            <a:r>
              <a:rPr lang="en-US" sz="2400" dirty="0"/>
              <a:t>, </a:t>
            </a:r>
            <a:r>
              <a:rPr lang="en-US" sz="2400" dirty="0" err="1"/>
              <a:t>poznavajući</a:t>
            </a:r>
            <a:r>
              <a:rPr lang="en-US" sz="2400" dirty="0"/>
              <a:t> </a:t>
            </a:r>
            <a:r>
              <a:rPr lang="en-US" sz="2400" dirty="0" err="1"/>
              <a:t>samo</a:t>
            </a:r>
            <a:r>
              <a:rPr lang="en-US" sz="2400" dirty="0"/>
              <a:t> </a:t>
            </a:r>
            <a:r>
              <a:rPr lang="en-US" sz="2400" dirty="0" err="1"/>
              <a:t>načine</a:t>
            </a:r>
            <a:r>
              <a:rPr lang="en-US" sz="2400" dirty="0"/>
              <a:t> </a:t>
            </a:r>
            <a:r>
              <a:rPr lang="en-US" sz="2400" dirty="0" err="1"/>
              <a:t>komunikacije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sr-Latn-RS" sz="2400" dirty="0"/>
              <a:t> </a:t>
            </a:r>
            <a:r>
              <a:rPr lang="pl-PL" sz="2400" dirty="0"/>
              <a:t>objektima, bez poznavanja njihove realizacije.</a:t>
            </a:r>
          </a:p>
          <a:p>
            <a:pPr lvl="1"/>
            <a:r>
              <a:rPr lang="pl-PL" sz="2000" dirty="0"/>
              <a:t>Npr. daljinski upravljač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Polimorfizam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U</a:t>
            </a:r>
            <a:r>
              <a:rPr lang="sr-Latn-RS" dirty="0"/>
              <a:t> </a:t>
            </a:r>
            <a:r>
              <a:rPr lang="en-US" dirty="0" err="1"/>
              <a:t>izvedenim</a:t>
            </a:r>
            <a:r>
              <a:rPr lang="en-US" dirty="0"/>
              <a:t> </a:t>
            </a:r>
            <a:r>
              <a:rPr lang="en-US" dirty="0" err="1"/>
              <a:t>klasama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predefinisati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od </a:t>
            </a:r>
            <a:r>
              <a:rPr lang="en-US" dirty="0" err="1"/>
              <a:t>nasle</a:t>
            </a:r>
            <a:r>
              <a:rPr lang="sr-Latn-RS" dirty="0"/>
              <a:t>đ</a:t>
            </a:r>
            <a:r>
              <a:rPr lang="en-US" dirty="0" err="1"/>
              <a:t>enih</a:t>
            </a:r>
            <a:r>
              <a:rPr lang="sr-Latn-RS" dirty="0"/>
              <a:t> </a:t>
            </a:r>
            <a:r>
              <a:rPr lang="en-US" dirty="0" err="1"/>
              <a:t>funkcionalnosti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specifičnostima</a:t>
            </a:r>
            <a:r>
              <a:rPr lang="en-US" dirty="0"/>
              <a:t> </a:t>
            </a:r>
            <a:r>
              <a:rPr lang="en-US" dirty="0" err="1"/>
              <a:t>izvedene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 </a:t>
            </a:r>
            <a:endParaRPr lang="sr-Latn-RS" dirty="0"/>
          </a:p>
          <a:p>
            <a:pPr algn="just"/>
            <a:r>
              <a:rPr lang="en-US" dirty="0"/>
              <a:t>Na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je</a:t>
            </a:r>
            <a:r>
              <a:rPr lang="sr-Latn-RS" dirty="0"/>
              <a:t> </a:t>
            </a:r>
            <a:r>
              <a:rPr lang="en-US" dirty="0" err="1"/>
              <a:t>omogućeno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izvedenih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reaguju</a:t>
            </a:r>
            <a:r>
              <a:rPr lang="en-US" dirty="0"/>
              <a:t> </a:t>
            </a:r>
            <a:r>
              <a:rPr lang="en-US" dirty="0" err="1"/>
              <a:t>različito</a:t>
            </a:r>
            <a:r>
              <a:rPr lang="en-US" dirty="0"/>
              <a:t> </a:t>
            </a:r>
            <a:r>
              <a:rPr lang="en-US" dirty="0" err="1"/>
              <a:t>izvršavajući</a:t>
            </a:r>
            <a:r>
              <a:rPr lang="sr-Latn-RS" dirty="0"/>
              <a:t> </a:t>
            </a:r>
            <a:r>
              <a:rPr lang="en-US" dirty="0" err="1"/>
              <a:t>istu</a:t>
            </a:r>
            <a:r>
              <a:rPr lang="en-US" dirty="0"/>
              <a:t>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pPr algn="just"/>
            <a:r>
              <a:rPr lang="en-US" dirty="0" err="1"/>
              <a:t>Osobina</a:t>
            </a:r>
            <a:r>
              <a:rPr lang="en-US" dirty="0"/>
              <a:t> da se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sr-Latn-RS" dirty="0"/>
              <a:t> </a:t>
            </a:r>
            <a:r>
              <a:rPr lang="en-US" dirty="0" err="1"/>
              <a:t>izvršava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načine</a:t>
            </a:r>
            <a:r>
              <a:rPr lang="en-US" dirty="0"/>
              <a:t>, u </a:t>
            </a:r>
            <a:r>
              <a:rPr lang="en-US" dirty="0" err="1"/>
              <a:t>zavisnosti</a:t>
            </a:r>
            <a:r>
              <a:rPr lang="en-US" dirty="0"/>
              <a:t> </a:t>
            </a:r>
            <a:r>
              <a:rPr lang="en-US" dirty="0" err="1"/>
              <a:t>od</a:t>
            </a:r>
            <a:r>
              <a:rPr lang="en-US" dirty="0"/>
              <a:t> toga </a:t>
            </a:r>
            <a:r>
              <a:rPr lang="en-US" dirty="0" err="1"/>
              <a:t>kojoj</a:t>
            </a:r>
            <a:r>
              <a:rPr lang="en-US" dirty="0"/>
              <a:t> </a:t>
            </a:r>
            <a:r>
              <a:rPr lang="en-US" dirty="0" err="1"/>
              <a:t>izvedenoj</a:t>
            </a:r>
            <a:r>
              <a:rPr lang="en-US" dirty="0"/>
              <a:t> </a:t>
            </a:r>
            <a:r>
              <a:rPr lang="en-US" dirty="0" err="1"/>
              <a:t>klasi</a:t>
            </a:r>
            <a:r>
              <a:rPr lang="sr-Latn-RS" dirty="0"/>
              <a:t> </a:t>
            </a:r>
            <a:r>
              <a:rPr lang="pt-BR" dirty="0"/>
              <a:t>objekat koji ga poziva pripada, naziva se </a:t>
            </a:r>
            <a:r>
              <a:rPr lang="pt-BR" b="1" dirty="0"/>
              <a:t>polimorfizam.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CC2E-9A49-4980-BAF4-E6F87056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Primer: polimorfizam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6E58B-97F0-46CE-99C8-601A8064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DF5F8-A928-4AEC-8527-2E264198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825625"/>
            <a:ext cx="51625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9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Konstruktor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45A39-A81B-4376-A3F9-5D3AF3B426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86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r-Latn-CS" dirty="0"/>
              <a:t>Da bi se omogućila inicijalizacija objekta, u klasi se definiše posebna metoda koja se implicitno (automatski) poziva kada objekat nastaje. </a:t>
            </a:r>
          </a:p>
          <a:p>
            <a:r>
              <a:rPr lang="sr-Latn-CS" dirty="0"/>
              <a:t>Ova funkcija se naziva konstruktor (constructor) i nosi isto ime kao i klasa.</a:t>
            </a:r>
          </a:p>
          <a:p>
            <a:r>
              <a:rPr lang="sr-Latn-CS" dirty="0"/>
              <a:t>Klasa može da ima više konstruktora.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CS" sz="1800" dirty="0">
                <a:latin typeface="Courier New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r-Latn-CS" sz="1800" b="1" dirty="0">
                <a:latin typeface="Courier New" pitchFamily="49" charset="0"/>
              </a:rPr>
              <a:t>	</a:t>
            </a:r>
            <a:endParaRPr lang="en-US" sz="1800" b="1" dirty="0"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1646-FF71-4E6F-8156-AB748CCF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Primer: konstruktor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E36E-CE47-42F5-A724-55BF45D1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AEA51-2B08-4387-BE39-CD02DFE08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9963"/>
            <a:ext cx="88106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42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E565-EA17-4F51-BF93-A337E6D7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2FA8-ACA0-44B8-8B35-5CD8B235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 </a:t>
            </a:r>
            <a:r>
              <a:rPr lang="sr-Latn-RS" dirty="0"/>
              <a:t>C</a:t>
            </a:r>
            <a:r>
              <a:rPr lang="en-US" dirty="0"/>
              <a:t>#, </a:t>
            </a:r>
            <a:r>
              <a:rPr lang="sr-Latn-RS" dirty="0"/>
              <a:t>d</a:t>
            </a:r>
            <a:r>
              <a:rPr lang="en-US" dirty="0" err="1"/>
              <a:t>estruktor</a:t>
            </a:r>
            <a:r>
              <a:rPr lang="en-US" dirty="0"/>
              <a:t> je </a:t>
            </a:r>
            <a:r>
              <a:rPr lang="en-US" dirty="0" err="1"/>
              <a:t>posebna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u </a:t>
            </a:r>
            <a:r>
              <a:rPr lang="en-US" dirty="0" err="1"/>
              <a:t>klasi</a:t>
            </a:r>
            <a:r>
              <a:rPr lang="en-US" dirty="0"/>
              <a:t> za </a:t>
            </a:r>
            <a:r>
              <a:rPr lang="en-US" dirty="0" err="1"/>
              <a:t>uništavanje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instanci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Destruktor</a:t>
            </a:r>
            <a:r>
              <a:rPr lang="en-US" dirty="0"/>
              <a:t> u </a:t>
            </a:r>
            <a:r>
              <a:rPr lang="sr-Latn-RS" dirty="0"/>
              <a:t>C</a:t>
            </a:r>
            <a:r>
              <a:rPr lang="en-US" dirty="0"/>
              <a:t># </a:t>
            </a:r>
            <a:r>
              <a:rPr lang="en-US" dirty="0" err="1"/>
              <a:t>će</a:t>
            </a:r>
            <a:r>
              <a:rPr lang="en-US" dirty="0"/>
              <a:t> se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pozvati</a:t>
            </a:r>
            <a:r>
              <a:rPr lang="en-US" dirty="0"/>
              <a:t> </a:t>
            </a:r>
            <a:r>
              <a:rPr lang="en-US" dirty="0" err="1"/>
              <a:t>kad</a:t>
            </a:r>
            <a:r>
              <a:rPr lang="en-US" dirty="0"/>
              <a:t> god instance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postanu</a:t>
            </a:r>
            <a:r>
              <a:rPr lang="en-US" dirty="0"/>
              <a:t> </a:t>
            </a:r>
            <a:r>
              <a:rPr lang="en-US" dirty="0" err="1"/>
              <a:t>nedostupne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dirty="0"/>
              <a:t>Klasa ima samo jedan destruktor.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8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0F68-3F90-4CA7-8B22-1B583DC0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Primer: destruktor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F80B-3134-424E-B3CF-AAA19DCC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93826-7AB1-4BF3-BC8E-A653899B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82" y="1484103"/>
            <a:ext cx="4909831" cy="537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Sekvencijalno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Izvodilo</a:t>
            </a:r>
            <a:r>
              <a:rPr lang="en-US" sz="2400" dirty="0"/>
              <a:t> se </a:t>
            </a:r>
            <a:r>
              <a:rPr lang="en-US" sz="2400" dirty="0" err="1"/>
              <a:t>korišćenjem</a:t>
            </a:r>
            <a:r>
              <a:rPr lang="en-US" sz="2400" dirty="0"/>
              <a:t> </a:t>
            </a:r>
            <a:r>
              <a:rPr lang="en-US" sz="2400" dirty="0" err="1"/>
              <a:t>jasno</a:t>
            </a:r>
            <a:r>
              <a:rPr lang="en-US" sz="2400" dirty="0"/>
              <a:t> </a:t>
            </a:r>
            <a:r>
              <a:rPr lang="en-US" sz="2400" dirty="0" err="1"/>
              <a:t>definisanih</a:t>
            </a:r>
            <a:r>
              <a:rPr lang="en-US" sz="2400" dirty="0"/>
              <a:t> </a:t>
            </a:r>
            <a:r>
              <a:rPr lang="en-US" sz="2400" dirty="0" err="1"/>
              <a:t>programskih</a:t>
            </a:r>
            <a:r>
              <a:rPr lang="en-US" sz="2400" dirty="0"/>
              <a:t> </a:t>
            </a:r>
            <a:r>
              <a:rPr lang="en-US" sz="2400" dirty="0" err="1"/>
              <a:t>komandi</a:t>
            </a:r>
            <a:r>
              <a:rPr lang="en-US" sz="2400" dirty="0"/>
              <a:t> – </a:t>
            </a:r>
            <a:r>
              <a:rPr lang="en-US" sz="2400" dirty="0" err="1"/>
              <a:t>sekvenci</a:t>
            </a:r>
            <a:r>
              <a:rPr lang="en-US" sz="2400" dirty="0"/>
              <a:t>,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se </a:t>
            </a:r>
            <a:r>
              <a:rPr lang="en-US" sz="2400" dirty="0" err="1"/>
              <a:t>kasnije</a:t>
            </a:r>
            <a:r>
              <a:rPr lang="en-US" sz="2400" dirty="0"/>
              <a:t> </a:t>
            </a:r>
            <a:r>
              <a:rPr lang="en-US" sz="2400" dirty="0" err="1"/>
              <a:t>grupisale</a:t>
            </a:r>
            <a:r>
              <a:rPr lang="en-US" sz="2400" dirty="0"/>
              <a:t> u </a:t>
            </a:r>
            <a:r>
              <a:rPr lang="en-US" sz="2400" dirty="0" err="1"/>
              <a:t>veće</a:t>
            </a:r>
            <a:r>
              <a:rPr lang="en-US" sz="2400" dirty="0"/>
              <a:t> module, koji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nazvani</a:t>
            </a:r>
            <a:r>
              <a:rPr lang="en-US" sz="2400" dirty="0"/>
              <a:t> </a:t>
            </a:r>
            <a:r>
              <a:rPr lang="en-US" sz="2400" dirty="0" err="1"/>
              <a:t>procedurama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Ovakvo</a:t>
            </a:r>
            <a:r>
              <a:rPr lang="en-US" sz="2400" dirty="0"/>
              <a:t> </a:t>
            </a:r>
            <a:r>
              <a:rPr lang="en-US" sz="2400" dirty="0" err="1"/>
              <a:t>programiranje</a:t>
            </a:r>
            <a:r>
              <a:rPr lang="en-US" sz="2400" dirty="0"/>
              <a:t> </a:t>
            </a:r>
            <a:r>
              <a:rPr lang="en-US" sz="2400" dirty="0" err="1"/>
              <a:t>dobija</a:t>
            </a:r>
            <a:r>
              <a:rPr lang="en-US" sz="2400" dirty="0"/>
              <a:t> </a:t>
            </a:r>
            <a:r>
              <a:rPr lang="en-US" sz="2400" dirty="0" err="1"/>
              <a:t>naziv</a:t>
            </a:r>
            <a:r>
              <a:rPr lang="en-US" sz="2400" dirty="0"/>
              <a:t> </a:t>
            </a:r>
            <a:r>
              <a:rPr lang="en-US" sz="2400" b="1" dirty="0" err="1"/>
              <a:t>proceduralno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Veliki</a:t>
            </a:r>
            <a:r>
              <a:rPr lang="en-US" sz="2400" dirty="0"/>
              <a:t> </a:t>
            </a:r>
            <a:r>
              <a:rPr lang="en-US" sz="2400" dirty="0" err="1"/>
              <a:t>broj</a:t>
            </a:r>
            <a:r>
              <a:rPr lang="en-US" sz="2400" dirty="0"/>
              <a:t> </a:t>
            </a:r>
            <a:r>
              <a:rPr lang="en-US" sz="2400" dirty="0" err="1"/>
              <a:t>današnjih</a:t>
            </a:r>
            <a:r>
              <a:rPr lang="en-US" sz="2400" dirty="0"/>
              <a:t> </a:t>
            </a:r>
            <a:r>
              <a:rPr lang="en-US" sz="2400" dirty="0" err="1"/>
              <a:t>programskih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je </a:t>
            </a:r>
            <a:r>
              <a:rPr lang="en-US" sz="2400" dirty="0" err="1"/>
              <a:t>proceduralan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visoko</a:t>
            </a:r>
            <a:r>
              <a:rPr lang="en-US" sz="2400" dirty="0"/>
              <a:t> </a:t>
            </a:r>
            <a:r>
              <a:rPr lang="en-US" sz="2400" dirty="0" err="1"/>
              <a:t>upotrebljiv</a:t>
            </a:r>
            <a:r>
              <a:rPr lang="en-US" sz="2400" dirty="0"/>
              <a:t> u </a:t>
            </a:r>
            <a:r>
              <a:rPr lang="en-US" sz="2400" dirty="0" err="1"/>
              <a:t>tzv</a:t>
            </a:r>
            <a:r>
              <a:rPr lang="en-US" sz="2400" dirty="0"/>
              <a:t>. </a:t>
            </a:r>
            <a:r>
              <a:rPr lang="en-US" sz="2400" b="1" dirty="0" err="1"/>
              <a:t>sistemskom</a:t>
            </a:r>
            <a:r>
              <a:rPr lang="en-US" sz="2400" b="1" dirty="0"/>
              <a:t> </a:t>
            </a:r>
            <a:r>
              <a:rPr lang="en-US" sz="2400" b="1" dirty="0" err="1"/>
              <a:t>programiranju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poput</a:t>
            </a:r>
            <a:r>
              <a:rPr lang="en-US" sz="2400" dirty="0"/>
              <a:t> </a:t>
            </a:r>
            <a:r>
              <a:rPr lang="en-US" sz="2400" dirty="0" err="1"/>
              <a:t>programskog</a:t>
            </a:r>
            <a:r>
              <a:rPr lang="en-US" sz="2400" dirty="0"/>
              <a:t> </a:t>
            </a:r>
            <a:r>
              <a:rPr lang="en-US" sz="2400" dirty="0" err="1"/>
              <a:t>jezika</a:t>
            </a:r>
            <a:r>
              <a:rPr lang="en-US" sz="2400" dirty="0"/>
              <a:t> 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Proceduralno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Prilikom</a:t>
            </a:r>
            <a:r>
              <a:rPr lang="en-US" sz="2400" dirty="0"/>
              <a:t> </a:t>
            </a:r>
            <a:r>
              <a:rPr lang="en-US" sz="2400" dirty="0" err="1"/>
              <a:t>proceduralnog</a:t>
            </a:r>
            <a:r>
              <a:rPr lang="en-US" sz="2400" dirty="0"/>
              <a:t> </a:t>
            </a:r>
            <a:r>
              <a:rPr lang="en-US" sz="2400" dirty="0" err="1"/>
              <a:t>programiranja</a:t>
            </a:r>
            <a:r>
              <a:rPr lang="en-US" sz="2400" dirty="0"/>
              <a:t>, </a:t>
            </a:r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program </a:t>
            </a:r>
            <a:r>
              <a:rPr lang="en-US" sz="2400" dirty="0" err="1"/>
              <a:t>koristi</a:t>
            </a:r>
            <a:r>
              <a:rPr lang="en-US" sz="2400" dirty="0"/>
              <a:t> (</a:t>
            </a:r>
            <a:r>
              <a:rPr lang="en-US" sz="2400" dirty="0" err="1"/>
              <a:t>obrađuje</a:t>
            </a:r>
            <a:r>
              <a:rPr lang="en-US" sz="2400" dirty="0"/>
              <a:t>)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odvojeni</a:t>
            </a:r>
            <a:r>
              <a:rPr lang="en-US" sz="2400" dirty="0"/>
              <a:t> od </a:t>
            </a:r>
            <a:r>
              <a:rPr lang="en-US" sz="2400" dirty="0" err="1"/>
              <a:t>samog</a:t>
            </a:r>
            <a:r>
              <a:rPr lang="en-US" sz="2400" dirty="0"/>
              <a:t> </a:t>
            </a:r>
            <a:r>
              <a:rPr lang="en-US" sz="2400" dirty="0" err="1"/>
              <a:t>koda</a:t>
            </a:r>
            <a:r>
              <a:rPr lang="en-US" sz="2400" dirty="0"/>
              <a:t>,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programske</a:t>
            </a:r>
            <a:r>
              <a:rPr lang="en-US" sz="2400" dirty="0"/>
              <a:t> </a:t>
            </a:r>
            <a:r>
              <a:rPr lang="en-US" sz="2400" dirty="0" err="1"/>
              <a:t>logike</a:t>
            </a:r>
            <a:r>
              <a:rPr lang="en-US" sz="2400" dirty="0"/>
              <a:t>, </a:t>
            </a:r>
            <a:r>
              <a:rPr lang="en-US" sz="2400" dirty="0" err="1"/>
              <a:t>što</a:t>
            </a:r>
            <a:r>
              <a:rPr lang="en-US" sz="2400" dirty="0"/>
              <a:t> je </a:t>
            </a:r>
            <a:r>
              <a:rPr lang="en-US" sz="2400" dirty="0" err="1"/>
              <a:t>velika</a:t>
            </a:r>
            <a:r>
              <a:rPr lang="en-US" sz="2400" dirty="0"/>
              <a:t> </a:t>
            </a:r>
            <a:r>
              <a:rPr lang="en-US" sz="2400" dirty="0" err="1"/>
              <a:t>mana</a:t>
            </a:r>
            <a:r>
              <a:rPr lang="en-US" sz="2400" dirty="0"/>
              <a:t> s </a:t>
            </a:r>
            <a:r>
              <a:rPr lang="en-US" sz="2400" dirty="0" err="1"/>
              <a:t>obzirom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umanjene</a:t>
            </a:r>
            <a:r>
              <a:rPr lang="en-US" sz="2400" dirty="0"/>
              <a:t> </a:t>
            </a:r>
            <a:r>
              <a:rPr lang="en-US" sz="2400" dirty="0" err="1"/>
              <a:t>mogućnosti</a:t>
            </a:r>
            <a:r>
              <a:rPr lang="en-US" sz="2400" dirty="0"/>
              <a:t> </a:t>
            </a:r>
            <a:r>
              <a:rPr lang="en-US" sz="2400" dirty="0" err="1"/>
              <a:t>kontrole</a:t>
            </a:r>
            <a:r>
              <a:rPr lang="en-US" sz="2400" dirty="0"/>
              <a:t> </a:t>
            </a:r>
            <a:r>
              <a:rPr lang="en-US" sz="2400" dirty="0" err="1"/>
              <a:t>pristupa</a:t>
            </a:r>
            <a:r>
              <a:rPr lang="en-US" sz="2400" dirty="0"/>
              <a:t> </a:t>
            </a:r>
            <a:r>
              <a:rPr lang="en-US" sz="2400" dirty="0" err="1"/>
              <a:t>podacima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njenog</a:t>
            </a:r>
            <a:r>
              <a:rPr lang="en-US" sz="2400" dirty="0"/>
              <a:t> </a:t>
            </a:r>
            <a:r>
              <a:rPr lang="en-US" sz="2400" dirty="0" err="1"/>
              <a:t>potpunog</a:t>
            </a:r>
            <a:r>
              <a:rPr lang="en-US" sz="2400" dirty="0"/>
              <a:t> </a:t>
            </a:r>
            <a:r>
              <a:rPr lang="en-US" sz="2400" dirty="0" err="1"/>
              <a:t>odsustva</a:t>
            </a:r>
            <a:r>
              <a:rPr lang="en-US" sz="2400" dirty="0"/>
              <a:t>. </a:t>
            </a:r>
          </a:p>
          <a:p>
            <a:r>
              <a:rPr lang="en-US" sz="2400" dirty="0"/>
              <a:t>Ovo je </a:t>
            </a:r>
            <a:r>
              <a:rPr lang="en-US" sz="2400" dirty="0" err="1"/>
              <a:t>veliki</a:t>
            </a:r>
            <a:r>
              <a:rPr lang="en-US" sz="2400" dirty="0"/>
              <a:t> </a:t>
            </a:r>
            <a:r>
              <a:rPr lang="en-US" sz="2400" dirty="0" err="1"/>
              <a:t>sigurnosni</a:t>
            </a:r>
            <a:r>
              <a:rPr lang="en-US" sz="2400" dirty="0"/>
              <a:t> </a:t>
            </a:r>
            <a:r>
              <a:rPr lang="en-US" sz="2400" dirty="0" err="1"/>
              <a:t>rizik</a:t>
            </a:r>
            <a:r>
              <a:rPr lang="en-US" sz="2400" dirty="0"/>
              <a:t> u </a:t>
            </a:r>
            <a:r>
              <a:rPr lang="en-US" sz="2400" dirty="0" err="1"/>
              <a:t>programiranju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Programski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(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proceduralnog</a:t>
            </a:r>
            <a:r>
              <a:rPr lang="en-US" sz="2400" dirty="0"/>
              <a:t> </a:t>
            </a:r>
            <a:r>
              <a:rPr lang="en-US" sz="2400" dirty="0" err="1"/>
              <a:t>programiranja</a:t>
            </a:r>
            <a:r>
              <a:rPr lang="en-US" sz="2400" dirty="0"/>
              <a:t>) </a:t>
            </a:r>
            <a:r>
              <a:rPr lang="en-US" sz="2400" dirty="0" err="1"/>
              <a:t>smešten</a:t>
            </a:r>
            <a:r>
              <a:rPr lang="en-US" sz="2400" dirty="0"/>
              <a:t> je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funkcija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procedura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29B3-840C-10D7-F3D4-149FA5FB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Proceduralno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C621-3396-0C98-D431-5468F251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 err="1"/>
              <a:t>Proceduralni</a:t>
            </a:r>
            <a:r>
              <a:rPr lang="en-US" sz="3000" dirty="0"/>
              <a:t> </a:t>
            </a:r>
            <a:r>
              <a:rPr lang="en-US" sz="3000" dirty="0" err="1"/>
              <a:t>programski</a:t>
            </a:r>
            <a:r>
              <a:rPr lang="en-US" sz="3000" dirty="0"/>
              <a:t> </a:t>
            </a:r>
            <a:r>
              <a:rPr lang="en-US" sz="3000" dirty="0" err="1"/>
              <a:t>jezici</a:t>
            </a:r>
            <a:r>
              <a:rPr lang="en-US" sz="3000" dirty="0"/>
              <a:t> </a:t>
            </a:r>
            <a:r>
              <a:rPr lang="en-US" sz="3000" dirty="0" err="1"/>
              <a:t>poznati</a:t>
            </a:r>
            <a:r>
              <a:rPr lang="en-US" sz="3000" dirty="0"/>
              <a:t> </a:t>
            </a:r>
            <a:r>
              <a:rPr lang="en-US" sz="3000" dirty="0" err="1"/>
              <a:t>su</a:t>
            </a:r>
            <a:r>
              <a:rPr lang="en-US" sz="3000" dirty="0"/>
              <a:t>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kao</a:t>
            </a:r>
            <a:r>
              <a:rPr lang="en-US" sz="3000" dirty="0"/>
              <a:t> top-down </a:t>
            </a:r>
            <a:r>
              <a:rPr lang="en-US" sz="3000" dirty="0" err="1"/>
              <a:t>jezici</a:t>
            </a:r>
            <a:r>
              <a:rPr lang="en-US" sz="3000" dirty="0"/>
              <a:t>, </a:t>
            </a:r>
            <a:r>
              <a:rPr lang="en-US" sz="3000" dirty="0" err="1"/>
              <a:t>odnosno</a:t>
            </a:r>
            <a:r>
              <a:rPr lang="en-US" sz="3000" dirty="0"/>
              <a:t> </a:t>
            </a:r>
            <a:r>
              <a:rPr lang="en-US" sz="3000" dirty="0" err="1"/>
              <a:t>preocedure</a:t>
            </a:r>
            <a:r>
              <a:rPr lang="en-US" sz="3000" dirty="0"/>
              <a:t> se </a:t>
            </a:r>
            <a:r>
              <a:rPr lang="en-US" sz="3000" dirty="0" err="1"/>
              <a:t>izvršavaju</a:t>
            </a:r>
            <a:r>
              <a:rPr lang="en-US" sz="3000" dirty="0"/>
              <a:t> </a:t>
            </a:r>
            <a:r>
              <a:rPr lang="en-US" sz="3000" dirty="0" err="1"/>
              <a:t>redom</a:t>
            </a:r>
            <a:r>
              <a:rPr lang="en-US" sz="3000" dirty="0"/>
              <a:t> </a:t>
            </a:r>
            <a:r>
              <a:rPr lang="en-US" sz="3000" dirty="0" err="1"/>
              <a:t>odozgo</a:t>
            </a:r>
            <a:r>
              <a:rPr lang="en-US" sz="3000" dirty="0"/>
              <a:t> </a:t>
            </a:r>
            <a:r>
              <a:rPr lang="en-US" sz="3000" dirty="0" err="1"/>
              <a:t>na</a:t>
            </a:r>
            <a:r>
              <a:rPr lang="en-US" sz="3000" dirty="0"/>
              <a:t> dole.</a:t>
            </a:r>
          </a:p>
          <a:p>
            <a:pPr>
              <a:lnSpc>
                <a:spcPct val="100000"/>
              </a:lnSpc>
            </a:pPr>
            <a:r>
              <a:rPr lang="en-US" sz="3000" dirty="0" err="1"/>
              <a:t>Većina</a:t>
            </a:r>
            <a:r>
              <a:rPr lang="en-US" sz="3000" dirty="0"/>
              <a:t> </a:t>
            </a:r>
            <a:r>
              <a:rPr lang="en-US" sz="3000" dirty="0" err="1"/>
              <a:t>ranih</a:t>
            </a:r>
            <a:r>
              <a:rPr lang="en-US" sz="3000" dirty="0"/>
              <a:t> </a:t>
            </a:r>
            <a:r>
              <a:rPr lang="en-US" sz="3000" dirty="0" err="1"/>
              <a:t>programskih</a:t>
            </a:r>
            <a:r>
              <a:rPr lang="en-US" sz="3000" dirty="0"/>
              <a:t> </a:t>
            </a:r>
            <a:r>
              <a:rPr lang="en-US" sz="3000" dirty="0" err="1"/>
              <a:t>jezika</a:t>
            </a:r>
            <a:r>
              <a:rPr lang="en-US" sz="3000" dirty="0"/>
              <a:t> je </a:t>
            </a:r>
            <a:r>
              <a:rPr lang="en-US" sz="3000" dirty="0" err="1"/>
              <a:t>proceduralna</a:t>
            </a:r>
            <a:r>
              <a:rPr lang="en-US" sz="30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Fortran, COBOL </a:t>
            </a:r>
            <a:r>
              <a:rPr lang="en-US" sz="2600" dirty="0" err="1"/>
              <a:t>i</a:t>
            </a:r>
            <a:r>
              <a:rPr lang="en-US" sz="2600" dirty="0"/>
              <a:t> C, koji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prisutni</a:t>
            </a:r>
            <a:r>
              <a:rPr lang="en-US" sz="2600" dirty="0"/>
              <a:t> </a:t>
            </a:r>
            <a:r>
              <a:rPr lang="en-US" sz="2600" dirty="0" err="1"/>
              <a:t>još</a:t>
            </a:r>
            <a:r>
              <a:rPr lang="en-US" sz="2600" dirty="0"/>
              <a:t> od </a:t>
            </a:r>
            <a:r>
              <a:rPr lang="en-US" sz="2600" dirty="0" err="1"/>
              <a:t>šezdesetih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 err="1"/>
              <a:t>sedamdesetih</a:t>
            </a:r>
            <a:r>
              <a:rPr lang="en-US" sz="2600" dirty="0"/>
              <a:t> </a:t>
            </a:r>
            <a:r>
              <a:rPr lang="en-US" sz="2600" dirty="0" err="1"/>
              <a:t>godina</a:t>
            </a:r>
            <a:r>
              <a:rPr lang="en-US" sz="2600" dirty="0"/>
              <a:t>, a pored </a:t>
            </a:r>
            <a:r>
              <a:rPr lang="en-US" sz="2600" dirty="0" err="1"/>
              <a:t>njih</a:t>
            </a:r>
            <a:r>
              <a:rPr lang="en-US" sz="2600" dirty="0"/>
              <a:t> </a:t>
            </a:r>
            <a:r>
              <a:rPr lang="en-US" sz="2600" dirty="0" err="1"/>
              <a:t>tu</a:t>
            </a:r>
            <a:r>
              <a:rPr lang="en-US" sz="2600" dirty="0"/>
              <a:t> </a:t>
            </a:r>
            <a:r>
              <a:rPr lang="en-US" sz="2600" dirty="0" err="1"/>
              <a:t>su</a:t>
            </a:r>
            <a:r>
              <a:rPr lang="en-US" sz="2600" dirty="0"/>
              <a:t> </a:t>
            </a:r>
            <a:r>
              <a:rPr lang="en-US" sz="2600" dirty="0" err="1"/>
              <a:t>i</a:t>
            </a:r>
            <a:r>
              <a:rPr lang="en-US" sz="2600" dirty="0"/>
              <a:t> BASIC </a:t>
            </a:r>
            <a:r>
              <a:rPr lang="en-US" sz="2600" dirty="0" err="1"/>
              <a:t>i</a:t>
            </a:r>
            <a:r>
              <a:rPr lang="en-US" sz="2600" dirty="0"/>
              <a:t> Pascal.</a:t>
            </a:r>
          </a:p>
          <a:p>
            <a:pPr>
              <a:lnSpc>
                <a:spcPct val="100000"/>
              </a:lnSpc>
            </a:pPr>
            <a:r>
              <a:rPr lang="en-US" sz="3000" dirty="0" err="1"/>
              <a:t>Proceduralno</a:t>
            </a:r>
            <a:r>
              <a:rPr lang="en-US" sz="3000" dirty="0"/>
              <a:t> </a:t>
            </a:r>
            <a:r>
              <a:rPr lang="en-US" sz="3000" dirty="0" err="1"/>
              <a:t>programiranje</a:t>
            </a:r>
            <a:r>
              <a:rPr lang="en-US" sz="3000" dirty="0"/>
              <a:t> se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en-US" sz="3000" dirty="0" err="1"/>
              <a:t>dalje</a:t>
            </a:r>
            <a:r>
              <a:rPr lang="en-US" sz="3000" dirty="0"/>
              <a:t> </a:t>
            </a:r>
            <a:r>
              <a:rPr lang="en-US" sz="3000" dirty="0" err="1"/>
              <a:t>koristi</a:t>
            </a:r>
            <a:r>
              <a:rPr lang="en-US" sz="3000" dirty="0"/>
              <a:t>, </a:t>
            </a:r>
            <a:r>
              <a:rPr lang="en-US" sz="3000" dirty="0" err="1"/>
              <a:t>ali</a:t>
            </a:r>
            <a:r>
              <a:rPr lang="en-US" sz="3000" dirty="0"/>
              <a:t> </a:t>
            </a:r>
            <a:r>
              <a:rPr lang="en-US" sz="3000" dirty="0" err="1"/>
              <a:t>kada</a:t>
            </a:r>
            <a:r>
              <a:rPr lang="en-US" sz="3000" dirty="0"/>
              <a:t> </a:t>
            </a:r>
            <a:r>
              <a:rPr lang="en-US" sz="3000" dirty="0" err="1"/>
              <a:t>želite</a:t>
            </a:r>
            <a:r>
              <a:rPr lang="en-US" sz="3000" dirty="0"/>
              <a:t> da </a:t>
            </a:r>
            <a:r>
              <a:rPr lang="en-US" sz="3000" dirty="0" err="1"/>
              <a:t>programirate</a:t>
            </a:r>
            <a:r>
              <a:rPr lang="en-US" sz="3000" dirty="0"/>
              <a:t> </a:t>
            </a:r>
            <a:r>
              <a:rPr lang="en-US" sz="3000" dirty="0" err="1"/>
              <a:t>nešto</a:t>
            </a:r>
            <a:r>
              <a:rPr lang="en-US" sz="3000" dirty="0"/>
              <a:t> </a:t>
            </a:r>
            <a:r>
              <a:rPr lang="en-US" sz="3000" dirty="0" err="1"/>
              <a:t>izvan</a:t>
            </a:r>
            <a:r>
              <a:rPr lang="en-US" sz="3000" dirty="0"/>
              <a:t> </a:t>
            </a:r>
            <a:r>
              <a:rPr lang="en-US" sz="3000" dirty="0" err="1"/>
              <a:t>osnovnog</a:t>
            </a:r>
            <a:r>
              <a:rPr lang="en-US" sz="3000" dirty="0"/>
              <a:t> </a:t>
            </a:r>
            <a:r>
              <a:rPr lang="en-US" sz="3000" dirty="0" err="1"/>
              <a:t>niza</a:t>
            </a:r>
            <a:r>
              <a:rPr lang="en-US" sz="3000" dirty="0"/>
              <a:t> </a:t>
            </a:r>
            <a:r>
              <a:rPr lang="en-US" sz="3000" dirty="0" err="1"/>
              <a:t>koraka</a:t>
            </a:r>
            <a:r>
              <a:rPr lang="en-US" sz="3000" dirty="0"/>
              <a:t>, </a:t>
            </a:r>
            <a:r>
              <a:rPr lang="en-US" sz="3000" dirty="0" err="1"/>
              <a:t>proceduralni</a:t>
            </a:r>
            <a:r>
              <a:rPr lang="en-US" sz="3000" dirty="0"/>
              <a:t> </a:t>
            </a:r>
            <a:r>
              <a:rPr lang="en-US" sz="3000" dirty="0" err="1"/>
              <a:t>jezici</a:t>
            </a:r>
            <a:r>
              <a:rPr lang="en-US" sz="3000" dirty="0"/>
              <a:t> </a:t>
            </a:r>
            <a:r>
              <a:rPr lang="en-US" sz="3000" dirty="0" err="1"/>
              <a:t>mogu</a:t>
            </a:r>
            <a:r>
              <a:rPr lang="en-US" sz="3000" dirty="0"/>
              <a:t> </a:t>
            </a:r>
            <a:r>
              <a:rPr lang="en-US" sz="3000" dirty="0" err="1"/>
              <a:t>postati</a:t>
            </a:r>
            <a:r>
              <a:rPr lang="en-US" sz="3000" dirty="0"/>
              <a:t> </a:t>
            </a:r>
            <a:r>
              <a:rPr lang="en-US" sz="3000" dirty="0" err="1"/>
              <a:t>teški</a:t>
            </a:r>
            <a:r>
              <a:rPr lang="en-US" sz="3000" dirty="0"/>
              <a:t> za </a:t>
            </a:r>
            <a:r>
              <a:rPr lang="en-US" sz="3000" dirty="0" err="1"/>
              <a:t>upravljanje</a:t>
            </a:r>
            <a:r>
              <a:rPr lang="en-US" sz="3000" dirty="0"/>
              <a:t>. Tu </a:t>
            </a:r>
            <a:r>
              <a:rPr lang="en-US" sz="3000" dirty="0" err="1"/>
              <a:t>nastupa</a:t>
            </a:r>
            <a:r>
              <a:rPr lang="en-US" sz="3000" dirty="0"/>
              <a:t> </a:t>
            </a:r>
            <a:r>
              <a:rPr lang="en-US" sz="3000" dirty="0" err="1"/>
              <a:t>objektno</a:t>
            </a:r>
            <a:r>
              <a:rPr lang="en-US" sz="3000" dirty="0"/>
              <a:t> </a:t>
            </a:r>
            <a:r>
              <a:rPr lang="en-US" sz="3000" dirty="0" err="1"/>
              <a:t>orijentisano</a:t>
            </a:r>
            <a:r>
              <a:rPr lang="en-US" sz="3000" dirty="0"/>
              <a:t> </a:t>
            </a:r>
            <a:r>
              <a:rPr lang="en-US" sz="3000" dirty="0" err="1"/>
              <a:t>programiranje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2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B792-4628-6115-657E-BC30F811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ACD6-6FB6-9D68-7D5C-03D07EB82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objektno</a:t>
            </a:r>
            <a:r>
              <a:rPr lang="en-US" dirty="0"/>
              <a:t> </a:t>
            </a:r>
            <a:r>
              <a:rPr lang="en-US" dirty="0" err="1"/>
              <a:t>orijentisan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(Simula ) </a:t>
            </a:r>
            <a:r>
              <a:rPr lang="en-US" dirty="0" err="1"/>
              <a:t>uveo</a:t>
            </a:r>
            <a:r>
              <a:rPr lang="en-US" dirty="0"/>
              <a:t> je </a:t>
            </a:r>
            <a:r>
              <a:rPr lang="en-US" dirty="0" err="1"/>
              <a:t>ideju</a:t>
            </a:r>
            <a:r>
              <a:rPr lang="en-US" dirty="0"/>
              <a:t> o </a:t>
            </a:r>
            <a:r>
              <a:rPr lang="en-US" dirty="0" err="1"/>
              <a:t>objektima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Objekti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skupovi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tretiraju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jedinstven</a:t>
            </a:r>
            <a:r>
              <a:rPr lang="en-US" dirty="0"/>
              <a:t> </a:t>
            </a:r>
            <a:r>
              <a:rPr lang="en-US" dirty="0" err="1"/>
              <a:t>entitet</a:t>
            </a:r>
            <a:r>
              <a:rPr lang="en-US" dirty="0"/>
              <a:t>. Da bi se </a:t>
            </a:r>
            <a:r>
              <a:rPr lang="en-US" dirty="0" err="1"/>
              <a:t>kreirao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</a:t>
            </a:r>
            <a:r>
              <a:rPr lang="en-US" dirty="0" err="1"/>
              <a:t>prethodno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</a:t>
            </a:r>
            <a:r>
              <a:rPr lang="en-US" dirty="0" err="1"/>
              <a:t>klasu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, </a:t>
            </a:r>
            <a:r>
              <a:rPr lang="en-US" dirty="0" err="1"/>
              <a:t>odnosno</a:t>
            </a:r>
            <a:r>
              <a:rPr lang="en-US" dirty="0"/>
              <a:t> one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. </a:t>
            </a:r>
            <a:r>
              <a:rPr lang="en-US" dirty="0" err="1"/>
              <a:t>Klase</a:t>
            </a:r>
            <a:r>
              <a:rPr lang="en-US" dirty="0"/>
              <a:t>,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vrstu</a:t>
            </a:r>
            <a:r>
              <a:rPr lang="en-US" dirty="0"/>
              <a:t> </a:t>
            </a:r>
            <a:r>
              <a:rPr lang="en-US" dirty="0" err="1"/>
              <a:t>šablona</a:t>
            </a:r>
            <a:r>
              <a:rPr lang="en-US" dirty="0"/>
              <a:t>,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kome</a:t>
            </a:r>
            <a:r>
              <a:rPr lang="en-US" dirty="0"/>
              <a:t> se </a:t>
            </a:r>
            <a:r>
              <a:rPr lang="en-US" dirty="0" err="1"/>
              <a:t>kreiraju</a:t>
            </a:r>
            <a:r>
              <a:rPr lang="en-US" dirty="0"/>
              <a:t> </a:t>
            </a:r>
            <a:r>
              <a:rPr lang="en-US" dirty="0" err="1"/>
              <a:t>objekti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45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Šta nudi OOP?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5C11E-B8D6-4A5D-BAF2-D1F9B826788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7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sz="2400" dirty="0"/>
              <a:t>OOP je deo objektne paradigme koja obuhvata osnovne objektne koncepte, od kojih su neki:</a:t>
            </a:r>
          </a:p>
          <a:p>
            <a:pPr lvl="1"/>
            <a:r>
              <a:rPr lang="sl-SI" sz="2000" b="1" dirty="0"/>
              <a:t>apstraktni tipovi podataka </a:t>
            </a:r>
            <a:r>
              <a:rPr lang="sl-SI" sz="2000" dirty="0"/>
              <a:t>(abstract data types): tip koji je definisao programer, za koji se mogu kreirati primerci (instance) i koji je predstavljen strukturom i ponašanjem</a:t>
            </a:r>
          </a:p>
          <a:p>
            <a:pPr lvl="1"/>
            <a:r>
              <a:rPr lang="sl-SI" sz="2000" b="1" dirty="0"/>
              <a:t>enkapsulacija</a:t>
            </a:r>
            <a:r>
              <a:rPr lang="sl-SI" sz="2000" dirty="0"/>
              <a:t> (encapsulation): deo softvera ima jasno definisan interfejs i implementaciju; interfejs je svima dostupan, implementacija je nedostupna</a:t>
            </a:r>
          </a:p>
          <a:p>
            <a:pPr lvl="1"/>
            <a:r>
              <a:rPr lang="sl-SI" sz="2000" b="1" dirty="0"/>
              <a:t>nasleđivanje</a:t>
            </a:r>
            <a:r>
              <a:rPr lang="sl-SI" sz="2000" dirty="0"/>
              <a:t> (inheritance): jedan tip može da nasledi drugi, sa značenjem da su njegove instance jedna vrsta instanci osnovnog tipa</a:t>
            </a:r>
          </a:p>
          <a:p>
            <a:pPr lvl="1"/>
            <a:r>
              <a:rPr lang="sl-SI" sz="2000" b="1" dirty="0"/>
              <a:t>polimorfizam</a:t>
            </a:r>
            <a:r>
              <a:rPr lang="sl-SI" sz="2000" dirty="0"/>
              <a:t> (polymorphism)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err="1"/>
              <a:t>Objektno</a:t>
            </a:r>
            <a:r>
              <a:rPr lang="en-US" sz="2400" dirty="0"/>
              <a:t> </a:t>
            </a:r>
            <a:r>
              <a:rPr lang="en-US" sz="2400" dirty="0" err="1"/>
              <a:t>orijentisano</a:t>
            </a:r>
            <a:r>
              <a:rPr lang="en-US" sz="2400" dirty="0"/>
              <a:t> </a:t>
            </a:r>
            <a:r>
              <a:rPr lang="en-US" sz="2400" dirty="0" err="1"/>
              <a:t>programiranje</a:t>
            </a:r>
            <a:r>
              <a:rPr lang="en-US" sz="2400" dirty="0"/>
              <a:t> </a:t>
            </a:r>
            <a:r>
              <a:rPr lang="en-US" sz="2400" dirty="0" err="1"/>
              <a:t>uvodi</a:t>
            </a:r>
            <a:r>
              <a:rPr lang="en-US" sz="2400" dirty="0"/>
              <a:t> </a:t>
            </a:r>
            <a:r>
              <a:rPr lang="en-US" sz="2400" dirty="0" err="1"/>
              <a:t>jedan</a:t>
            </a:r>
            <a:r>
              <a:rPr lang="en-US" sz="2400" dirty="0"/>
              <a:t> </a:t>
            </a:r>
            <a:r>
              <a:rPr lang="en-US" sz="2400" dirty="0" err="1"/>
              <a:t>poseban</a:t>
            </a:r>
            <a:r>
              <a:rPr lang="en-US" sz="2400" dirty="0"/>
              <a:t> </a:t>
            </a:r>
            <a:r>
              <a:rPr lang="en-US" sz="2400" dirty="0" err="1"/>
              <a:t>termin</a:t>
            </a:r>
            <a:r>
              <a:rPr lang="en-US" sz="2400" dirty="0"/>
              <a:t> – </a:t>
            </a:r>
            <a:r>
              <a:rPr lang="en-US" sz="2400" dirty="0" err="1"/>
              <a:t>objekat</a:t>
            </a:r>
            <a:r>
              <a:rPr lang="en-US" sz="2400" dirty="0"/>
              <a:t>. </a:t>
            </a:r>
          </a:p>
          <a:p>
            <a:r>
              <a:rPr lang="en-US" sz="2400" dirty="0"/>
              <a:t>OO je,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ime</a:t>
            </a:r>
            <a:r>
              <a:rPr lang="en-US" sz="2400" dirty="0"/>
              <a:t> </a:t>
            </a:r>
            <a:r>
              <a:rPr lang="en-US" sz="2400" dirty="0" err="1"/>
              <a:t>kaže</a:t>
            </a:r>
            <a:r>
              <a:rPr lang="en-US" sz="2400" dirty="0"/>
              <a:t>, </a:t>
            </a:r>
            <a:r>
              <a:rPr lang="en-US" sz="2400" dirty="0" err="1"/>
              <a:t>orijentisano</a:t>
            </a:r>
            <a:r>
              <a:rPr lang="en-US" sz="2400" dirty="0"/>
              <a:t> ka </a:t>
            </a:r>
            <a:r>
              <a:rPr lang="en-US" sz="2400" dirty="0" err="1"/>
              <a:t>objektu</a:t>
            </a:r>
            <a:r>
              <a:rPr lang="en-US" sz="2400" dirty="0"/>
              <a:t>, </a:t>
            </a:r>
            <a:r>
              <a:rPr lang="en-US" sz="2400" dirty="0" err="1"/>
              <a:t>koji</a:t>
            </a:r>
            <a:r>
              <a:rPr lang="en-US" sz="2400" dirty="0"/>
              <a:t> je </a:t>
            </a:r>
            <a:r>
              <a:rPr lang="en-US" sz="2400" dirty="0" err="1"/>
              <a:t>osnova</a:t>
            </a:r>
            <a:r>
              <a:rPr lang="en-US" sz="2400" dirty="0"/>
              <a:t> </a:t>
            </a:r>
            <a:r>
              <a:rPr lang="en-US" sz="2400" dirty="0" err="1"/>
              <a:t>ovakvog</a:t>
            </a:r>
            <a:r>
              <a:rPr lang="en-US" sz="2400" dirty="0"/>
              <a:t> </a:t>
            </a:r>
            <a:r>
              <a:rPr lang="en-US" sz="2400" dirty="0" err="1"/>
              <a:t>programiranja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početak</a:t>
            </a:r>
            <a:r>
              <a:rPr lang="en-US" sz="2400" dirty="0"/>
              <a:t>, </a:t>
            </a:r>
            <a:r>
              <a:rPr lang="en-US" sz="2400" dirty="0" err="1"/>
              <a:t>za</a:t>
            </a:r>
            <a:r>
              <a:rPr lang="en-US" sz="2400" dirty="0"/>
              <a:t> </a:t>
            </a:r>
            <a:r>
              <a:rPr lang="en-US" sz="2400" dirty="0" err="1"/>
              <a:t>objekat</a:t>
            </a:r>
            <a:r>
              <a:rPr lang="en-US" sz="2400" dirty="0"/>
              <a:t> je </a:t>
            </a:r>
            <a:r>
              <a:rPr lang="en-US" sz="2400" dirty="0" err="1"/>
              <a:t>najbolje</a:t>
            </a:r>
            <a:r>
              <a:rPr lang="en-US" sz="2400" dirty="0"/>
              <a:t> </a:t>
            </a:r>
            <a:r>
              <a:rPr lang="en-US" sz="2400" dirty="0" err="1"/>
              <a:t>reći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je </a:t>
            </a:r>
            <a:r>
              <a:rPr lang="en-US" sz="2400" dirty="0" err="1"/>
              <a:t>jedna</a:t>
            </a:r>
            <a:r>
              <a:rPr lang="en-US" sz="2400" dirty="0"/>
              <a:t> </a:t>
            </a:r>
            <a:r>
              <a:rPr lang="en-US" sz="2400" dirty="0" err="1"/>
              <a:t>od</a:t>
            </a:r>
            <a:r>
              <a:rPr lang="en-US" sz="2400" dirty="0"/>
              <a:t> </a:t>
            </a:r>
            <a:r>
              <a:rPr lang="en-US" sz="2400" dirty="0" err="1"/>
              <a:t>osnovnih</a:t>
            </a:r>
            <a:r>
              <a:rPr lang="en-US" sz="2400" dirty="0"/>
              <a:t> </a:t>
            </a:r>
            <a:r>
              <a:rPr lang="en-US" sz="2400" dirty="0" err="1"/>
              <a:t>gradivnih</a:t>
            </a:r>
            <a:r>
              <a:rPr lang="en-US" sz="2400" dirty="0"/>
              <a:t> </a:t>
            </a:r>
            <a:r>
              <a:rPr lang="en-US" sz="2400" dirty="0" err="1"/>
              <a:t>jedinica</a:t>
            </a:r>
            <a:r>
              <a:rPr lang="en-US" sz="2400" dirty="0"/>
              <a:t> OO </a:t>
            </a:r>
            <a:r>
              <a:rPr lang="en-US" sz="2400" dirty="0" err="1"/>
              <a:t>programiranja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Ako</a:t>
            </a:r>
            <a:r>
              <a:rPr lang="en-US" sz="2000" dirty="0"/>
              <a:t> program </a:t>
            </a:r>
            <a:r>
              <a:rPr lang="en-US" sz="2000" dirty="0" err="1"/>
              <a:t>posmatramo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organizam</a:t>
            </a:r>
            <a:r>
              <a:rPr lang="en-US" sz="2000" dirty="0"/>
              <a:t>, bio bi </a:t>
            </a:r>
            <a:r>
              <a:rPr lang="en-US" sz="2000" dirty="0" err="1"/>
              <a:t>sastavljen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modula</a:t>
            </a:r>
            <a:r>
              <a:rPr lang="en-US" sz="2000" dirty="0"/>
              <a:t> </a:t>
            </a:r>
            <a:r>
              <a:rPr lang="en-US" sz="2000" dirty="0" err="1"/>
              <a:t>različitih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, </a:t>
            </a:r>
            <a:r>
              <a:rPr lang="en-US" sz="2000" dirty="0" err="1"/>
              <a:t>poput</a:t>
            </a:r>
            <a:r>
              <a:rPr lang="en-US" sz="2000" dirty="0"/>
              <a:t> organa. </a:t>
            </a:r>
          </a:p>
          <a:p>
            <a:pPr lvl="1"/>
            <a:r>
              <a:rPr lang="en-US" sz="2000" dirty="0" err="1"/>
              <a:t>Ovi</a:t>
            </a:r>
            <a:r>
              <a:rPr lang="en-US" sz="2000" dirty="0"/>
              <a:t> </a:t>
            </a:r>
            <a:r>
              <a:rPr lang="en-US" sz="2000" dirty="0" err="1"/>
              <a:t>funkcionalni</a:t>
            </a:r>
            <a:r>
              <a:rPr lang="en-US" sz="2000" dirty="0"/>
              <a:t> </a:t>
            </a:r>
            <a:r>
              <a:rPr lang="en-US" sz="2000" dirty="0" err="1"/>
              <a:t>moduli</a:t>
            </a:r>
            <a:r>
              <a:rPr lang="en-US" sz="2000" dirty="0"/>
              <a:t> </a:t>
            </a:r>
            <a:r>
              <a:rPr lang="en-US" sz="2000" dirty="0" err="1"/>
              <a:t>sačinjeni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sopstvenih</a:t>
            </a:r>
            <a:r>
              <a:rPr lang="en-US" sz="2000" dirty="0"/>
              <a:t> </a:t>
            </a:r>
            <a:r>
              <a:rPr lang="en-US" sz="2000" dirty="0" err="1"/>
              <a:t>delova</a:t>
            </a:r>
            <a:r>
              <a:rPr lang="en-US" sz="2000" dirty="0"/>
              <a:t>,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, u </a:t>
            </a:r>
            <a:r>
              <a:rPr lang="en-US" sz="2000" dirty="0" err="1"/>
              <a:t>stvari</a:t>
            </a:r>
            <a:r>
              <a:rPr lang="en-US" sz="2000" dirty="0"/>
              <a:t>, </a:t>
            </a:r>
            <a:r>
              <a:rPr lang="en-US" sz="2000" dirty="0" err="1"/>
              <a:t>objekti</a:t>
            </a:r>
            <a:r>
              <a:rPr lang="en-US" sz="2000" dirty="0"/>
              <a:t>,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međusobno</a:t>
            </a:r>
            <a:r>
              <a:rPr lang="en-US" sz="2000" dirty="0"/>
              <a:t> </a:t>
            </a:r>
            <a:r>
              <a:rPr lang="en-US" sz="2000" dirty="0" err="1"/>
              <a:t>komuniciraju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Objekat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5A3E-7CC2-495E-9F2B-D224C8A26C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Objekat</a:t>
            </a:r>
            <a:r>
              <a:rPr lang="en-US" sz="2400" dirty="0"/>
              <a:t> je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entitet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je </a:t>
            </a:r>
            <a:r>
              <a:rPr lang="en-US" sz="2400" dirty="0" err="1"/>
              <a:t>potrebno</a:t>
            </a:r>
            <a:r>
              <a:rPr lang="en-US" sz="2400" dirty="0"/>
              <a:t> </a:t>
            </a:r>
            <a:r>
              <a:rPr lang="en-US" sz="2400" dirty="0" err="1"/>
              <a:t>predstaviti</a:t>
            </a:r>
            <a:r>
              <a:rPr lang="en-US" sz="2400" dirty="0"/>
              <a:t> </a:t>
            </a:r>
            <a:r>
              <a:rPr lang="en-US" sz="2400" dirty="0" err="1"/>
              <a:t>pomoću</a:t>
            </a:r>
            <a:r>
              <a:rPr lang="en-US" sz="2400" dirty="0"/>
              <a:t> </a:t>
            </a:r>
            <a:r>
              <a:rPr lang="en-US" sz="2400" dirty="0" err="1"/>
              <a:t>određenih</a:t>
            </a:r>
            <a:r>
              <a:rPr lang="en-US" sz="2400" dirty="0"/>
              <a:t> </a:t>
            </a:r>
            <a:r>
              <a:rPr lang="en-US" sz="2400" dirty="0" err="1"/>
              <a:t>standardom</a:t>
            </a:r>
            <a:r>
              <a:rPr lang="en-US" sz="2400" dirty="0"/>
              <a:t> </a:t>
            </a:r>
            <a:r>
              <a:rPr lang="en-US" sz="2400" dirty="0" err="1"/>
              <a:t>definisanih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opisivanja</a:t>
            </a:r>
            <a:r>
              <a:rPr lang="en-US" sz="2400" dirty="0"/>
              <a:t> </a:t>
            </a:r>
            <a:r>
              <a:rPr lang="en-US" sz="2400" dirty="0" err="1"/>
              <a:t>prirodnih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veštačkih</a:t>
            </a:r>
            <a:r>
              <a:rPr lang="en-US" sz="2400" dirty="0"/>
              <a:t> </a:t>
            </a:r>
            <a:r>
              <a:rPr lang="en-US" sz="2400" dirty="0" err="1"/>
              <a:t>entiteta</a:t>
            </a:r>
            <a:r>
              <a:rPr lang="en-US" sz="2400" dirty="0"/>
              <a:t>, </a:t>
            </a:r>
            <a:r>
              <a:rPr lang="en-US" sz="2400" dirty="0" err="1"/>
              <a:t>pojava</a:t>
            </a:r>
            <a:r>
              <a:rPr lang="en-US" sz="2400" dirty="0"/>
              <a:t>, </a:t>
            </a:r>
            <a:r>
              <a:rPr lang="en-US" sz="2400" dirty="0" err="1"/>
              <a:t>događaja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Filozofija</a:t>
            </a:r>
            <a:r>
              <a:rPr lang="en-US" sz="2400" dirty="0"/>
              <a:t> je </a:t>
            </a:r>
            <a:r>
              <a:rPr lang="en-US" sz="2400" dirty="0" err="1"/>
              <a:t>jednostavna</a:t>
            </a:r>
            <a:r>
              <a:rPr lang="en-US" sz="2400" dirty="0"/>
              <a:t>, </a:t>
            </a:r>
            <a:r>
              <a:rPr lang="en-US" sz="2400" dirty="0" err="1"/>
              <a:t>sve</a:t>
            </a:r>
            <a:r>
              <a:rPr lang="en-US" sz="2400" dirty="0"/>
              <a:t> se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objektom</a:t>
            </a:r>
            <a:r>
              <a:rPr lang="en-US" sz="2400" dirty="0"/>
              <a:t>, </a:t>
            </a:r>
            <a:r>
              <a:rPr lang="en-US" sz="2400" dirty="0" err="1"/>
              <a:t>pomoću</a:t>
            </a:r>
            <a:r>
              <a:rPr lang="en-US" sz="2400" dirty="0"/>
              <a:t> </a:t>
            </a:r>
            <a:r>
              <a:rPr lang="en-US" sz="2400" dirty="0" err="1"/>
              <a:t>objekta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pomoću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različitih</a:t>
            </a:r>
            <a:r>
              <a:rPr lang="en-US" sz="2400" dirty="0"/>
              <a:t> </a:t>
            </a:r>
            <a:r>
              <a:rPr lang="en-US" sz="2400" dirty="0" err="1"/>
              <a:t>objekata</a:t>
            </a:r>
            <a:r>
              <a:rPr lang="en-US" sz="2400" dirty="0"/>
              <a:t>. </a:t>
            </a:r>
            <a:r>
              <a:rPr lang="en-US" sz="2400" b="1" dirty="0" err="1"/>
              <a:t>Sve</a:t>
            </a:r>
            <a:r>
              <a:rPr lang="en-US" sz="2400" b="1" dirty="0"/>
              <a:t> je </a:t>
            </a:r>
            <a:r>
              <a:rPr lang="en-US" sz="2400" b="1" dirty="0" err="1"/>
              <a:t>objekat</a:t>
            </a:r>
            <a:r>
              <a:rPr lang="en-US" sz="2400" b="1" dirty="0"/>
              <a:t>. </a:t>
            </a:r>
          </a:p>
          <a:p>
            <a:r>
              <a:rPr lang="en-US" sz="2400" dirty="0" err="1"/>
              <a:t>Objekat</a:t>
            </a:r>
            <a:r>
              <a:rPr lang="en-US" sz="2400" dirty="0"/>
              <a:t> je </a:t>
            </a:r>
            <a:r>
              <a:rPr lang="en-US" sz="2400" dirty="0" err="1"/>
              <a:t>jednistvena</a:t>
            </a:r>
            <a:r>
              <a:rPr lang="en-US" sz="2400" dirty="0"/>
              <a:t> </a:t>
            </a:r>
            <a:r>
              <a:rPr lang="en-US" sz="2400" dirty="0" err="1"/>
              <a:t>celina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sadrži</a:t>
            </a:r>
            <a:r>
              <a:rPr lang="en-US" sz="2400" dirty="0"/>
              <a:t> </a:t>
            </a:r>
            <a:r>
              <a:rPr lang="en-US" sz="2400" b="1" dirty="0" err="1"/>
              <a:t>podatke</a:t>
            </a:r>
            <a:r>
              <a:rPr lang="en-US" sz="2400" b="1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b="1" dirty="0" err="1"/>
              <a:t>ponašanje</a:t>
            </a:r>
            <a:r>
              <a:rPr lang="en-US" sz="2400" dirty="0"/>
              <a:t>. Sam </a:t>
            </a:r>
            <a:r>
              <a:rPr lang="en-US" sz="2400" dirty="0" err="1"/>
              <a:t>po</a:t>
            </a:r>
            <a:r>
              <a:rPr lang="en-US" sz="2400" dirty="0"/>
              <a:t> </a:t>
            </a:r>
            <a:r>
              <a:rPr lang="en-US" sz="2400" dirty="0" err="1"/>
              <a:t>sebi</a:t>
            </a:r>
            <a:r>
              <a:rPr lang="en-US" sz="2400" dirty="0"/>
              <a:t>,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sadržati</a:t>
            </a:r>
            <a:r>
              <a:rPr lang="en-US" sz="2400" dirty="0"/>
              <a:t> </a:t>
            </a:r>
            <a:r>
              <a:rPr lang="en-US" sz="2400" dirty="0" err="1"/>
              <a:t>druge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,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brojeve</a:t>
            </a:r>
            <a:r>
              <a:rPr lang="en-US" sz="2400" dirty="0"/>
              <a:t>, </a:t>
            </a:r>
            <a:r>
              <a:rPr lang="en-US" sz="2400" dirty="0" err="1"/>
              <a:t>nizove</a:t>
            </a:r>
            <a:r>
              <a:rPr lang="en-US" sz="2400" dirty="0"/>
              <a:t> </a:t>
            </a:r>
            <a:r>
              <a:rPr lang="en-US" sz="2400" dirty="0" err="1"/>
              <a:t>karaktera</a:t>
            </a:r>
            <a:r>
              <a:rPr lang="en-US" sz="2400" dirty="0"/>
              <a:t>, </a:t>
            </a:r>
            <a:r>
              <a:rPr lang="en-US" sz="2400" dirty="0" err="1"/>
              <a:t>brojeva</a:t>
            </a:r>
            <a:r>
              <a:rPr lang="en-US" sz="2400" dirty="0"/>
              <a:t>, </a:t>
            </a:r>
            <a:r>
              <a:rPr lang="en-US" sz="2400" dirty="0" err="1"/>
              <a:t>druge</a:t>
            </a:r>
            <a:r>
              <a:rPr lang="en-US" sz="2400" dirty="0"/>
              <a:t> </a:t>
            </a:r>
            <a:r>
              <a:rPr lang="en-US" sz="2400" dirty="0" err="1"/>
              <a:t>objekte</a:t>
            </a:r>
            <a:r>
              <a:rPr lang="en-US" sz="2400" dirty="0"/>
              <a:t>. </a:t>
            </a:r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iskazuju</a:t>
            </a:r>
            <a:r>
              <a:rPr lang="en-US" sz="2400" dirty="0"/>
              <a:t> </a:t>
            </a:r>
            <a:r>
              <a:rPr lang="en-US" sz="2400" b="1" dirty="0" err="1"/>
              <a:t>stanje</a:t>
            </a:r>
            <a:r>
              <a:rPr lang="en-US" sz="2400" b="1" dirty="0"/>
              <a:t> </a:t>
            </a:r>
            <a:r>
              <a:rPr lang="en-US" sz="2400" b="1" dirty="0" err="1"/>
              <a:t>objekta</a:t>
            </a:r>
            <a:r>
              <a:rPr lang="en-US" sz="2400" dirty="0"/>
              <a:t>,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zovemo</a:t>
            </a:r>
            <a:r>
              <a:rPr lang="en-US" sz="2400" dirty="0"/>
              <a:t> </a:t>
            </a:r>
            <a:r>
              <a:rPr lang="en-US" sz="2400" dirty="0" err="1"/>
              <a:t>ih</a:t>
            </a:r>
            <a:r>
              <a:rPr lang="en-US" sz="2400" dirty="0"/>
              <a:t> </a:t>
            </a:r>
            <a:r>
              <a:rPr lang="en-US" sz="2400" b="1" dirty="0" err="1"/>
              <a:t>atributi</a:t>
            </a:r>
            <a:r>
              <a:rPr lang="en-US" sz="2400" dirty="0"/>
              <a:t>. </a:t>
            </a:r>
            <a:r>
              <a:rPr lang="en-US" sz="2400" dirty="0" err="1"/>
              <a:t>Dakle</a:t>
            </a:r>
            <a:r>
              <a:rPr lang="en-US" sz="2400" dirty="0"/>
              <a:t>, </a:t>
            </a:r>
            <a:r>
              <a:rPr lang="en-US" sz="2400" dirty="0" err="1"/>
              <a:t>objekat</a:t>
            </a:r>
            <a:r>
              <a:rPr lang="en-US" sz="2400" dirty="0"/>
              <a:t> </a:t>
            </a:r>
            <a:r>
              <a:rPr lang="en-US" sz="2400" dirty="0" err="1"/>
              <a:t>ima</a:t>
            </a:r>
            <a:r>
              <a:rPr lang="en-US" sz="2400" dirty="0"/>
              <a:t> </a:t>
            </a:r>
            <a:r>
              <a:rPr lang="en-US" sz="2400" dirty="0" err="1"/>
              <a:t>stanje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ponašanje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1395</Words>
  <Application>Microsoft Office PowerPoint</Application>
  <PresentationFormat>Widescreen</PresentationFormat>
  <Paragraphs>134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Univers</vt:lpstr>
      <vt:lpstr>Wingdings</vt:lpstr>
      <vt:lpstr>GradientVTI</vt:lpstr>
      <vt:lpstr>Uvod u oop</vt:lpstr>
      <vt:lpstr>Zašto OOP?</vt:lpstr>
      <vt:lpstr>Sekvencijalno programiranje</vt:lpstr>
      <vt:lpstr>Proceduralno programiranje</vt:lpstr>
      <vt:lpstr>Proceduralno programiranje</vt:lpstr>
      <vt:lpstr>Objektno orijentisano programiranje</vt:lpstr>
      <vt:lpstr>Šta nudi OOP?</vt:lpstr>
      <vt:lpstr>Objekat</vt:lpstr>
      <vt:lpstr>Objekat</vt:lpstr>
      <vt:lpstr>Pregled osnovnih koncepata OOP na jeziku C#</vt:lpstr>
      <vt:lpstr>Klase, atributi i objekti</vt:lpstr>
      <vt:lpstr>Klasa</vt:lpstr>
      <vt:lpstr>Klasa</vt:lpstr>
      <vt:lpstr>Klase, atributi i objekti</vt:lpstr>
      <vt:lpstr>Klase, atributi i objekti</vt:lpstr>
      <vt:lpstr>PowerPoint Presentation</vt:lpstr>
      <vt:lpstr>Primer: učenik</vt:lpstr>
      <vt:lpstr>OOP važne karakteristike</vt:lpstr>
      <vt:lpstr>Nasleđivanje</vt:lpstr>
      <vt:lpstr>Primer: nasleđivanje</vt:lpstr>
      <vt:lpstr>Enkapsulacija</vt:lpstr>
      <vt:lpstr>Polimorfizam</vt:lpstr>
      <vt:lpstr>Primer: polimorfizam</vt:lpstr>
      <vt:lpstr>Konstruktor</vt:lpstr>
      <vt:lpstr>Primer: konstruktor</vt:lpstr>
      <vt:lpstr>Destruktor</vt:lpstr>
      <vt:lpstr>Primer: destruktor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</dc:creator>
  <cp:lastModifiedBy>Sanja Maravić Čisar</cp:lastModifiedBy>
  <cp:revision>58</cp:revision>
  <dcterms:created xsi:type="dcterms:W3CDTF">2020-07-29T15:34:09Z</dcterms:created>
  <dcterms:modified xsi:type="dcterms:W3CDTF">2023-10-04T09:02:55Z</dcterms:modified>
</cp:coreProperties>
</file>