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notesMasterIdLst>
    <p:notesMasterId r:id="rId19"/>
  </p:notesMasterIdLst>
  <p:sldIdLst>
    <p:sldId id="256" r:id="rId2"/>
    <p:sldId id="258" r:id="rId3"/>
    <p:sldId id="260" r:id="rId4"/>
    <p:sldId id="259" r:id="rId5"/>
    <p:sldId id="268" r:id="rId6"/>
    <p:sldId id="271" r:id="rId7"/>
    <p:sldId id="274" r:id="rId8"/>
    <p:sldId id="275" r:id="rId9"/>
    <p:sldId id="276" r:id="rId10"/>
    <p:sldId id="281" r:id="rId11"/>
    <p:sldId id="282" r:id="rId12"/>
    <p:sldId id="283" r:id="rId13"/>
    <p:sldId id="284" r:id="rId14"/>
    <p:sldId id="279" r:id="rId15"/>
    <p:sldId id="280" r:id="rId16"/>
    <p:sldId id="262" r:id="rId17"/>
    <p:sldId id="26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showGuides="1">
      <p:cViewPr varScale="1">
        <p:scale>
          <a:sx n="75" d="100"/>
          <a:sy n="75" d="100"/>
        </p:scale>
        <p:origin x="902" y="34"/>
      </p:cViewPr>
      <p:guideLst>
        <p:guide orient="horz" pos="2160"/>
        <p:guide pos="3840"/>
      </p:guideLst>
    </p:cSldViewPr>
  </p:slideViewPr>
  <p:notesTextViewPr>
    <p:cViewPr>
      <p:scale>
        <a:sx n="1" d="1"/>
        <a:sy n="1" d="1"/>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1DD863-37AF-4C37-9CD2-609BEDB667D6}" type="datetimeFigureOut">
              <a:rPr lang="en-US" smtClean="0"/>
              <a:t>14-Nov-24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6A3226-EFB3-4CC9-9B93-33949577569B}" type="slidenum">
              <a:rPr lang="en-US" smtClean="0"/>
              <a:t>‹#›</a:t>
            </a:fld>
            <a:endParaRPr lang="en-US"/>
          </a:p>
        </p:txBody>
      </p:sp>
    </p:spTree>
    <p:extLst>
      <p:ext uri="{BB962C8B-B14F-4D97-AF65-F5344CB8AC3E}">
        <p14:creationId xmlns:p14="http://schemas.microsoft.com/office/powerpoint/2010/main" val="825902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14-Nov-24</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04B0471D-1979-4D55-9AB5-709D654DE0A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952" y="6101766"/>
            <a:ext cx="680702" cy="747921"/>
          </a:xfrm>
          <a:prstGeom prst="rect">
            <a:avLst/>
          </a:prstGeom>
        </p:spPr>
      </p:pic>
    </p:spTree>
    <p:extLst>
      <p:ext uri="{BB962C8B-B14F-4D97-AF65-F5344CB8AC3E}">
        <p14:creationId xmlns:p14="http://schemas.microsoft.com/office/powerpoint/2010/main" val="1508552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14-Nov-24</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D6B6D246-1010-43DE-A4EF-23E756AF6C9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952" y="6101766"/>
            <a:ext cx="680702" cy="747921"/>
          </a:xfrm>
          <a:prstGeom prst="rect">
            <a:avLst/>
          </a:prstGeom>
        </p:spPr>
      </p:pic>
    </p:spTree>
    <p:extLst>
      <p:ext uri="{BB962C8B-B14F-4D97-AF65-F5344CB8AC3E}">
        <p14:creationId xmlns:p14="http://schemas.microsoft.com/office/powerpoint/2010/main" val="2232525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14-Nov-24</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AA728996-5EE6-4CA2-A7F5-73D81D253C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952" y="6101766"/>
            <a:ext cx="680702" cy="747921"/>
          </a:xfrm>
          <a:prstGeom prst="rect">
            <a:avLst/>
          </a:prstGeom>
        </p:spPr>
      </p:pic>
    </p:spTree>
    <p:extLst>
      <p:ext uri="{BB962C8B-B14F-4D97-AF65-F5344CB8AC3E}">
        <p14:creationId xmlns:p14="http://schemas.microsoft.com/office/powerpoint/2010/main" val="981371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14-Nov-24</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A468E64D-6436-4835-9E83-96A5DE4BEC3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952" y="6101766"/>
            <a:ext cx="680702" cy="747921"/>
          </a:xfrm>
          <a:prstGeom prst="rect">
            <a:avLst/>
          </a:prstGeom>
        </p:spPr>
      </p:pic>
    </p:spTree>
    <p:extLst>
      <p:ext uri="{BB962C8B-B14F-4D97-AF65-F5344CB8AC3E}">
        <p14:creationId xmlns:p14="http://schemas.microsoft.com/office/powerpoint/2010/main" val="2382679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14-Nov-24</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9EC5ED54-B9DE-49F9-B953-CF0C39BCC17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952" y="6101766"/>
            <a:ext cx="680702" cy="747921"/>
          </a:xfrm>
          <a:prstGeom prst="rect">
            <a:avLst/>
          </a:prstGeom>
        </p:spPr>
      </p:pic>
    </p:spTree>
    <p:extLst>
      <p:ext uri="{BB962C8B-B14F-4D97-AF65-F5344CB8AC3E}">
        <p14:creationId xmlns:p14="http://schemas.microsoft.com/office/powerpoint/2010/main" val="2116205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14-Nov-24</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238C3EFD-44B2-4E6B-AB5C-8170CA8B589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952" y="6101766"/>
            <a:ext cx="680702" cy="747921"/>
          </a:xfrm>
          <a:prstGeom prst="rect">
            <a:avLst/>
          </a:prstGeom>
        </p:spPr>
      </p:pic>
    </p:spTree>
    <p:extLst>
      <p:ext uri="{BB962C8B-B14F-4D97-AF65-F5344CB8AC3E}">
        <p14:creationId xmlns:p14="http://schemas.microsoft.com/office/powerpoint/2010/main" val="458043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14-Nov-24</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1ECE0D16-59C9-4424-AB75-7431351976D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952" y="6101766"/>
            <a:ext cx="680702" cy="747921"/>
          </a:xfrm>
          <a:prstGeom prst="rect">
            <a:avLst/>
          </a:prstGeom>
        </p:spPr>
      </p:pic>
    </p:spTree>
    <p:extLst>
      <p:ext uri="{BB962C8B-B14F-4D97-AF65-F5344CB8AC3E}">
        <p14:creationId xmlns:p14="http://schemas.microsoft.com/office/powerpoint/2010/main" val="1335809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14-Nov-24</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2A58B60A-2EBB-4EF7-B11A-6E4FFA20BD8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952" y="6101766"/>
            <a:ext cx="680702" cy="747921"/>
          </a:xfrm>
          <a:prstGeom prst="rect">
            <a:avLst/>
          </a:prstGeom>
        </p:spPr>
      </p:pic>
    </p:spTree>
    <p:extLst>
      <p:ext uri="{BB962C8B-B14F-4D97-AF65-F5344CB8AC3E}">
        <p14:creationId xmlns:p14="http://schemas.microsoft.com/office/powerpoint/2010/main" val="1673911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14-Nov-24</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54A463BE-5A00-49CD-B217-8FCA7C4BCFD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952" y="6101766"/>
            <a:ext cx="680702" cy="747921"/>
          </a:xfrm>
          <a:prstGeom prst="rect">
            <a:avLst/>
          </a:prstGeom>
        </p:spPr>
      </p:pic>
    </p:spTree>
    <p:extLst>
      <p:ext uri="{BB962C8B-B14F-4D97-AF65-F5344CB8AC3E}">
        <p14:creationId xmlns:p14="http://schemas.microsoft.com/office/powerpoint/2010/main" val="3149445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14-Nov-24</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EAD5EE69-9BA5-4C3C-AD86-8C1D51B4DC3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952" y="6101766"/>
            <a:ext cx="680702" cy="747921"/>
          </a:xfrm>
          <a:prstGeom prst="rect">
            <a:avLst/>
          </a:prstGeom>
        </p:spPr>
      </p:pic>
    </p:spTree>
    <p:extLst>
      <p:ext uri="{BB962C8B-B14F-4D97-AF65-F5344CB8AC3E}">
        <p14:creationId xmlns:p14="http://schemas.microsoft.com/office/powerpoint/2010/main" val="3067841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14-Nov-24</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28B1B381-309A-4E71-AAEE-BD790CF2158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952" y="6101766"/>
            <a:ext cx="680702" cy="747921"/>
          </a:xfrm>
          <a:prstGeom prst="rect">
            <a:avLst/>
          </a:prstGeom>
        </p:spPr>
      </p:pic>
    </p:spTree>
    <p:extLst>
      <p:ext uri="{BB962C8B-B14F-4D97-AF65-F5344CB8AC3E}">
        <p14:creationId xmlns:p14="http://schemas.microsoft.com/office/powerpoint/2010/main" val="1727940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14-Nov-24</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pic>
        <p:nvPicPr>
          <p:cNvPr id="8" name="Picture 7">
            <a:extLst>
              <a:ext uri="{FF2B5EF4-FFF2-40B4-BE49-F238E27FC236}">
                <a16:creationId xmlns:a16="http://schemas.microsoft.com/office/drawing/2014/main" id="{A452613B-FBA6-4800-98A9-3115E7BABD59}"/>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25952" y="6101766"/>
            <a:ext cx="680702" cy="747921"/>
          </a:xfrm>
          <a:prstGeom prst="rect">
            <a:avLst/>
          </a:prstGeom>
        </p:spPr>
      </p:pic>
    </p:spTree>
    <p:extLst>
      <p:ext uri="{BB962C8B-B14F-4D97-AF65-F5344CB8AC3E}">
        <p14:creationId xmlns:p14="http://schemas.microsoft.com/office/powerpoint/2010/main" val="2544473577"/>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www.geeksforgeeks.org/c-sharp-sealed-class/" TargetMode="External"/><Relationship Id="rId3" Type="http://schemas.openxmlformats.org/officeDocument/2006/relationships/hyperlink" Target="http://programrazvoja.vojvodina.gov.rs/wp-content/uploads/2016/03/3.1.Klase_.pdf" TargetMode="External"/><Relationship Id="rId7" Type="http://schemas.openxmlformats.org/officeDocument/2006/relationships/hyperlink" Target="https://www.w3schools.com/cs/cs_abstract.php" TargetMode="External"/><Relationship Id="rId2" Type="http://schemas.openxmlformats.org/officeDocument/2006/relationships/hyperlink" Target="https://www.w3schools.com/cs/cs_polymorphism.php" TargetMode="External"/><Relationship Id="rId1" Type="http://schemas.openxmlformats.org/officeDocument/2006/relationships/slideLayout" Target="../slideLayouts/slideLayout2.xml"/><Relationship Id="rId6" Type="http://schemas.openxmlformats.org/officeDocument/2006/relationships/hyperlink" Target="https://www.tutorialsteacher.com/csharp/csharp-exception-handling" TargetMode="External"/><Relationship Id="rId5" Type="http://schemas.openxmlformats.org/officeDocument/2006/relationships/hyperlink" Target="http://www.tutorialsteacher.com/csharp/csharp-static" TargetMode="External"/><Relationship Id="rId4" Type="http://schemas.openxmlformats.org/officeDocument/2006/relationships/hyperlink" Target="https://www.tutorialspoint.com/csharp/csharp_exception_handling.ht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2733B83-FB3E-4534-8DF2-2AECF140E908}"/>
              </a:ext>
            </a:extLst>
          </p:cNvPr>
          <p:cNvPicPr>
            <a:picLocks noChangeAspect="1"/>
          </p:cNvPicPr>
          <p:nvPr/>
        </p:nvPicPr>
        <p:blipFill rotWithShape="1">
          <a:blip r:embed="rId2"/>
          <a:srcRect t="5933" b="9797"/>
          <a:stretch/>
        </p:blipFill>
        <p:spPr>
          <a:xfrm>
            <a:off x="20" y="-22"/>
            <a:ext cx="12191977" cy="6858022"/>
          </a:xfrm>
          <a:prstGeom prst="rect">
            <a:avLst/>
          </a:prstGeom>
        </p:spPr>
      </p:pic>
      <p:sp>
        <p:nvSpPr>
          <p:cNvPr id="9" name="Rectangle 8">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03377" y="1100316"/>
            <a:ext cx="6858003" cy="4657347"/>
          </a:xfrm>
          <a:prstGeom prst="rect">
            <a:avLst/>
          </a:prstGeom>
          <a:gradFill flip="none" rotWithShape="1">
            <a:gsLst>
              <a:gs pos="48000">
                <a:schemeClr val="tx1">
                  <a:alpha val="24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777C4D-D166-4C92-B622-4212B209DBF6}"/>
              </a:ext>
            </a:extLst>
          </p:cNvPr>
          <p:cNvSpPr>
            <a:spLocks noGrp="1"/>
          </p:cNvSpPr>
          <p:nvPr>
            <p:ph type="ctrTitle"/>
          </p:nvPr>
        </p:nvSpPr>
        <p:spPr>
          <a:xfrm>
            <a:off x="643466" y="643467"/>
            <a:ext cx="6386599" cy="3569242"/>
          </a:xfrm>
        </p:spPr>
        <p:txBody>
          <a:bodyPr anchor="t">
            <a:normAutofit/>
          </a:bodyPr>
          <a:lstStyle/>
          <a:p>
            <a:r>
              <a:rPr lang="en-US" dirty="0" err="1">
                <a:solidFill>
                  <a:schemeClr val="bg1"/>
                </a:solidFill>
              </a:rPr>
              <a:t>polimorfizam</a:t>
            </a:r>
            <a:endParaRPr lang="en-US" dirty="0">
              <a:solidFill>
                <a:schemeClr val="bg1"/>
              </a:solidFill>
            </a:endParaRPr>
          </a:p>
        </p:txBody>
      </p:sp>
      <p:sp>
        <p:nvSpPr>
          <p:cNvPr id="3" name="Subtitle 2">
            <a:extLst>
              <a:ext uri="{FF2B5EF4-FFF2-40B4-BE49-F238E27FC236}">
                <a16:creationId xmlns:a16="http://schemas.microsoft.com/office/drawing/2014/main" id="{31254DEA-9C1F-4400-A6E1-D6B353005749}"/>
              </a:ext>
            </a:extLst>
          </p:cNvPr>
          <p:cNvSpPr>
            <a:spLocks noGrp="1"/>
          </p:cNvSpPr>
          <p:nvPr>
            <p:ph type="subTitle" idx="1"/>
          </p:nvPr>
        </p:nvSpPr>
        <p:spPr>
          <a:xfrm>
            <a:off x="643466" y="4551036"/>
            <a:ext cx="5449479" cy="1919433"/>
          </a:xfrm>
        </p:spPr>
        <p:txBody>
          <a:bodyPr anchor="b">
            <a:normAutofit/>
          </a:bodyPr>
          <a:lstStyle/>
          <a:p>
            <a:endParaRPr lang="en-US" dirty="0">
              <a:solidFill>
                <a:schemeClr val="bg1"/>
              </a:solidFill>
            </a:endParaRPr>
          </a:p>
        </p:txBody>
      </p:sp>
      <p:sp>
        <p:nvSpPr>
          <p:cNvPr id="11" name="Rectangle 10">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40187" y="2206184"/>
            <a:ext cx="6858003" cy="2445624"/>
          </a:xfrm>
          <a:prstGeom prst="rect">
            <a:avLst/>
          </a:prstGeom>
          <a:gradFill flip="none" rotWithShape="1">
            <a:gsLst>
              <a:gs pos="48000">
                <a:schemeClr val="tx1">
                  <a:alpha val="24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B1CC9E8-035D-4E3D-A5F6-D58B0F4411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5773" y="61084"/>
            <a:ext cx="1578467" cy="1734341"/>
          </a:xfrm>
          <a:prstGeom prst="rect">
            <a:avLst/>
          </a:prstGeom>
        </p:spPr>
      </p:pic>
    </p:spTree>
    <p:extLst>
      <p:ext uri="{BB962C8B-B14F-4D97-AF65-F5344CB8AC3E}">
        <p14:creationId xmlns:p14="http://schemas.microsoft.com/office/powerpoint/2010/main" val="32803290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0B905-E76E-4057-974D-514C1E5E1D78}"/>
              </a:ext>
            </a:extLst>
          </p:cNvPr>
          <p:cNvSpPr>
            <a:spLocks noGrp="1"/>
          </p:cNvSpPr>
          <p:nvPr>
            <p:ph type="title"/>
          </p:nvPr>
        </p:nvSpPr>
        <p:spPr/>
        <p:txBody>
          <a:bodyPr/>
          <a:lstStyle/>
          <a:p>
            <a:r>
              <a:rPr lang="en-US" dirty="0" err="1"/>
              <a:t>Apstraktna</a:t>
            </a:r>
            <a:r>
              <a:rPr lang="en-US" dirty="0"/>
              <a:t> </a:t>
            </a:r>
            <a:r>
              <a:rPr lang="en-US" dirty="0" err="1"/>
              <a:t>klasa</a:t>
            </a:r>
            <a:endParaRPr lang="en-US" dirty="0"/>
          </a:p>
        </p:txBody>
      </p:sp>
      <p:sp>
        <p:nvSpPr>
          <p:cNvPr id="3" name="Content Placeholder 2">
            <a:extLst>
              <a:ext uri="{FF2B5EF4-FFF2-40B4-BE49-F238E27FC236}">
                <a16:creationId xmlns:a16="http://schemas.microsoft.com/office/drawing/2014/main" id="{1E57233F-3E40-4297-8D19-536B310659FD}"/>
              </a:ext>
            </a:extLst>
          </p:cNvPr>
          <p:cNvSpPr>
            <a:spLocks noGrp="1"/>
          </p:cNvSpPr>
          <p:nvPr>
            <p:ph idx="1"/>
          </p:nvPr>
        </p:nvSpPr>
        <p:spPr/>
        <p:txBody>
          <a:bodyPr/>
          <a:lstStyle/>
          <a:p>
            <a:r>
              <a:rPr lang="en-US" dirty="0" err="1"/>
              <a:t>Ključna</a:t>
            </a:r>
            <a:r>
              <a:rPr lang="en-US" dirty="0"/>
              <a:t> </a:t>
            </a:r>
            <a:r>
              <a:rPr lang="en-US" dirty="0" err="1"/>
              <a:t>reč</a:t>
            </a:r>
            <a:r>
              <a:rPr lang="en-US" dirty="0"/>
              <a:t> abstract </a:t>
            </a:r>
            <a:r>
              <a:rPr lang="en-US" dirty="0" err="1"/>
              <a:t>omogućuje</a:t>
            </a:r>
            <a:r>
              <a:rPr lang="en-US" dirty="0"/>
              <a:t> </a:t>
            </a:r>
            <a:r>
              <a:rPr lang="en-US" dirty="0" err="1"/>
              <a:t>nam</a:t>
            </a:r>
            <a:r>
              <a:rPr lang="en-US" dirty="0"/>
              <a:t> da </a:t>
            </a:r>
            <a:r>
              <a:rPr lang="en-US" dirty="0" err="1"/>
              <a:t>stvorimo</a:t>
            </a:r>
            <a:r>
              <a:rPr lang="en-US" dirty="0"/>
              <a:t> </a:t>
            </a:r>
            <a:r>
              <a:rPr lang="en-US" dirty="0" err="1"/>
              <a:t>klase</a:t>
            </a:r>
            <a:r>
              <a:rPr lang="en-US" dirty="0"/>
              <a:t> </a:t>
            </a:r>
            <a:r>
              <a:rPr lang="en-US" dirty="0" err="1"/>
              <a:t>odnosno</a:t>
            </a:r>
            <a:r>
              <a:rPr lang="en-US" dirty="0"/>
              <a:t> </a:t>
            </a:r>
            <a:r>
              <a:rPr lang="en-US" dirty="0" err="1"/>
              <a:t>članove</a:t>
            </a:r>
            <a:r>
              <a:rPr lang="en-US" dirty="0"/>
              <a:t> </a:t>
            </a:r>
            <a:r>
              <a:rPr lang="en-US" dirty="0" err="1"/>
              <a:t>klase</a:t>
            </a:r>
            <a:r>
              <a:rPr lang="en-US" dirty="0"/>
              <a:t> </a:t>
            </a:r>
            <a:r>
              <a:rPr lang="en-US" dirty="0" err="1"/>
              <a:t>čije</a:t>
            </a:r>
            <a:r>
              <a:rPr lang="en-US" dirty="0"/>
              <a:t> je </a:t>
            </a:r>
            <a:r>
              <a:rPr lang="en-US" dirty="0" err="1"/>
              <a:t>namena</a:t>
            </a:r>
            <a:r>
              <a:rPr lang="en-US" dirty="0"/>
              <a:t> da </a:t>
            </a:r>
            <a:r>
              <a:rPr lang="en-US" dirty="0" err="1"/>
              <a:t>definišu</a:t>
            </a:r>
            <a:r>
              <a:rPr lang="en-US" dirty="0"/>
              <a:t> </a:t>
            </a:r>
            <a:r>
              <a:rPr lang="en-US" dirty="0" err="1"/>
              <a:t>svojstva</a:t>
            </a:r>
            <a:r>
              <a:rPr lang="en-US" dirty="0"/>
              <a:t> </a:t>
            </a:r>
            <a:r>
              <a:rPr lang="en-US" dirty="0" err="1"/>
              <a:t>koja</a:t>
            </a:r>
            <a:r>
              <a:rPr lang="en-US" dirty="0"/>
              <a:t> </a:t>
            </a:r>
            <a:r>
              <a:rPr lang="en-US" dirty="0" err="1"/>
              <a:t>moraju</a:t>
            </a:r>
            <a:r>
              <a:rPr lang="en-US" dirty="0"/>
              <a:t> </a:t>
            </a:r>
            <a:r>
              <a:rPr lang="en-US" dirty="0" err="1"/>
              <a:t>implementirati</a:t>
            </a:r>
            <a:r>
              <a:rPr lang="en-US" dirty="0"/>
              <a:t> </a:t>
            </a:r>
            <a:r>
              <a:rPr lang="en-US" dirty="0" err="1"/>
              <a:t>izvedene</a:t>
            </a:r>
            <a:r>
              <a:rPr lang="en-US" dirty="0"/>
              <a:t> </a:t>
            </a:r>
            <a:r>
              <a:rPr lang="en-US" dirty="0" err="1"/>
              <a:t>klase</a:t>
            </a:r>
            <a:r>
              <a:rPr lang="en-US" dirty="0"/>
              <a:t> </a:t>
            </a:r>
            <a:r>
              <a:rPr lang="en-US" dirty="0" err="1"/>
              <a:t>tj</a:t>
            </a:r>
            <a:r>
              <a:rPr lang="en-US" dirty="0"/>
              <a:t>. ne-</a:t>
            </a:r>
            <a:r>
              <a:rPr lang="en-US" dirty="0" err="1"/>
              <a:t>apstraktne</a:t>
            </a:r>
            <a:r>
              <a:rPr lang="en-US" dirty="0"/>
              <a:t> </a:t>
            </a:r>
            <a:r>
              <a:rPr lang="en-US" dirty="0" err="1"/>
              <a:t>klase</a:t>
            </a:r>
            <a:r>
              <a:rPr lang="en-US" dirty="0"/>
              <a:t>. </a:t>
            </a:r>
          </a:p>
          <a:p>
            <a:r>
              <a:rPr lang="en-US" dirty="0" err="1"/>
              <a:t>Apstraktne</a:t>
            </a:r>
            <a:r>
              <a:rPr lang="en-US" dirty="0"/>
              <a:t> </a:t>
            </a:r>
            <a:r>
              <a:rPr lang="en-US" dirty="0" err="1"/>
              <a:t>klase</a:t>
            </a:r>
            <a:r>
              <a:rPr lang="en-US" dirty="0"/>
              <a:t> se ne </a:t>
            </a:r>
            <a:r>
              <a:rPr lang="en-US" dirty="0" err="1"/>
              <a:t>mogu</a:t>
            </a:r>
            <a:r>
              <a:rPr lang="en-US" dirty="0"/>
              <a:t> </a:t>
            </a:r>
            <a:r>
              <a:rPr lang="en-US" dirty="0" err="1"/>
              <a:t>instancirati</a:t>
            </a:r>
            <a:r>
              <a:rPr lang="en-US" dirty="0"/>
              <a:t>. </a:t>
            </a:r>
            <a:r>
              <a:rPr lang="en-US" dirty="0" err="1"/>
              <a:t>Njihova</a:t>
            </a:r>
            <a:r>
              <a:rPr lang="en-US" dirty="0"/>
              <a:t> </a:t>
            </a:r>
            <a:r>
              <a:rPr lang="en-US" dirty="0" err="1"/>
              <a:t>svrha</a:t>
            </a:r>
            <a:r>
              <a:rPr lang="en-US" dirty="0"/>
              <a:t> je da </a:t>
            </a:r>
            <a:r>
              <a:rPr lang="en-US" dirty="0" err="1"/>
              <a:t>pruže</a:t>
            </a:r>
            <a:r>
              <a:rPr lang="en-US" dirty="0"/>
              <a:t> </a:t>
            </a:r>
            <a:r>
              <a:rPr lang="en-US" dirty="0" err="1"/>
              <a:t>zajedničku</a:t>
            </a:r>
            <a:r>
              <a:rPr lang="en-US" dirty="0"/>
              <a:t> </a:t>
            </a:r>
            <a:r>
              <a:rPr lang="en-US" dirty="0" err="1"/>
              <a:t>definiciju</a:t>
            </a:r>
            <a:r>
              <a:rPr lang="en-US" dirty="0"/>
              <a:t> </a:t>
            </a:r>
            <a:r>
              <a:rPr lang="en-US" dirty="0" err="1"/>
              <a:t>bazne</a:t>
            </a:r>
            <a:r>
              <a:rPr lang="en-US" dirty="0"/>
              <a:t> </a:t>
            </a:r>
            <a:r>
              <a:rPr lang="en-US" dirty="0" err="1"/>
              <a:t>klase</a:t>
            </a:r>
            <a:r>
              <a:rPr lang="en-US" dirty="0"/>
              <a:t> </a:t>
            </a:r>
            <a:r>
              <a:rPr lang="en-US" dirty="0" err="1"/>
              <a:t>koju</a:t>
            </a:r>
            <a:r>
              <a:rPr lang="en-US" dirty="0"/>
              <a:t> </a:t>
            </a:r>
            <a:r>
              <a:rPr lang="en-US" dirty="0" err="1"/>
              <a:t>nasleđuje</a:t>
            </a:r>
            <a:r>
              <a:rPr lang="en-US" dirty="0"/>
              <a:t> </a:t>
            </a:r>
            <a:r>
              <a:rPr lang="en-US" dirty="0" err="1"/>
              <a:t>više</a:t>
            </a:r>
            <a:r>
              <a:rPr lang="en-US" dirty="0"/>
              <a:t> </a:t>
            </a:r>
            <a:r>
              <a:rPr lang="en-US" dirty="0" err="1"/>
              <a:t>klasa</a:t>
            </a:r>
            <a:r>
              <a:rPr lang="en-US" dirty="0"/>
              <a:t>. </a:t>
            </a:r>
          </a:p>
          <a:p>
            <a:r>
              <a:rPr lang="en-US" dirty="0" err="1"/>
              <a:t>Apstraktne</a:t>
            </a:r>
            <a:r>
              <a:rPr lang="en-US" dirty="0"/>
              <a:t> </a:t>
            </a:r>
            <a:r>
              <a:rPr lang="en-US" dirty="0" err="1"/>
              <a:t>klase</a:t>
            </a:r>
            <a:r>
              <a:rPr lang="en-US" dirty="0"/>
              <a:t> </a:t>
            </a:r>
            <a:r>
              <a:rPr lang="en-US" dirty="0" err="1"/>
              <a:t>mogu</a:t>
            </a:r>
            <a:r>
              <a:rPr lang="en-US" dirty="0"/>
              <a:t> </a:t>
            </a:r>
            <a:r>
              <a:rPr lang="en-US" dirty="0" err="1"/>
              <a:t>definisati</a:t>
            </a:r>
            <a:r>
              <a:rPr lang="en-US" dirty="0"/>
              <a:t> </a:t>
            </a:r>
            <a:r>
              <a:rPr lang="en-US" dirty="0" err="1"/>
              <a:t>i</a:t>
            </a:r>
            <a:r>
              <a:rPr lang="en-US" dirty="0"/>
              <a:t> </a:t>
            </a:r>
            <a:r>
              <a:rPr lang="en-US" dirty="0" err="1"/>
              <a:t>apstraktne</a:t>
            </a:r>
            <a:r>
              <a:rPr lang="en-US" dirty="0"/>
              <a:t> </a:t>
            </a:r>
            <a:r>
              <a:rPr lang="en-US" dirty="0" err="1"/>
              <a:t>metode</a:t>
            </a:r>
            <a:r>
              <a:rPr lang="en-US" dirty="0"/>
              <a:t>.</a:t>
            </a:r>
          </a:p>
        </p:txBody>
      </p:sp>
    </p:spTree>
    <p:extLst>
      <p:ext uri="{BB962C8B-B14F-4D97-AF65-F5344CB8AC3E}">
        <p14:creationId xmlns:p14="http://schemas.microsoft.com/office/powerpoint/2010/main" val="3081491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CBB84-786B-4879-8A73-C7A5080CD85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1DF9323-0C48-4A04-8048-C4EE419F5906}"/>
              </a:ext>
            </a:extLst>
          </p:cNvPr>
          <p:cNvSpPr>
            <a:spLocks noGrp="1"/>
          </p:cNvSpPr>
          <p:nvPr>
            <p:ph idx="1"/>
          </p:nvPr>
        </p:nvSpPr>
        <p:spPr/>
        <p:txBody>
          <a:bodyPr/>
          <a:lstStyle/>
          <a:p>
            <a:r>
              <a:rPr lang="en-US" dirty="0" err="1"/>
              <a:t>Apstraktne</a:t>
            </a:r>
            <a:r>
              <a:rPr lang="en-US" dirty="0"/>
              <a:t> </a:t>
            </a:r>
            <a:r>
              <a:rPr lang="en-US" dirty="0" err="1"/>
              <a:t>metode</a:t>
            </a:r>
            <a:r>
              <a:rPr lang="en-US" dirty="0"/>
              <a:t> </a:t>
            </a:r>
            <a:r>
              <a:rPr lang="en-US" dirty="0" err="1"/>
              <a:t>nemaju</a:t>
            </a:r>
            <a:r>
              <a:rPr lang="en-US" dirty="0"/>
              <a:t> </a:t>
            </a:r>
            <a:r>
              <a:rPr lang="en-US" dirty="0" err="1"/>
              <a:t>implementaciju</a:t>
            </a:r>
            <a:r>
              <a:rPr lang="en-US" dirty="0"/>
              <a:t>. </a:t>
            </a:r>
            <a:r>
              <a:rPr lang="en-US" dirty="0" err="1"/>
              <a:t>Imaju</a:t>
            </a:r>
            <a:r>
              <a:rPr lang="en-US" dirty="0"/>
              <a:t> </a:t>
            </a:r>
            <a:r>
              <a:rPr lang="en-US" dirty="0" err="1"/>
              <a:t>samo</a:t>
            </a:r>
            <a:r>
              <a:rPr lang="en-US" dirty="0"/>
              <a:t> </a:t>
            </a:r>
            <a:r>
              <a:rPr lang="en-US" dirty="0" err="1"/>
              <a:t>tačku-zarez</a:t>
            </a:r>
            <a:r>
              <a:rPr lang="en-US" dirty="0"/>
              <a:t> </a:t>
            </a:r>
            <a:r>
              <a:rPr lang="en-US" dirty="0" err="1"/>
              <a:t>umesto</a:t>
            </a:r>
            <a:r>
              <a:rPr lang="en-US" dirty="0"/>
              <a:t> </a:t>
            </a:r>
            <a:r>
              <a:rPr lang="en-US" dirty="0" err="1"/>
              <a:t>normalne</a:t>
            </a:r>
            <a:r>
              <a:rPr lang="en-US" dirty="0"/>
              <a:t> </a:t>
            </a:r>
            <a:r>
              <a:rPr lang="en-US" dirty="0" err="1"/>
              <a:t>definicije</a:t>
            </a:r>
            <a:r>
              <a:rPr lang="en-US" dirty="0"/>
              <a:t> u </a:t>
            </a:r>
            <a:r>
              <a:rPr lang="en-US" dirty="0" err="1"/>
              <a:t>vitičastim</a:t>
            </a:r>
            <a:r>
              <a:rPr lang="en-US" dirty="0"/>
              <a:t> </a:t>
            </a:r>
            <a:r>
              <a:rPr lang="en-US" dirty="0" err="1"/>
              <a:t>zagradama</a:t>
            </a:r>
            <a:r>
              <a:rPr lang="en-US" dirty="0"/>
              <a:t>.</a:t>
            </a:r>
          </a:p>
        </p:txBody>
      </p:sp>
      <p:pic>
        <p:nvPicPr>
          <p:cNvPr id="5" name="Picture 4">
            <a:extLst>
              <a:ext uri="{FF2B5EF4-FFF2-40B4-BE49-F238E27FC236}">
                <a16:creationId xmlns:a16="http://schemas.microsoft.com/office/drawing/2014/main" id="{AA5B9DD1-CCAF-4A93-8476-B62D3D783C98}"/>
              </a:ext>
            </a:extLst>
          </p:cNvPr>
          <p:cNvPicPr>
            <a:picLocks noChangeAspect="1"/>
          </p:cNvPicPr>
          <p:nvPr/>
        </p:nvPicPr>
        <p:blipFill>
          <a:blip r:embed="rId2"/>
          <a:stretch>
            <a:fillRect/>
          </a:stretch>
        </p:blipFill>
        <p:spPr>
          <a:xfrm>
            <a:off x="1189857" y="3334390"/>
            <a:ext cx="4581525" cy="1019175"/>
          </a:xfrm>
          <a:prstGeom prst="rect">
            <a:avLst/>
          </a:prstGeom>
        </p:spPr>
      </p:pic>
      <p:pic>
        <p:nvPicPr>
          <p:cNvPr id="7" name="Picture 6">
            <a:extLst>
              <a:ext uri="{FF2B5EF4-FFF2-40B4-BE49-F238E27FC236}">
                <a16:creationId xmlns:a16="http://schemas.microsoft.com/office/drawing/2014/main" id="{5BA08CB2-E788-4CDF-89F8-AC12D0B5538D}"/>
              </a:ext>
            </a:extLst>
          </p:cNvPr>
          <p:cNvPicPr>
            <a:picLocks noChangeAspect="1"/>
          </p:cNvPicPr>
          <p:nvPr/>
        </p:nvPicPr>
        <p:blipFill>
          <a:blip r:embed="rId3"/>
          <a:stretch>
            <a:fillRect/>
          </a:stretch>
        </p:blipFill>
        <p:spPr>
          <a:xfrm>
            <a:off x="1095375" y="4673600"/>
            <a:ext cx="4514850" cy="1819275"/>
          </a:xfrm>
          <a:prstGeom prst="rect">
            <a:avLst/>
          </a:prstGeom>
        </p:spPr>
      </p:pic>
    </p:spTree>
    <p:extLst>
      <p:ext uri="{BB962C8B-B14F-4D97-AF65-F5344CB8AC3E}">
        <p14:creationId xmlns:p14="http://schemas.microsoft.com/office/powerpoint/2010/main" val="945420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15CDA8-3B22-43BA-9DF7-F6D8C7093A50}"/>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4C7AB7BB-495E-4EB0-A3E1-29583290A5C9}"/>
              </a:ext>
            </a:extLst>
          </p:cNvPr>
          <p:cNvSpPr>
            <a:spLocks noGrp="1"/>
          </p:cNvSpPr>
          <p:nvPr>
            <p:ph sz="half" idx="1"/>
          </p:nvPr>
        </p:nvSpPr>
        <p:spPr/>
        <p:txBody>
          <a:bodyPr/>
          <a:lstStyle/>
          <a:p>
            <a:r>
              <a:rPr lang="en-US" dirty="0" err="1"/>
              <a:t>Izvedene</a:t>
            </a:r>
            <a:r>
              <a:rPr lang="en-US" dirty="0"/>
              <a:t> </a:t>
            </a:r>
            <a:r>
              <a:rPr lang="en-US" dirty="0" err="1"/>
              <a:t>klase</a:t>
            </a:r>
            <a:r>
              <a:rPr lang="en-US" dirty="0"/>
              <a:t> </a:t>
            </a:r>
            <a:r>
              <a:rPr lang="en-US" dirty="0" err="1"/>
              <a:t>apstraktne</a:t>
            </a:r>
            <a:r>
              <a:rPr lang="en-US" dirty="0"/>
              <a:t> </a:t>
            </a:r>
            <a:r>
              <a:rPr lang="en-US" dirty="0" err="1"/>
              <a:t>klase</a:t>
            </a:r>
            <a:r>
              <a:rPr lang="en-US" dirty="0"/>
              <a:t>, </a:t>
            </a:r>
            <a:r>
              <a:rPr lang="en-US" dirty="0" err="1"/>
              <a:t>ako</a:t>
            </a:r>
            <a:r>
              <a:rPr lang="en-US" dirty="0"/>
              <a:t> </a:t>
            </a:r>
            <a:r>
              <a:rPr lang="en-US" dirty="0" err="1"/>
              <a:t>i</a:t>
            </a:r>
            <a:r>
              <a:rPr lang="en-US" dirty="0"/>
              <a:t> same </a:t>
            </a:r>
            <a:r>
              <a:rPr lang="en-US" dirty="0" err="1"/>
              <a:t>nisu</a:t>
            </a:r>
            <a:r>
              <a:rPr lang="en-US" dirty="0"/>
              <a:t> </a:t>
            </a:r>
            <a:r>
              <a:rPr lang="en-US" dirty="0" err="1"/>
              <a:t>apstraktne</a:t>
            </a:r>
            <a:r>
              <a:rPr lang="en-US" dirty="0"/>
              <a:t>, </a:t>
            </a:r>
            <a:r>
              <a:rPr lang="en-US" dirty="0" err="1"/>
              <a:t>moraju</a:t>
            </a:r>
            <a:r>
              <a:rPr lang="en-US" dirty="0"/>
              <a:t> </a:t>
            </a:r>
            <a:r>
              <a:rPr lang="en-US" dirty="0" err="1"/>
              <a:t>implementirati</a:t>
            </a:r>
            <a:r>
              <a:rPr lang="en-US" dirty="0"/>
              <a:t> </a:t>
            </a:r>
            <a:r>
              <a:rPr lang="en-US" dirty="0" err="1"/>
              <a:t>sve</a:t>
            </a:r>
            <a:r>
              <a:rPr lang="en-US" dirty="0"/>
              <a:t> </a:t>
            </a:r>
            <a:r>
              <a:rPr lang="en-US" dirty="0" err="1"/>
              <a:t>apstraktne</a:t>
            </a:r>
            <a:r>
              <a:rPr lang="en-US" dirty="0"/>
              <a:t> </a:t>
            </a:r>
            <a:r>
              <a:rPr lang="en-US" dirty="0" err="1"/>
              <a:t>metode</a:t>
            </a:r>
            <a:r>
              <a:rPr lang="en-US" dirty="0"/>
              <a:t>. Kad </a:t>
            </a:r>
            <a:r>
              <a:rPr lang="en-US" dirty="0" err="1"/>
              <a:t>apstraktna</a:t>
            </a:r>
            <a:r>
              <a:rPr lang="en-US" dirty="0"/>
              <a:t> </a:t>
            </a:r>
            <a:r>
              <a:rPr lang="en-US" dirty="0" err="1"/>
              <a:t>klasa</a:t>
            </a:r>
            <a:r>
              <a:rPr lang="en-US" dirty="0"/>
              <a:t> </a:t>
            </a:r>
            <a:r>
              <a:rPr lang="en-US" dirty="0" err="1"/>
              <a:t>nasleđuje</a:t>
            </a:r>
            <a:br>
              <a:rPr lang="en-US" dirty="0"/>
            </a:br>
            <a:r>
              <a:rPr lang="en-US" dirty="0" err="1"/>
              <a:t>virtuelnu</a:t>
            </a:r>
            <a:r>
              <a:rPr lang="en-US" dirty="0"/>
              <a:t> </a:t>
            </a:r>
            <a:r>
              <a:rPr lang="en-US" dirty="0" err="1"/>
              <a:t>metodu</a:t>
            </a:r>
            <a:r>
              <a:rPr lang="en-US" dirty="0"/>
              <a:t> </a:t>
            </a:r>
            <a:r>
              <a:rPr lang="en-US" dirty="0" err="1"/>
              <a:t>iz</a:t>
            </a:r>
            <a:r>
              <a:rPr lang="en-US" dirty="0"/>
              <a:t> </a:t>
            </a:r>
            <a:r>
              <a:rPr lang="en-US" dirty="0" err="1"/>
              <a:t>bazne</a:t>
            </a:r>
            <a:r>
              <a:rPr lang="en-US" dirty="0"/>
              <a:t> </a:t>
            </a:r>
            <a:r>
              <a:rPr lang="en-US" dirty="0" err="1"/>
              <a:t>klase</a:t>
            </a:r>
            <a:r>
              <a:rPr lang="en-US" dirty="0"/>
              <a:t>, </a:t>
            </a:r>
            <a:r>
              <a:rPr lang="en-US" dirty="0" err="1"/>
              <a:t>ona</a:t>
            </a:r>
            <a:r>
              <a:rPr lang="en-US" dirty="0"/>
              <a:t> </a:t>
            </a:r>
            <a:r>
              <a:rPr lang="en-US" dirty="0" err="1"/>
              <a:t>može</a:t>
            </a:r>
            <a:r>
              <a:rPr lang="en-US" dirty="0"/>
              <a:t> </a:t>
            </a:r>
            <a:r>
              <a:rPr lang="en-US" dirty="0" err="1"/>
              <a:t>prespojiti</a:t>
            </a:r>
            <a:r>
              <a:rPr lang="en-US" dirty="0"/>
              <a:t> </a:t>
            </a:r>
            <a:r>
              <a:rPr lang="en-US" dirty="0" err="1"/>
              <a:t>virtuelnu</a:t>
            </a:r>
            <a:r>
              <a:rPr lang="en-US" dirty="0"/>
              <a:t> </a:t>
            </a:r>
            <a:r>
              <a:rPr lang="en-US" dirty="0" err="1"/>
              <a:t>metodu</a:t>
            </a:r>
            <a:r>
              <a:rPr lang="en-US" dirty="0"/>
              <a:t> </a:t>
            </a:r>
            <a:r>
              <a:rPr lang="en-US" dirty="0" err="1"/>
              <a:t>sa</a:t>
            </a:r>
            <a:r>
              <a:rPr lang="en-US" dirty="0"/>
              <a:t> </a:t>
            </a:r>
            <a:r>
              <a:rPr lang="en-US" dirty="0" err="1"/>
              <a:t>apstraktnom</a:t>
            </a:r>
            <a:r>
              <a:rPr lang="en-US" dirty="0"/>
              <a:t> </a:t>
            </a:r>
            <a:r>
              <a:rPr lang="en-US" dirty="0" err="1"/>
              <a:t>metodom</a:t>
            </a:r>
            <a:r>
              <a:rPr lang="en-US" dirty="0"/>
              <a:t>.</a:t>
            </a:r>
          </a:p>
        </p:txBody>
      </p:sp>
      <p:pic>
        <p:nvPicPr>
          <p:cNvPr id="8" name="Content Placeholder 7">
            <a:extLst>
              <a:ext uri="{FF2B5EF4-FFF2-40B4-BE49-F238E27FC236}">
                <a16:creationId xmlns:a16="http://schemas.microsoft.com/office/drawing/2014/main" id="{6D005BAB-0E65-421C-9CA5-6C9353CD26A9}"/>
              </a:ext>
            </a:extLst>
          </p:cNvPr>
          <p:cNvPicPr>
            <a:picLocks noGrp="1" noChangeAspect="1"/>
          </p:cNvPicPr>
          <p:nvPr>
            <p:ph sz="half" idx="2"/>
          </p:nvPr>
        </p:nvPicPr>
        <p:blipFill>
          <a:blip r:embed="rId2"/>
          <a:stretch>
            <a:fillRect/>
          </a:stretch>
        </p:blipFill>
        <p:spPr>
          <a:xfrm>
            <a:off x="6172202" y="1930188"/>
            <a:ext cx="5181600" cy="4246775"/>
          </a:xfrm>
        </p:spPr>
      </p:pic>
    </p:spTree>
    <p:extLst>
      <p:ext uri="{BB962C8B-B14F-4D97-AF65-F5344CB8AC3E}">
        <p14:creationId xmlns:p14="http://schemas.microsoft.com/office/powerpoint/2010/main" val="2898284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FAF03-0E6C-4C62-93C8-7581610A4E43}"/>
              </a:ext>
            </a:extLst>
          </p:cNvPr>
          <p:cNvSpPr>
            <a:spLocks noGrp="1"/>
          </p:cNvSpPr>
          <p:nvPr>
            <p:ph type="title"/>
          </p:nvPr>
        </p:nvSpPr>
        <p:spPr/>
        <p:txBody>
          <a:bodyPr/>
          <a:lstStyle/>
          <a:p>
            <a:r>
              <a:rPr lang="en-US" dirty="0" err="1"/>
              <a:t>Interfejsi</a:t>
            </a:r>
            <a:endParaRPr lang="en-US" dirty="0"/>
          </a:p>
        </p:txBody>
      </p:sp>
      <p:sp>
        <p:nvSpPr>
          <p:cNvPr id="3" name="Content Placeholder 2">
            <a:extLst>
              <a:ext uri="{FF2B5EF4-FFF2-40B4-BE49-F238E27FC236}">
                <a16:creationId xmlns:a16="http://schemas.microsoft.com/office/drawing/2014/main" id="{F1C8D89E-A549-4694-A3EF-9E38DCD7BBC7}"/>
              </a:ext>
            </a:extLst>
          </p:cNvPr>
          <p:cNvSpPr>
            <a:spLocks noGrp="1"/>
          </p:cNvSpPr>
          <p:nvPr>
            <p:ph idx="1"/>
          </p:nvPr>
        </p:nvSpPr>
        <p:spPr/>
        <p:txBody>
          <a:bodyPr>
            <a:normAutofit lnSpcReduction="10000"/>
          </a:bodyPr>
          <a:lstStyle/>
          <a:p>
            <a:r>
              <a:rPr lang="en-US" sz="2800" dirty="0" err="1"/>
              <a:t>Interfejsi</a:t>
            </a:r>
            <a:r>
              <a:rPr lang="en-US" sz="2800" dirty="0"/>
              <a:t> </a:t>
            </a:r>
            <a:r>
              <a:rPr lang="en-US" sz="2800" dirty="0" err="1"/>
              <a:t>su</a:t>
            </a:r>
            <a:r>
              <a:rPr lang="en-US" sz="2800" dirty="0"/>
              <a:t> </a:t>
            </a:r>
            <a:r>
              <a:rPr lang="en-US" sz="2800" dirty="0" err="1"/>
              <a:t>apstraktne</a:t>
            </a:r>
            <a:r>
              <a:rPr lang="en-US" sz="2800" dirty="0"/>
              <a:t> </a:t>
            </a:r>
            <a:r>
              <a:rPr lang="en-US" sz="2800" dirty="0" err="1"/>
              <a:t>klase</a:t>
            </a:r>
            <a:r>
              <a:rPr lang="en-US" sz="2800" dirty="0"/>
              <a:t> (</a:t>
            </a:r>
            <a:r>
              <a:rPr lang="en-US" sz="2800" dirty="0" err="1"/>
              <a:t>čiste</a:t>
            </a:r>
            <a:r>
              <a:rPr lang="en-US" sz="2800" dirty="0"/>
              <a:t> </a:t>
            </a:r>
            <a:r>
              <a:rPr lang="en-US" sz="2800" dirty="0" err="1"/>
              <a:t>apstraktne</a:t>
            </a:r>
            <a:r>
              <a:rPr lang="en-US" sz="2800" dirty="0"/>
              <a:t> </a:t>
            </a:r>
            <a:r>
              <a:rPr lang="en-US" sz="2800" dirty="0" err="1"/>
              <a:t>klase</a:t>
            </a:r>
            <a:r>
              <a:rPr lang="en-US" sz="2800" dirty="0"/>
              <a:t>) </a:t>
            </a:r>
            <a:r>
              <a:rPr lang="en-US" sz="2800" dirty="0" err="1"/>
              <a:t>koje</a:t>
            </a:r>
            <a:r>
              <a:rPr lang="en-US" sz="2800" dirty="0"/>
              <a:t> </a:t>
            </a:r>
            <a:r>
              <a:rPr lang="en-US" sz="2800" dirty="0" err="1"/>
              <a:t>sadrže</a:t>
            </a:r>
            <a:r>
              <a:rPr lang="en-US" sz="2800" dirty="0"/>
              <a:t> </a:t>
            </a:r>
            <a:r>
              <a:rPr lang="en-US" sz="2800" dirty="0" err="1"/>
              <a:t>samo</a:t>
            </a:r>
            <a:r>
              <a:rPr lang="en-US" sz="2800" dirty="0"/>
              <a:t> </a:t>
            </a:r>
            <a:r>
              <a:rPr lang="en-US" sz="2800" dirty="0" err="1"/>
              <a:t>potpuno</a:t>
            </a:r>
            <a:r>
              <a:rPr lang="en-US" sz="2800" dirty="0"/>
              <a:t> </a:t>
            </a:r>
            <a:r>
              <a:rPr lang="en-US" sz="2800" dirty="0" err="1"/>
              <a:t>virtuelne</a:t>
            </a:r>
            <a:r>
              <a:rPr lang="en-US" sz="2800" dirty="0"/>
              <a:t> </a:t>
            </a:r>
            <a:r>
              <a:rPr lang="en-US" sz="2800" dirty="0" err="1"/>
              <a:t>metode</a:t>
            </a:r>
            <a:r>
              <a:rPr lang="en-US" sz="2800" dirty="0"/>
              <a:t>. </a:t>
            </a:r>
            <a:r>
              <a:rPr lang="en-US" sz="2800" dirty="0" err="1"/>
              <a:t>Njegova</a:t>
            </a:r>
            <a:r>
              <a:rPr lang="en-US" sz="2800" dirty="0"/>
              <a:t> </a:t>
            </a:r>
            <a:r>
              <a:rPr lang="en-US" sz="2800" dirty="0" err="1"/>
              <a:t>jedina</a:t>
            </a:r>
            <a:r>
              <a:rPr lang="en-US" sz="2800" dirty="0"/>
              <a:t> </a:t>
            </a:r>
            <a:r>
              <a:rPr lang="en-US" sz="2800" dirty="0" err="1"/>
              <a:t>svrha</a:t>
            </a:r>
            <a:r>
              <a:rPr lang="en-US" sz="2800" dirty="0"/>
              <a:t> je da </a:t>
            </a:r>
            <a:r>
              <a:rPr lang="en-US" sz="2800" dirty="0" err="1"/>
              <a:t>deklariše</a:t>
            </a:r>
            <a:r>
              <a:rPr lang="en-US" sz="2800" dirty="0"/>
              <a:t> </a:t>
            </a:r>
            <a:r>
              <a:rPr lang="en-US" sz="2800" dirty="0" err="1"/>
              <a:t>skup</a:t>
            </a:r>
            <a:r>
              <a:rPr lang="en-US" sz="2800" dirty="0"/>
              <a:t> </a:t>
            </a:r>
            <a:r>
              <a:rPr lang="en-US" sz="2800" dirty="0" err="1"/>
              <a:t>metoda</a:t>
            </a:r>
            <a:r>
              <a:rPr lang="en-US" sz="2800" dirty="0"/>
              <a:t> a ne da </a:t>
            </a:r>
            <a:r>
              <a:rPr lang="en-US" sz="2800" dirty="0" err="1"/>
              <a:t>ih</a:t>
            </a:r>
            <a:r>
              <a:rPr lang="en-US" sz="2800" dirty="0"/>
              <a:t> </a:t>
            </a:r>
            <a:r>
              <a:rPr lang="en-US" sz="2800" dirty="0" err="1"/>
              <a:t>realizuje</a:t>
            </a:r>
            <a:r>
              <a:rPr lang="en-US" sz="2800" dirty="0"/>
              <a:t>.</a:t>
            </a:r>
            <a:endParaRPr lang="en-US" dirty="0"/>
          </a:p>
          <a:p>
            <a:r>
              <a:rPr lang="en-US" dirty="0"/>
              <a:t>Ne </a:t>
            </a:r>
            <a:r>
              <a:rPr lang="en-US" dirty="0" err="1"/>
              <a:t>sadrže</a:t>
            </a:r>
            <a:r>
              <a:rPr lang="en-US" dirty="0"/>
              <a:t> </a:t>
            </a:r>
            <a:r>
              <a:rPr lang="en-US" dirty="0" err="1"/>
              <a:t>polja</a:t>
            </a:r>
            <a:r>
              <a:rPr lang="en-US" dirty="0"/>
              <a:t>! </a:t>
            </a:r>
            <a:r>
              <a:rPr lang="en-US" dirty="0" err="1"/>
              <a:t>Elementi</a:t>
            </a:r>
            <a:r>
              <a:rPr lang="en-US" dirty="0"/>
              <a:t> </a:t>
            </a:r>
            <a:r>
              <a:rPr lang="en-US" dirty="0" err="1"/>
              <a:t>interfejsa</a:t>
            </a:r>
            <a:r>
              <a:rPr lang="en-US" dirty="0"/>
              <a:t> ne </a:t>
            </a:r>
            <a:r>
              <a:rPr lang="en-US" dirty="0" err="1"/>
              <a:t>mogu</a:t>
            </a:r>
            <a:r>
              <a:rPr lang="en-US" dirty="0"/>
              <a:t> </a:t>
            </a:r>
            <a:r>
              <a:rPr lang="en-US" dirty="0" err="1"/>
              <a:t>biti</a:t>
            </a:r>
            <a:r>
              <a:rPr lang="en-US" dirty="0"/>
              <a:t> static.</a:t>
            </a:r>
          </a:p>
          <a:p>
            <a:r>
              <a:rPr lang="en-US" dirty="0" err="1"/>
              <a:t>Ako</a:t>
            </a:r>
            <a:r>
              <a:rPr lang="en-US" dirty="0"/>
              <a:t> </a:t>
            </a:r>
            <a:r>
              <a:rPr lang="en-US" dirty="0" err="1"/>
              <a:t>sadrži</a:t>
            </a:r>
            <a:r>
              <a:rPr lang="en-US" dirty="0"/>
              <a:t> </a:t>
            </a:r>
            <a:r>
              <a:rPr lang="en-US" dirty="0" err="1"/>
              <a:t>svojstvo</a:t>
            </a:r>
            <a:r>
              <a:rPr lang="en-US" dirty="0"/>
              <a:t>, </a:t>
            </a:r>
            <a:r>
              <a:rPr lang="en-US" dirty="0" err="1"/>
              <a:t>klasa</a:t>
            </a:r>
            <a:r>
              <a:rPr lang="en-US" dirty="0"/>
              <a:t> mora </a:t>
            </a:r>
            <a:r>
              <a:rPr lang="en-US" dirty="0" err="1"/>
              <a:t>realizovati</a:t>
            </a:r>
            <a:r>
              <a:rPr lang="en-US" dirty="0"/>
              <a:t> bar </a:t>
            </a:r>
            <a:r>
              <a:rPr lang="en-US" dirty="0" err="1"/>
              <a:t>jednu</a:t>
            </a:r>
            <a:r>
              <a:rPr lang="en-US" dirty="0"/>
              <a:t> od</a:t>
            </a:r>
            <a:br>
              <a:rPr lang="en-US" dirty="0"/>
            </a:br>
            <a:r>
              <a:rPr lang="en-US" dirty="0" err="1"/>
              <a:t>metoda</a:t>
            </a:r>
            <a:r>
              <a:rPr lang="en-US" dirty="0"/>
              <a:t> </a:t>
            </a:r>
            <a:r>
              <a:rPr lang="en-US" dirty="0" err="1"/>
              <a:t>svojstva</a:t>
            </a:r>
            <a:r>
              <a:rPr lang="en-US" dirty="0"/>
              <a:t> get </a:t>
            </a:r>
            <a:r>
              <a:rPr lang="en-US" dirty="0" err="1"/>
              <a:t>ili</a:t>
            </a:r>
            <a:r>
              <a:rPr lang="en-US" dirty="0"/>
              <a:t> set. </a:t>
            </a:r>
            <a:r>
              <a:rPr lang="en-US" dirty="0" err="1"/>
              <a:t>Može</a:t>
            </a:r>
            <a:r>
              <a:rPr lang="en-US" dirty="0"/>
              <a:t> </a:t>
            </a:r>
            <a:r>
              <a:rPr lang="en-US" dirty="0" err="1"/>
              <a:t>sadržati</a:t>
            </a:r>
            <a:r>
              <a:rPr lang="en-US" dirty="0"/>
              <a:t> </a:t>
            </a:r>
            <a:r>
              <a:rPr lang="en-US" dirty="0" err="1"/>
              <a:t>metode</a:t>
            </a:r>
            <a:r>
              <a:rPr lang="en-US" dirty="0"/>
              <a:t>, </a:t>
            </a:r>
            <a:r>
              <a:rPr lang="en-US" dirty="0" err="1"/>
              <a:t>svojstva</a:t>
            </a:r>
            <a:r>
              <a:rPr lang="en-US" dirty="0"/>
              <a:t>, </a:t>
            </a:r>
            <a:r>
              <a:rPr lang="en-US" dirty="0" err="1"/>
              <a:t>indeksere</a:t>
            </a:r>
            <a:r>
              <a:rPr lang="en-US" dirty="0"/>
              <a:t> </a:t>
            </a:r>
            <a:r>
              <a:rPr lang="en-US" dirty="0" err="1"/>
              <a:t>i</a:t>
            </a:r>
            <a:r>
              <a:rPr lang="en-US" dirty="0"/>
              <a:t> </a:t>
            </a:r>
            <a:r>
              <a:rPr lang="en-US" dirty="0" err="1"/>
              <a:t>događaje</a:t>
            </a:r>
            <a:r>
              <a:rPr lang="en-US" dirty="0"/>
              <a:t>.</a:t>
            </a:r>
          </a:p>
          <a:p>
            <a:r>
              <a:rPr lang="en-US" dirty="0" err="1"/>
              <a:t>Elementi</a:t>
            </a:r>
            <a:r>
              <a:rPr lang="en-US" dirty="0"/>
              <a:t> </a:t>
            </a:r>
            <a:r>
              <a:rPr lang="en-US" dirty="0" err="1"/>
              <a:t>interfejsa</a:t>
            </a:r>
            <a:r>
              <a:rPr lang="en-US" dirty="0"/>
              <a:t> </a:t>
            </a:r>
            <a:r>
              <a:rPr lang="en-US" dirty="0" err="1"/>
              <a:t>su</a:t>
            </a:r>
            <a:r>
              <a:rPr lang="en-US" dirty="0"/>
              <a:t> </a:t>
            </a:r>
            <a:r>
              <a:rPr lang="en-US" dirty="0" err="1"/>
              <a:t>implicitno</a:t>
            </a:r>
            <a:r>
              <a:rPr lang="en-US" dirty="0"/>
              <a:t> public abstract (virtual)</a:t>
            </a:r>
          </a:p>
          <a:p>
            <a:r>
              <a:rPr lang="en-US" dirty="0" err="1"/>
              <a:t>Klase</a:t>
            </a:r>
            <a:r>
              <a:rPr lang="en-US" dirty="0"/>
              <a:t> </a:t>
            </a:r>
            <a:r>
              <a:rPr lang="en-US" dirty="0" err="1"/>
              <a:t>i</a:t>
            </a:r>
            <a:r>
              <a:rPr lang="en-US" dirty="0"/>
              <a:t> </a:t>
            </a:r>
            <a:r>
              <a:rPr lang="en-US" dirty="0" err="1"/>
              <a:t>strukture</a:t>
            </a:r>
            <a:r>
              <a:rPr lang="en-US" dirty="0"/>
              <a:t> </a:t>
            </a:r>
            <a:r>
              <a:rPr lang="en-US" dirty="0" err="1"/>
              <a:t>mogu</a:t>
            </a:r>
            <a:r>
              <a:rPr lang="en-US" dirty="0"/>
              <a:t> </a:t>
            </a:r>
            <a:r>
              <a:rPr lang="en-US" dirty="0" err="1"/>
              <a:t>implementirati</a:t>
            </a:r>
            <a:r>
              <a:rPr lang="en-US" dirty="0"/>
              <a:t> (</a:t>
            </a:r>
            <a:r>
              <a:rPr lang="en-US" dirty="0" err="1"/>
              <a:t>naslediti</a:t>
            </a:r>
            <a:r>
              <a:rPr lang="en-US" dirty="0"/>
              <a:t>) </a:t>
            </a:r>
            <a:r>
              <a:rPr lang="en-US" dirty="0" err="1"/>
              <a:t>interfejse</a:t>
            </a:r>
            <a:r>
              <a:rPr lang="en-US" dirty="0"/>
              <a:t>.</a:t>
            </a:r>
            <a:br>
              <a:rPr lang="en-US" dirty="0"/>
            </a:br>
            <a:r>
              <a:rPr lang="en-US" dirty="0" err="1"/>
              <a:t>Interfejsi</a:t>
            </a:r>
            <a:r>
              <a:rPr lang="en-US" dirty="0"/>
              <a:t> </a:t>
            </a:r>
            <a:r>
              <a:rPr lang="en-US" dirty="0" err="1"/>
              <a:t>mogu</a:t>
            </a:r>
            <a:r>
              <a:rPr lang="en-US" dirty="0"/>
              <a:t> </a:t>
            </a:r>
            <a:r>
              <a:rPr lang="en-US" dirty="0" err="1"/>
              <a:t>proširiti</a:t>
            </a:r>
            <a:r>
              <a:rPr lang="en-US" dirty="0"/>
              <a:t> </a:t>
            </a:r>
            <a:r>
              <a:rPr lang="en-US" dirty="0" err="1"/>
              <a:t>tj</a:t>
            </a:r>
            <a:r>
              <a:rPr lang="en-US" dirty="0"/>
              <a:t>. </a:t>
            </a:r>
            <a:r>
              <a:rPr lang="en-US" dirty="0" err="1"/>
              <a:t>naslediti</a:t>
            </a:r>
            <a:r>
              <a:rPr lang="en-US" dirty="0"/>
              <a:t> </a:t>
            </a:r>
            <a:r>
              <a:rPr lang="en-US" dirty="0" err="1"/>
              <a:t>druge</a:t>
            </a:r>
            <a:r>
              <a:rPr lang="en-US" dirty="0"/>
              <a:t> </a:t>
            </a:r>
            <a:r>
              <a:rPr lang="en-US" dirty="0" err="1"/>
              <a:t>interfejse</a:t>
            </a:r>
            <a:r>
              <a:rPr lang="en-US" dirty="0"/>
              <a:t>.</a:t>
            </a:r>
            <a:endParaRPr lang="sr-Latn-RS" dirty="0"/>
          </a:p>
          <a:p>
            <a:endParaRPr lang="en-US" dirty="0"/>
          </a:p>
        </p:txBody>
      </p:sp>
    </p:spTree>
    <p:extLst>
      <p:ext uri="{BB962C8B-B14F-4D97-AF65-F5344CB8AC3E}">
        <p14:creationId xmlns:p14="http://schemas.microsoft.com/office/powerpoint/2010/main" val="3766627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sr-Latn-RS" dirty="0"/>
              <a:t>Objekti apstraktnih klasa ne mogu da postoje, jer se ne bi znalo šta treba da se desi kada se za objekat apstraktne klase pozove čista virtuelna funkcija</a:t>
            </a:r>
          </a:p>
        </p:txBody>
      </p:sp>
      <p:pic>
        <p:nvPicPr>
          <p:cNvPr id="6" name="Picture 2"/>
          <p:cNvPicPr>
            <a:picLocks noChangeAspect="1" noChangeArrowheads="1"/>
          </p:cNvPicPr>
          <p:nvPr/>
        </p:nvPicPr>
        <p:blipFill>
          <a:blip r:embed="rId2" cstate="print"/>
          <a:srcRect/>
          <a:stretch>
            <a:fillRect/>
          </a:stretch>
        </p:blipFill>
        <p:spPr bwMode="auto">
          <a:xfrm>
            <a:off x="2590800" y="3733801"/>
            <a:ext cx="4419600" cy="1736885"/>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47500" lnSpcReduction="20000"/>
          </a:bodyPr>
          <a:lstStyle/>
          <a:p>
            <a:pPr>
              <a:buNone/>
            </a:pPr>
            <a:r>
              <a:rPr lang="en-US" dirty="0"/>
              <a:t>--------------------Configuration: </a:t>
            </a:r>
            <a:r>
              <a:rPr lang="en-US" dirty="0" err="1"/>
              <a:t>Dinamicka</a:t>
            </a:r>
            <a:r>
              <a:rPr lang="en-US" dirty="0"/>
              <a:t> - Win32 Debug--------------------</a:t>
            </a:r>
          </a:p>
          <a:p>
            <a:pPr>
              <a:buNone/>
            </a:pPr>
            <a:r>
              <a:rPr lang="en-US" dirty="0"/>
              <a:t>Compiling...</a:t>
            </a:r>
          </a:p>
          <a:p>
            <a:pPr>
              <a:buNone/>
            </a:pPr>
            <a:r>
              <a:rPr lang="en-US" dirty="0"/>
              <a:t>Dinamicki.cpp</a:t>
            </a:r>
          </a:p>
          <a:p>
            <a:pPr>
              <a:buNone/>
            </a:pPr>
            <a:r>
              <a:rPr lang="en-US" dirty="0"/>
              <a:t>C:\Program Files (x86)\Microsoft Visual Studio\</a:t>
            </a:r>
            <a:r>
              <a:rPr lang="en-US" dirty="0" err="1"/>
              <a:t>MyProjects</a:t>
            </a:r>
            <a:r>
              <a:rPr lang="en-US" dirty="0"/>
              <a:t>\</a:t>
            </a:r>
            <a:r>
              <a:rPr lang="en-US" dirty="0" err="1"/>
              <a:t>Dinamicka</a:t>
            </a:r>
            <a:r>
              <a:rPr lang="en-US" dirty="0"/>
              <a:t>\Dinamicki.cpp(47) : error C2259: '</a:t>
            </a:r>
            <a:r>
              <a:rPr lang="en-US" dirty="0" err="1"/>
              <a:t>Poligon</a:t>
            </a:r>
            <a:r>
              <a:rPr lang="en-US" dirty="0"/>
              <a:t>' : cannot instantiate abstract class due to following members:</a:t>
            </a:r>
          </a:p>
          <a:p>
            <a:pPr>
              <a:buNone/>
            </a:pPr>
            <a:r>
              <a:rPr lang="en-US" dirty="0"/>
              <a:t>        C:\Program Files (x86)\Microsoft Visual Studio\</a:t>
            </a:r>
            <a:r>
              <a:rPr lang="en-US" dirty="0" err="1"/>
              <a:t>MyProjects</a:t>
            </a:r>
            <a:r>
              <a:rPr lang="en-US" dirty="0"/>
              <a:t>\</a:t>
            </a:r>
            <a:r>
              <a:rPr lang="en-US" dirty="0" err="1"/>
              <a:t>Dinamicka</a:t>
            </a:r>
            <a:r>
              <a:rPr lang="en-US" dirty="0"/>
              <a:t>\Dinamicki.cpp(7) : see declaration of '</a:t>
            </a:r>
            <a:r>
              <a:rPr lang="en-US" dirty="0" err="1"/>
              <a:t>Poligon</a:t>
            </a:r>
            <a:r>
              <a:rPr lang="en-US" dirty="0"/>
              <a:t>'</a:t>
            </a:r>
          </a:p>
          <a:p>
            <a:pPr>
              <a:buNone/>
            </a:pPr>
            <a:r>
              <a:rPr lang="en-US" dirty="0"/>
              <a:t>C:\Program Files (x86)\Microsoft Visual Studio\</a:t>
            </a:r>
            <a:r>
              <a:rPr lang="en-US" dirty="0" err="1"/>
              <a:t>MyProjects</a:t>
            </a:r>
            <a:r>
              <a:rPr lang="en-US" dirty="0"/>
              <a:t>\</a:t>
            </a:r>
            <a:r>
              <a:rPr lang="en-US" dirty="0" err="1"/>
              <a:t>Dinamicka</a:t>
            </a:r>
            <a:r>
              <a:rPr lang="en-US" dirty="0"/>
              <a:t>\Dinamicki.cpp(47) : warning C4259: '</a:t>
            </a:r>
            <a:r>
              <a:rPr lang="en-US" dirty="0" err="1"/>
              <a:t>int</a:t>
            </a:r>
            <a:r>
              <a:rPr lang="en-US" dirty="0"/>
              <a:t> __</a:t>
            </a:r>
            <a:r>
              <a:rPr lang="en-US" dirty="0" err="1"/>
              <a:t>thiscall</a:t>
            </a:r>
            <a:r>
              <a:rPr lang="en-US" dirty="0"/>
              <a:t> </a:t>
            </a:r>
            <a:r>
              <a:rPr lang="en-US" dirty="0" err="1"/>
              <a:t>Poligon</a:t>
            </a:r>
            <a:r>
              <a:rPr lang="en-US" dirty="0"/>
              <a:t>::</a:t>
            </a:r>
            <a:r>
              <a:rPr lang="en-US" dirty="0" err="1"/>
              <a:t>povrsina</a:t>
            </a:r>
            <a:r>
              <a:rPr lang="en-US" dirty="0"/>
              <a:t>(void)' : pure virtual function was not defined</a:t>
            </a:r>
          </a:p>
          <a:p>
            <a:pPr>
              <a:buNone/>
            </a:pPr>
            <a:r>
              <a:rPr lang="en-US" dirty="0"/>
              <a:t>        C:\Program Files (x86)\Microsoft Visual Studio\</a:t>
            </a:r>
            <a:r>
              <a:rPr lang="en-US" dirty="0" err="1"/>
              <a:t>MyProjects</a:t>
            </a:r>
            <a:r>
              <a:rPr lang="en-US" dirty="0"/>
              <a:t>\</a:t>
            </a:r>
            <a:r>
              <a:rPr lang="en-US" dirty="0" err="1"/>
              <a:t>Dinamicka</a:t>
            </a:r>
            <a:r>
              <a:rPr lang="en-US" dirty="0"/>
              <a:t>\Dinamicki.cpp(17) : see declaration of '</a:t>
            </a:r>
            <a:r>
              <a:rPr lang="en-US" dirty="0" err="1"/>
              <a:t>povrsina</a:t>
            </a:r>
            <a:r>
              <a:rPr lang="en-US" dirty="0"/>
              <a:t>'</a:t>
            </a:r>
          </a:p>
          <a:p>
            <a:pPr>
              <a:buNone/>
            </a:pPr>
            <a:r>
              <a:rPr lang="en-US" dirty="0"/>
              <a:t>C:\Program Files (x86)\Microsoft Visual Studio\</a:t>
            </a:r>
            <a:r>
              <a:rPr lang="en-US" dirty="0" err="1"/>
              <a:t>MyProjects</a:t>
            </a:r>
            <a:r>
              <a:rPr lang="en-US" dirty="0"/>
              <a:t>\</a:t>
            </a:r>
            <a:r>
              <a:rPr lang="en-US" dirty="0" err="1"/>
              <a:t>Dinamicka</a:t>
            </a:r>
            <a:r>
              <a:rPr lang="en-US" dirty="0"/>
              <a:t>\Dinamicki.cpp(47) : error C2259: '</a:t>
            </a:r>
            <a:r>
              <a:rPr lang="en-US" dirty="0" err="1"/>
              <a:t>Poligon</a:t>
            </a:r>
            <a:r>
              <a:rPr lang="en-US" dirty="0"/>
              <a:t>' : cannot instantiate abstract class due to following members:</a:t>
            </a:r>
          </a:p>
          <a:p>
            <a:pPr>
              <a:buNone/>
            </a:pPr>
            <a:r>
              <a:rPr lang="en-US" dirty="0"/>
              <a:t>        C:\Program Files (x86)\Microsoft Visual Studio\</a:t>
            </a:r>
            <a:r>
              <a:rPr lang="en-US" dirty="0" err="1"/>
              <a:t>MyProjects</a:t>
            </a:r>
            <a:r>
              <a:rPr lang="en-US" dirty="0"/>
              <a:t>\</a:t>
            </a:r>
            <a:r>
              <a:rPr lang="en-US" dirty="0" err="1"/>
              <a:t>Dinamicka</a:t>
            </a:r>
            <a:r>
              <a:rPr lang="en-US" dirty="0"/>
              <a:t>\Dinamicki.cpp(7) : see declaration of '</a:t>
            </a:r>
            <a:r>
              <a:rPr lang="en-US" dirty="0" err="1"/>
              <a:t>Poligon</a:t>
            </a:r>
            <a:r>
              <a:rPr lang="en-US" dirty="0"/>
              <a:t>'</a:t>
            </a:r>
          </a:p>
          <a:p>
            <a:pPr>
              <a:buNone/>
            </a:pPr>
            <a:r>
              <a:rPr lang="en-US" dirty="0"/>
              <a:t>C:\Program Files (x86)\Microsoft Visual Studio\</a:t>
            </a:r>
            <a:r>
              <a:rPr lang="en-US" dirty="0" err="1"/>
              <a:t>MyProjects</a:t>
            </a:r>
            <a:r>
              <a:rPr lang="en-US" dirty="0"/>
              <a:t>\</a:t>
            </a:r>
            <a:r>
              <a:rPr lang="en-US" dirty="0" err="1"/>
              <a:t>Dinamicka</a:t>
            </a:r>
            <a:r>
              <a:rPr lang="en-US" dirty="0"/>
              <a:t>\Dinamicki.cpp(47) : warning C4259: '</a:t>
            </a:r>
            <a:r>
              <a:rPr lang="en-US" dirty="0" err="1"/>
              <a:t>int</a:t>
            </a:r>
            <a:r>
              <a:rPr lang="en-US" dirty="0"/>
              <a:t> __</a:t>
            </a:r>
            <a:r>
              <a:rPr lang="en-US" dirty="0" err="1"/>
              <a:t>thiscall</a:t>
            </a:r>
            <a:r>
              <a:rPr lang="en-US" dirty="0"/>
              <a:t> </a:t>
            </a:r>
            <a:r>
              <a:rPr lang="en-US" dirty="0" err="1"/>
              <a:t>Poligon</a:t>
            </a:r>
            <a:r>
              <a:rPr lang="en-US" dirty="0"/>
              <a:t>::</a:t>
            </a:r>
            <a:r>
              <a:rPr lang="en-US" dirty="0" err="1"/>
              <a:t>povrsina</a:t>
            </a:r>
            <a:r>
              <a:rPr lang="en-US" dirty="0"/>
              <a:t>(void)' : pure virtual function was not defined</a:t>
            </a:r>
          </a:p>
          <a:p>
            <a:pPr>
              <a:buNone/>
            </a:pPr>
            <a:r>
              <a:rPr lang="en-US" dirty="0"/>
              <a:t>        C:\Program Files (x86)\Microsoft Visual Studio\</a:t>
            </a:r>
            <a:r>
              <a:rPr lang="en-US" dirty="0" err="1"/>
              <a:t>MyProjects</a:t>
            </a:r>
            <a:r>
              <a:rPr lang="en-US" dirty="0"/>
              <a:t>\</a:t>
            </a:r>
            <a:r>
              <a:rPr lang="en-US" dirty="0" err="1"/>
              <a:t>Dinamicka</a:t>
            </a:r>
            <a:r>
              <a:rPr lang="en-US" dirty="0"/>
              <a:t>\Dinamicki.cpp(17) : see declaration of '</a:t>
            </a:r>
            <a:r>
              <a:rPr lang="en-US" dirty="0" err="1"/>
              <a:t>povrsina</a:t>
            </a:r>
            <a:r>
              <a:rPr lang="en-US" dirty="0"/>
              <a:t>'</a:t>
            </a:r>
          </a:p>
          <a:p>
            <a:pPr>
              <a:buNone/>
            </a:pPr>
            <a:r>
              <a:rPr lang="en-US" dirty="0"/>
              <a:t>Error executing cl.exe.</a:t>
            </a:r>
          </a:p>
          <a:p>
            <a:pPr>
              <a:buNone/>
            </a:pPr>
            <a:endParaRPr lang="en-US" dirty="0"/>
          </a:p>
          <a:p>
            <a:pPr>
              <a:buNone/>
            </a:pPr>
            <a:r>
              <a:rPr lang="en-US" dirty="0"/>
              <a:t>Dinamicki.obj - 2 error(s), 2 warning(s)</a:t>
            </a:r>
          </a:p>
          <a:p>
            <a:pPr>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5D9D1-84DB-4D1B-8B92-67EF3BB3669E}"/>
              </a:ext>
            </a:extLst>
          </p:cNvPr>
          <p:cNvSpPr>
            <a:spLocks noGrp="1"/>
          </p:cNvSpPr>
          <p:nvPr>
            <p:ph type="title"/>
          </p:nvPr>
        </p:nvSpPr>
        <p:spPr/>
        <p:txBody>
          <a:bodyPr/>
          <a:lstStyle/>
          <a:p>
            <a:endParaRPr lang="en-US"/>
          </a:p>
        </p:txBody>
      </p:sp>
      <p:sp>
        <p:nvSpPr>
          <p:cNvPr id="4" name="Rectangle 1">
            <a:extLst>
              <a:ext uri="{FF2B5EF4-FFF2-40B4-BE49-F238E27FC236}">
                <a16:creationId xmlns:a16="http://schemas.microsoft.com/office/drawing/2014/main" id="{A2D255A3-542B-489E-9990-F61268AC5552}"/>
              </a:ext>
            </a:extLst>
          </p:cNvPr>
          <p:cNvSpPr>
            <a:spLocks noGrp="1" noChangeArrowheads="1"/>
          </p:cNvSpPr>
          <p:nvPr>
            <p:ph idx="1"/>
          </p:nvPr>
        </p:nvSpPr>
        <p:spPr bwMode="auto">
          <a:xfrm>
            <a:off x="838200" y="2201525"/>
            <a:ext cx="10515600" cy="357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fontAlgn="base">
              <a:spcAft>
                <a:spcPct val="0"/>
              </a:spcAft>
              <a:buClrTx/>
              <a:buSzTx/>
              <a:tabLst/>
            </a:pPr>
            <a:r>
              <a:rPr lang="en-US" altLang="en-US" dirty="0"/>
              <a:t>The output from the example above was probably not what you expected. </a:t>
            </a:r>
          </a:p>
          <a:p>
            <a:pPr marR="0" lvl="0" fontAlgn="base">
              <a:spcAft>
                <a:spcPct val="0"/>
              </a:spcAft>
              <a:buClrTx/>
              <a:buSzTx/>
              <a:tabLst/>
            </a:pPr>
            <a:r>
              <a:rPr lang="en-US" altLang="en-US" dirty="0"/>
              <a:t>That is because the base class method overrides the derived class method, when they share the same name.</a:t>
            </a:r>
          </a:p>
          <a:p>
            <a:pPr marR="0" lvl="0" fontAlgn="base">
              <a:spcAft>
                <a:spcPct val="0"/>
              </a:spcAft>
              <a:buClrTx/>
              <a:buSzTx/>
              <a:tabLst/>
            </a:pPr>
            <a:r>
              <a:rPr lang="en-US" altLang="en-US" dirty="0"/>
              <a:t>However, C# provides an option to override the base class method, by adding the  virtual keyword to the method inside the base class, and by using the override keyword for each derived class methods:</a:t>
            </a:r>
          </a:p>
        </p:txBody>
      </p:sp>
    </p:spTree>
    <p:extLst>
      <p:ext uri="{BB962C8B-B14F-4D97-AF65-F5344CB8AC3E}">
        <p14:creationId xmlns:p14="http://schemas.microsoft.com/office/powerpoint/2010/main" val="21873435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4ACE2-07E3-4973-AF70-574F1699A461}"/>
              </a:ext>
            </a:extLst>
          </p:cNvPr>
          <p:cNvSpPr>
            <a:spLocks noGrp="1"/>
          </p:cNvSpPr>
          <p:nvPr>
            <p:ph type="title"/>
          </p:nvPr>
        </p:nvSpPr>
        <p:spPr/>
        <p:txBody>
          <a:bodyPr/>
          <a:lstStyle/>
          <a:p>
            <a:r>
              <a:rPr lang="sr-Latn-RS" dirty="0"/>
              <a:t>Virtualna metoda</a:t>
            </a:r>
            <a:endParaRPr lang="en-US" dirty="0"/>
          </a:p>
        </p:txBody>
      </p:sp>
      <p:sp>
        <p:nvSpPr>
          <p:cNvPr id="3" name="Content Placeholder 2">
            <a:extLst>
              <a:ext uri="{FF2B5EF4-FFF2-40B4-BE49-F238E27FC236}">
                <a16:creationId xmlns:a16="http://schemas.microsoft.com/office/drawing/2014/main" id="{FF567270-853D-46F3-8986-203D73D71880}"/>
              </a:ext>
            </a:extLst>
          </p:cNvPr>
          <p:cNvSpPr>
            <a:spLocks noGrp="1"/>
          </p:cNvSpPr>
          <p:nvPr>
            <p:ph idx="1"/>
          </p:nvPr>
        </p:nvSpPr>
        <p:spPr/>
        <p:txBody>
          <a:bodyPr>
            <a:normAutofit fontScale="92500" lnSpcReduction="20000"/>
          </a:bodyPr>
          <a:lstStyle/>
          <a:p>
            <a:r>
              <a:rPr lang="en-US" dirty="0"/>
              <a:t>Za </a:t>
            </a:r>
            <a:r>
              <a:rPr lang="en-US" dirty="0" err="1"/>
              <a:t>deklaraciju</a:t>
            </a:r>
            <a:r>
              <a:rPr lang="en-US" dirty="0"/>
              <a:t> </a:t>
            </a:r>
            <a:r>
              <a:rPr lang="en-US" dirty="0" err="1"/>
              <a:t>virtuelne</a:t>
            </a:r>
            <a:r>
              <a:rPr lang="en-US" dirty="0"/>
              <a:t> </a:t>
            </a:r>
            <a:r>
              <a:rPr lang="en-US" dirty="0" err="1"/>
              <a:t>metode</a:t>
            </a:r>
            <a:r>
              <a:rPr lang="en-US" dirty="0"/>
              <a:t> se </a:t>
            </a:r>
            <a:r>
              <a:rPr lang="en-US" dirty="0" err="1"/>
              <a:t>koristi</a:t>
            </a:r>
            <a:r>
              <a:rPr lang="en-US" dirty="0"/>
              <a:t> </a:t>
            </a:r>
            <a:r>
              <a:rPr lang="en-US" dirty="0" err="1"/>
              <a:t>ključna</a:t>
            </a:r>
            <a:r>
              <a:rPr lang="en-US" dirty="0"/>
              <a:t> </a:t>
            </a:r>
            <a:r>
              <a:rPr lang="en-US" dirty="0" err="1"/>
              <a:t>reč</a:t>
            </a:r>
            <a:r>
              <a:rPr lang="en-US" dirty="0"/>
              <a:t> virtual.</a:t>
            </a:r>
          </a:p>
          <a:p>
            <a:r>
              <a:rPr lang="en-US" dirty="0">
                <a:hlinkClick r:id="rId2"/>
              </a:rPr>
              <a:t>https://www.w3schools.com/cs/cs_polymorphism.php</a:t>
            </a:r>
            <a:endParaRPr lang="en-US" dirty="0"/>
          </a:p>
          <a:p>
            <a:r>
              <a:rPr lang="en-US" dirty="0">
                <a:hlinkClick r:id="rId3"/>
              </a:rPr>
              <a:t>http://programrazvoja.vojvodina.gov.rs/wp-content/uploads/2016/03/3.1.Klase_.pdf</a:t>
            </a:r>
            <a:endParaRPr lang="en-US" dirty="0"/>
          </a:p>
          <a:p>
            <a:r>
              <a:rPr lang="en-US">
                <a:hlinkClick r:id="rId4"/>
              </a:rPr>
              <a:t>https</a:t>
            </a:r>
            <a:r>
              <a:rPr lang="en-US" dirty="0">
                <a:hlinkClick r:id="rId4"/>
              </a:rPr>
              <a:t>://www.tutorialspoint.com/csharp/csharp_exception_handling.htm</a:t>
            </a:r>
            <a:endParaRPr lang="en-US" dirty="0"/>
          </a:p>
          <a:p>
            <a:r>
              <a:rPr lang="en-US" dirty="0">
                <a:hlinkClick r:id="rId5"/>
              </a:rPr>
              <a:t>www.tutorialsteacher.com/csharp/csharp-static</a:t>
            </a:r>
            <a:endParaRPr lang="en-US" dirty="0"/>
          </a:p>
          <a:p>
            <a:r>
              <a:rPr lang="en-US" dirty="0">
                <a:hlinkClick r:id="rId6"/>
              </a:rPr>
              <a:t>https://www.tutorialsteacher.com/csharp/csharp-exception-handling</a:t>
            </a:r>
            <a:endParaRPr lang="en-US" dirty="0"/>
          </a:p>
          <a:p>
            <a:r>
              <a:rPr lang="en-US" dirty="0">
                <a:hlinkClick r:id="rId7"/>
              </a:rPr>
              <a:t>https://www.w3schools.com/cs/cs_abstract.php</a:t>
            </a:r>
            <a:endParaRPr lang="en-US" dirty="0"/>
          </a:p>
          <a:p>
            <a:r>
              <a:rPr lang="en-US" dirty="0">
                <a:hlinkClick r:id="rId8"/>
              </a:rPr>
              <a:t>https://www.geeksforgeeks.org/c-sharp-sealed-class/</a:t>
            </a:r>
            <a:endParaRPr lang="en-US" dirty="0"/>
          </a:p>
          <a:p>
            <a:endParaRPr lang="en-US" dirty="0"/>
          </a:p>
        </p:txBody>
      </p:sp>
    </p:spTree>
    <p:extLst>
      <p:ext uri="{BB962C8B-B14F-4D97-AF65-F5344CB8AC3E}">
        <p14:creationId xmlns:p14="http://schemas.microsoft.com/office/powerpoint/2010/main" val="2822450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BD99C-7404-4377-90AE-8204B5CB16F0}"/>
              </a:ext>
            </a:extLst>
          </p:cNvPr>
          <p:cNvSpPr>
            <a:spLocks noGrp="1"/>
          </p:cNvSpPr>
          <p:nvPr>
            <p:ph type="title"/>
          </p:nvPr>
        </p:nvSpPr>
        <p:spPr/>
        <p:txBody>
          <a:bodyPr/>
          <a:lstStyle/>
          <a:p>
            <a:r>
              <a:rPr lang="en-US" dirty="0" err="1"/>
              <a:t>Polimorfizam</a:t>
            </a:r>
            <a:endParaRPr lang="en-US" dirty="0"/>
          </a:p>
        </p:txBody>
      </p:sp>
      <p:sp>
        <p:nvSpPr>
          <p:cNvPr id="3" name="Content Placeholder 2">
            <a:extLst>
              <a:ext uri="{FF2B5EF4-FFF2-40B4-BE49-F238E27FC236}">
                <a16:creationId xmlns:a16="http://schemas.microsoft.com/office/drawing/2014/main" id="{F77438D3-1A8F-43EB-9B52-6AC2EC50C27B}"/>
              </a:ext>
            </a:extLst>
          </p:cNvPr>
          <p:cNvSpPr>
            <a:spLocks noGrp="1"/>
          </p:cNvSpPr>
          <p:nvPr>
            <p:ph idx="1"/>
          </p:nvPr>
        </p:nvSpPr>
        <p:spPr/>
        <p:txBody>
          <a:bodyPr>
            <a:normAutofit/>
          </a:bodyPr>
          <a:lstStyle/>
          <a:p>
            <a:r>
              <a:rPr lang="sr-Latn-RS" dirty="0"/>
              <a:t>Pod </a:t>
            </a:r>
            <a:r>
              <a:rPr lang="en-US" dirty="0" err="1"/>
              <a:t>polimorfizmom</a:t>
            </a:r>
            <a:r>
              <a:rPr lang="sr-Latn-RS" dirty="0"/>
              <a:t> u OOP podrazumeva se sposobnost programa da se prilagođava tipu podataka koji se upravo obrađuju</a:t>
            </a:r>
            <a:r>
              <a:rPr lang="en-US" dirty="0"/>
              <a:t>.</a:t>
            </a:r>
          </a:p>
          <a:p>
            <a:r>
              <a:rPr lang="en-US" dirty="0" err="1"/>
              <a:t>Sposobnost</a:t>
            </a:r>
            <a:r>
              <a:rPr lang="en-US" dirty="0"/>
              <a:t> </a:t>
            </a:r>
            <a:r>
              <a:rPr lang="en-US" dirty="0" err="1"/>
              <a:t>promenljive</a:t>
            </a:r>
            <a:r>
              <a:rPr lang="en-US" dirty="0"/>
              <a:t> da </a:t>
            </a:r>
            <a:r>
              <a:rPr lang="en-US" dirty="0" err="1"/>
              <a:t>referencira</a:t>
            </a:r>
            <a:r>
              <a:rPr lang="en-US" dirty="0"/>
              <a:t> </a:t>
            </a:r>
            <a:r>
              <a:rPr lang="en-US" dirty="0" err="1"/>
              <a:t>objekte</a:t>
            </a:r>
            <a:r>
              <a:rPr lang="en-US" dirty="0"/>
              <a:t> </a:t>
            </a:r>
            <a:r>
              <a:rPr lang="en-US" dirty="0" err="1"/>
              <a:t>različitih</a:t>
            </a:r>
            <a:r>
              <a:rPr lang="en-US" dirty="0"/>
              <a:t> </a:t>
            </a:r>
            <a:r>
              <a:rPr lang="en-US" dirty="0" err="1"/>
              <a:t>tipova</a:t>
            </a:r>
            <a:r>
              <a:rPr lang="en-US" dirty="0"/>
              <a:t> </a:t>
            </a:r>
            <a:r>
              <a:rPr lang="en-US" dirty="0" err="1"/>
              <a:t>i</a:t>
            </a:r>
            <a:r>
              <a:rPr lang="en-US" dirty="0"/>
              <a:t> da </a:t>
            </a:r>
            <a:r>
              <a:rPr lang="en-US" dirty="0" err="1"/>
              <a:t>automatski</a:t>
            </a:r>
            <a:r>
              <a:rPr lang="en-US" dirty="0"/>
              <a:t> </a:t>
            </a:r>
            <a:r>
              <a:rPr lang="en-US" dirty="0" err="1"/>
              <a:t>poziva</a:t>
            </a:r>
            <a:r>
              <a:rPr lang="en-US" dirty="0"/>
              <a:t> </a:t>
            </a:r>
            <a:r>
              <a:rPr lang="en-US" dirty="0" err="1"/>
              <a:t>odgovarajuću</a:t>
            </a:r>
            <a:r>
              <a:rPr lang="en-US" dirty="0"/>
              <a:t> </a:t>
            </a:r>
            <a:r>
              <a:rPr lang="en-US" dirty="0" err="1"/>
              <a:t>metodu</a:t>
            </a:r>
            <a:r>
              <a:rPr lang="en-US" dirty="0"/>
              <a:t> </a:t>
            </a:r>
            <a:r>
              <a:rPr lang="en-US" dirty="0" err="1"/>
              <a:t>objekta</a:t>
            </a:r>
            <a:r>
              <a:rPr lang="en-US" dirty="0"/>
              <a:t> koji se </a:t>
            </a:r>
            <a:r>
              <a:rPr lang="en-US" dirty="0" err="1"/>
              <a:t>referencira</a:t>
            </a:r>
            <a:r>
              <a:rPr lang="en-US" dirty="0"/>
              <a:t> se </a:t>
            </a:r>
            <a:r>
              <a:rPr lang="en-US" dirty="0" err="1"/>
              <a:t>naziva</a:t>
            </a:r>
            <a:r>
              <a:rPr lang="en-US" dirty="0"/>
              <a:t> </a:t>
            </a:r>
            <a:r>
              <a:rPr lang="en-US" dirty="0" err="1"/>
              <a:t>polimorfizam</a:t>
            </a:r>
            <a:r>
              <a:rPr lang="en-US" dirty="0"/>
              <a:t>.</a:t>
            </a:r>
          </a:p>
          <a:p>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endParaRPr lang="en-US" dirty="0"/>
          </a:p>
        </p:txBody>
      </p:sp>
    </p:spTree>
    <p:extLst>
      <p:ext uri="{BB962C8B-B14F-4D97-AF65-F5344CB8AC3E}">
        <p14:creationId xmlns:p14="http://schemas.microsoft.com/office/powerpoint/2010/main" val="4269028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C54D8-FB50-45A5-9C93-38F1681C4E0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EA94E9E-7B05-4BEA-AD22-F001365782AF}"/>
              </a:ext>
            </a:extLst>
          </p:cNvPr>
          <p:cNvSpPr>
            <a:spLocks noGrp="1"/>
          </p:cNvSpPr>
          <p:nvPr>
            <p:ph idx="1"/>
          </p:nvPr>
        </p:nvSpPr>
        <p:spPr/>
        <p:txBody>
          <a:bodyPr/>
          <a:lstStyle/>
          <a:p>
            <a:pPr marL="0" indent="0">
              <a:buNone/>
            </a:pPr>
            <a:r>
              <a:rPr lang="en-US" dirty="0" err="1">
                <a:latin typeface="Consolas" panose="020B0609020204030204" pitchFamily="49" charset="0"/>
              </a:rPr>
              <a:t>OsnovnaKlasa</a:t>
            </a:r>
            <a:r>
              <a:rPr lang="en-US" dirty="0">
                <a:latin typeface="Consolas" panose="020B0609020204030204" pitchFamily="49" charset="0"/>
              </a:rPr>
              <a:t> </a:t>
            </a:r>
            <a:r>
              <a:rPr lang="en-US" dirty="0" err="1">
                <a:latin typeface="Consolas" panose="020B0609020204030204" pitchFamily="49" charset="0"/>
              </a:rPr>
              <a:t>promenljiva</a:t>
            </a:r>
            <a:r>
              <a:rPr lang="en-US" dirty="0">
                <a:latin typeface="Consolas" panose="020B0609020204030204" pitchFamily="49" charset="0"/>
              </a:rPr>
              <a:t>=new </a:t>
            </a:r>
            <a:r>
              <a:rPr lang="en-US" dirty="0" err="1">
                <a:latin typeface="Consolas" panose="020B0609020204030204" pitchFamily="49" charset="0"/>
              </a:rPr>
              <a:t>IzvedenaKlasa</a:t>
            </a:r>
            <a:r>
              <a:rPr lang="en-US" dirty="0">
                <a:latin typeface="Consolas" panose="020B0609020204030204" pitchFamily="49" charset="0"/>
              </a:rPr>
              <a:t>();</a:t>
            </a:r>
          </a:p>
          <a:p>
            <a:pPr marL="0" indent="0">
              <a:buNone/>
            </a:pPr>
            <a:endParaRPr lang="sr-Latn-RS" sz="2800" i="1" u="sng" dirty="0">
              <a:effectLst/>
              <a:latin typeface="Calibri" panose="020F0502020204030204" pitchFamily="34" charset="0"/>
              <a:ea typeface="Calibri" panose="020F0502020204030204" pitchFamily="34" charset="0"/>
              <a:cs typeface="Times New Roman" panose="02020603050405020304" pitchFamily="18" charset="0"/>
            </a:endParaRPr>
          </a:p>
          <a:p>
            <a:r>
              <a:rPr lang="sr-Latn-RS" dirty="0"/>
              <a:t>Primer polimorfizma: ako se obrađuje skup geometrijskih figura treba izračunati njihove površine. Površine različitih figura (krug, pravougaonik, trougao, ...) računaju se na različite načine. </a:t>
            </a:r>
            <a:endParaRPr lang="en-US" dirty="0"/>
          </a:p>
          <a:p>
            <a:r>
              <a:rPr lang="sr-Latn-RS" dirty="0"/>
              <a:t>Polimorfizam obezbeđuje da u programu ne treba za svaku pojedinačnu figuru ispitivati kojoj vrsti pripada već se prepoznavanje figure vrši automatski.</a:t>
            </a:r>
            <a:endParaRPr lang="en-US" dirty="0"/>
          </a:p>
          <a:p>
            <a:pPr marL="0" indent="0">
              <a:buNone/>
            </a:pPr>
            <a:endParaRPr lang="en-US" dirty="0"/>
          </a:p>
        </p:txBody>
      </p:sp>
    </p:spTree>
    <p:extLst>
      <p:ext uri="{BB962C8B-B14F-4D97-AF65-F5344CB8AC3E}">
        <p14:creationId xmlns:p14="http://schemas.microsoft.com/office/powerpoint/2010/main" val="2451018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53A7A-D9BB-457B-BA9C-C893355F073B}"/>
              </a:ext>
            </a:extLst>
          </p:cNvPr>
          <p:cNvSpPr>
            <a:spLocks noGrp="1"/>
          </p:cNvSpPr>
          <p:nvPr>
            <p:ph type="title"/>
          </p:nvPr>
        </p:nvSpPr>
        <p:spPr/>
        <p:txBody>
          <a:bodyPr/>
          <a:lstStyle/>
          <a:p>
            <a:r>
              <a:rPr lang="en-US" dirty="0" err="1"/>
              <a:t>Polimorfizam</a:t>
            </a:r>
            <a:endParaRPr lang="en-US" dirty="0"/>
          </a:p>
        </p:txBody>
      </p:sp>
      <p:sp>
        <p:nvSpPr>
          <p:cNvPr id="3" name="Content Placeholder 2">
            <a:extLst>
              <a:ext uri="{FF2B5EF4-FFF2-40B4-BE49-F238E27FC236}">
                <a16:creationId xmlns:a16="http://schemas.microsoft.com/office/drawing/2014/main" id="{BC7568EF-36D7-4965-81EA-2A6BC4771121}"/>
              </a:ext>
            </a:extLst>
          </p:cNvPr>
          <p:cNvSpPr>
            <a:spLocks noGrp="1"/>
          </p:cNvSpPr>
          <p:nvPr>
            <p:ph idx="1"/>
          </p:nvPr>
        </p:nvSpPr>
        <p:spPr/>
        <p:txBody>
          <a:bodyPr>
            <a:normAutofit/>
          </a:bodyPr>
          <a:lstStyle/>
          <a:p>
            <a:r>
              <a:rPr lang="pl-PL" dirty="0"/>
              <a:t>Polimorfizam se zasniva na sledećem konceptu: metoda koja je deklarisana u</a:t>
            </a:r>
            <a:r>
              <a:rPr lang="en-US" dirty="0"/>
              <a:t> </a:t>
            </a:r>
            <a:r>
              <a:rPr lang="pt-BR" dirty="0"/>
              <a:t>baznoj klasi može da se implementira na više različitih načina u različitim izvedenim </a:t>
            </a:r>
            <a:r>
              <a:rPr lang="en-US" dirty="0" err="1"/>
              <a:t>klasama</a:t>
            </a:r>
            <a:r>
              <a:rPr lang="en-US" dirty="0"/>
              <a:t>.</a:t>
            </a:r>
          </a:p>
          <a:p>
            <a:r>
              <a:rPr lang="en-US" dirty="0" err="1"/>
              <a:t>Polimorfizam</a:t>
            </a:r>
            <a:r>
              <a:rPr lang="en-US" dirty="0"/>
              <a:t> se u </a:t>
            </a:r>
            <a:r>
              <a:rPr lang="en-US" dirty="0" err="1"/>
              <a:t>jeziku</a:t>
            </a:r>
            <a:r>
              <a:rPr lang="en-US" dirty="0"/>
              <a:t> C# </a:t>
            </a:r>
            <a:r>
              <a:rPr lang="sr-Latn-RS" dirty="0"/>
              <a:t>najčešće postiže upotrebom virtuelnih metoda.</a:t>
            </a:r>
            <a:endParaRPr lang="en-US" dirty="0"/>
          </a:p>
        </p:txBody>
      </p:sp>
    </p:spTree>
    <p:extLst>
      <p:ext uri="{BB962C8B-B14F-4D97-AF65-F5344CB8AC3E}">
        <p14:creationId xmlns:p14="http://schemas.microsoft.com/office/powerpoint/2010/main" val="262558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Virtuelne</a:t>
            </a:r>
            <a:r>
              <a:rPr lang="en-US" dirty="0"/>
              <a:t> </a:t>
            </a:r>
            <a:r>
              <a:rPr lang="en-US" dirty="0" err="1"/>
              <a:t>funkcije</a:t>
            </a:r>
            <a:endParaRPr lang="en-US" dirty="0"/>
          </a:p>
        </p:txBody>
      </p:sp>
      <p:sp>
        <p:nvSpPr>
          <p:cNvPr id="3" name="Content Placeholder 2"/>
          <p:cNvSpPr>
            <a:spLocks noGrp="1"/>
          </p:cNvSpPr>
          <p:nvPr>
            <p:ph sz="quarter" idx="1"/>
          </p:nvPr>
        </p:nvSpPr>
        <p:spPr/>
        <p:txBody>
          <a:bodyPr>
            <a:normAutofit/>
          </a:bodyPr>
          <a:lstStyle/>
          <a:p>
            <a:r>
              <a:rPr lang="sr-Latn-RS" dirty="0"/>
              <a:t>Izvedene klase mogu koristiti public i protected metode osnovne klase, ali se te metode takođe mogu i nadopuniti ili čak nanovo definisati u izvedenoj klasi.</a:t>
            </a:r>
          </a:p>
          <a:p>
            <a:r>
              <a:rPr lang="sr-Latn-RS" dirty="0"/>
              <a:t>Ispred deklaracije metode osnovne klase koja će biti redefinisana u nekoj izvedenoj klasi potrebno je staviti ključnu reč virtual. </a:t>
            </a:r>
          </a:p>
          <a:p>
            <a:pPr marL="0" indent="0">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sr-Latn-RS" dirty="0"/>
              <a:t>Sa “virtual” ispred imena funkcije, kažemo kompajleru da će kasnije u nekoj od izvedenih klasa naići na funkciju “površina”.</a:t>
            </a:r>
          </a:p>
          <a:p>
            <a:r>
              <a:rPr lang="en-US" dirty="0"/>
              <a:t>A</a:t>
            </a:r>
            <a:r>
              <a:rPr lang="sr-Latn-RS" dirty="0"/>
              <a:t>ko u izvedenoj klasi nema funkcije “površina”, tada će se pozvati funkcija iz osnovne klase.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Povezivanje</a:t>
            </a:r>
            <a:endParaRPr lang="en-US" dirty="0"/>
          </a:p>
        </p:txBody>
      </p:sp>
      <p:sp>
        <p:nvSpPr>
          <p:cNvPr id="3" name="Content Placeholder 2"/>
          <p:cNvSpPr>
            <a:spLocks noGrp="1"/>
          </p:cNvSpPr>
          <p:nvPr>
            <p:ph sz="quarter" idx="1"/>
          </p:nvPr>
        </p:nvSpPr>
        <p:spPr/>
        <p:txBody>
          <a:bodyPr/>
          <a:lstStyle/>
          <a:p>
            <a:r>
              <a:rPr lang="en-US" dirty="0"/>
              <a:t>D</a:t>
            </a:r>
            <a:r>
              <a:rPr lang="sr-Latn-RS" dirty="0"/>
              <a:t>va termina koja su u direktnoj vezi sa polimorfizmom su:</a:t>
            </a:r>
          </a:p>
          <a:p>
            <a:pPr lvl="1"/>
            <a:r>
              <a:rPr lang="sr-Latn-RS" dirty="0"/>
              <a:t>statičko ili rano povezivanje (</a:t>
            </a:r>
            <a:r>
              <a:rPr lang="sr-Latn-RS" i="1" dirty="0"/>
              <a:t>early binding</a:t>
            </a:r>
            <a:r>
              <a:rPr lang="sr-Latn-RS" dirty="0"/>
              <a:t>)</a:t>
            </a:r>
          </a:p>
          <a:p>
            <a:pPr lvl="1"/>
            <a:r>
              <a:rPr lang="sr-Latn-RS" dirty="0"/>
              <a:t>dinamičko ili kasno povezivanje (</a:t>
            </a:r>
            <a:r>
              <a:rPr lang="sr-Latn-RS" i="1" dirty="0"/>
              <a:t>late binding</a:t>
            </a:r>
            <a:r>
              <a:rPr lang="sr-Latn-RS" dirty="0"/>
              <a: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Rano povezivanje</a:t>
            </a:r>
            <a:endParaRPr lang="en-US" dirty="0"/>
          </a:p>
        </p:txBody>
      </p:sp>
      <p:sp>
        <p:nvSpPr>
          <p:cNvPr id="3" name="Content Placeholder 2"/>
          <p:cNvSpPr>
            <a:spLocks noGrp="1"/>
          </p:cNvSpPr>
          <p:nvPr>
            <p:ph sz="quarter" idx="1"/>
          </p:nvPr>
        </p:nvSpPr>
        <p:spPr/>
        <p:txBody>
          <a:bodyPr>
            <a:normAutofit/>
          </a:bodyPr>
          <a:lstStyle/>
          <a:p>
            <a:r>
              <a:rPr lang="sr-Latn-RS" dirty="0"/>
              <a:t>Statičko ili rano povezivanje odnosi se na događaje koji se dešavaju tokom kompajliranja.</a:t>
            </a:r>
          </a:p>
          <a:p>
            <a:r>
              <a:rPr lang="en-US" dirty="0"/>
              <a:t>D</a:t>
            </a:r>
            <a:r>
              <a:rPr lang="sr-Latn-RS" dirty="0"/>
              <a:t>ešava se kada su sve informacije potrebne za povezivanje </a:t>
            </a:r>
            <a:r>
              <a:rPr lang="en-US" dirty="0" err="1"/>
              <a:t>metoda</a:t>
            </a:r>
            <a:r>
              <a:rPr lang="sr-Latn-RS" dirty="0"/>
              <a:t> poznate tokom kompajliranja (objekat se može povezati sa </a:t>
            </a:r>
            <a:r>
              <a:rPr lang="en-US" dirty="0" err="1"/>
              <a:t>metodom</a:t>
            </a:r>
            <a:r>
              <a:rPr lang="sr-Latn-RS" dirty="0"/>
              <a:t> tokom kompajliranja).</a:t>
            </a:r>
          </a:p>
          <a:p>
            <a:r>
              <a:rPr lang="sr-Latn-RS" dirty="0"/>
              <a:t>Prednost: efikasnost, sve informacije koje su potrebne za poziv </a:t>
            </a:r>
            <a:r>
              <a:rPr lang="en-US" dirty="0" err="1"/>
              <a:t>metode</a:t>
            </a:r>
            <a:r>
              <a:rPr lang="sr-Latn-RS" dirty="0"/>
              <a:t> su poznate, pa su pozivi </a:t>
            </a:r>
            <a:r>
              <a:rPr lang="en-US" dirty="0" err="1"/>
              <a:t>metoda</a:t>
            </a:r>
            <a:r>
              <a:rPr lang="sr-Latn-RS" dirty="0"/>
              <a:t> vrlo brzi</a:t>
            </a:r>
          </a:p>
          <a:p>
            <a:endParaRPr lang="sr-Latn-RS"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t>
            </a:r>
            <a:r>
              <a:rPr lang="sr-Latn-RS" dirty="0"/>
              <a:t>asno povezivanje</a:t>
            </a:r>
            <a:endParaRPr lang="en-US" dirty="0"/>
          </a:p>
        </p:txBody>
      </p:sp>
      <p:sp>
        <p:nvSpPr>
          <p:cNvPr id="3" name="Content Placeholder 2"/>
          <p:cNvSpPr>
            <a:spLocks noGrp="1"/>
          </p:cNvSpPr>
          <p:nvPr>
            <p:ph sz="quarter" idx="1"/>
          </p:nvPr>
        </p:nvSpPr>
        <p:spPr/>
        <p:txBody>
          <a:bodyPr>
            <a:normAutofit/>
          </a:bodyPr>
          <a:lstStyle/>
          <a:p>
            <a:r>
              <a:rPr lang="en-US" dirty="0"/>
              <a:t>K</a:t>
            </a:r>
            <a:r>
              <a:rPr lang="sr-Latn-RS" dirty="0"/>
              <a:t>asno ili dinamičko povezivanje odnosi se na </a:t>
            </a:r>
            <a:r>
              <a:rPr lang="en-US" dirty="0" err="1"/>
              <a:t>metode</a:t>
            </a:r>
            <a:r>
              <a:rPr lang="sr-Latn-RS" dirty="0"/>
              <a:t> koje se rešavaju tek tokom izvršavanja programa.</a:t>
            </a:r>
          </a:p>
          <a:p>
            <a:r>
              <a:rPr lang="en-US" dirty="0"/>
              <a:t>Z</a:t>
            </a:r>
            <a:r>
              <a:rPr lang="sr-Latn-RS" dirty="0"/>
              <a:t>a kasno povezivanje koriste se virtuelne </a:t>
            </a:r>
            <a:r>
              <a:rPr lang="en-US" dirty="0" err="1"/>
              <a:t>metode</a:t>
            </a:r>
            <a:r>
              <a:rPr lang="sr-Latn-RS" dirty="0"/>
              <a:t>.</a:t>
            </a:r>
          </a:p>
          <a:p>
            <a:r>
              <a:rPr lang="en-US" dirty="0"/>
              <a:t>N</a:t>
            </a:r>
            <a:r>
              <a:rPr lang="sr-Latn-RS" dirty="0"/>
              <a:t>ajvažnija prednost je prilagodljivost, omogućuje pisanje programa koji reaguju na događaje koji se dešavaju tokom izvršavanja programa bez pisanja koda koji bi se posebno bavio svim mogućim varijantama. </a:t>
            </a:r>
          </a:p>
          <a:p>
            <a:r>
              <a:rPr lang="en-US" dirty="0"/>
              <a:t>P</a:t>
            </a:r>
            <a:r>
              <a:rPr lang="sr-Latn-RS" dirty="0"/>
              <a:t>ošto se poziv </a:t>
            </a:r>
            <a:r>
              <a:rPr lang="en-US" dirty="0" err="1"/>
              <a:t>metode</a:t>
            </a:r>
            <a:r>
              <a:rPr lang="sr-Latn-RS" dirty="0"/>
              <a:t> dešava tek prilikom izvršavanj</a:t>
            </a:r>
            <a:r>
              <a:rPr lang="en-US" dirty="0"/>
              <a:t>a</a:t>
            </a:r>
            <a:r>
              <a:rPr lang="sr-Latn-RS" dirty="0"/>
              <a:t>, dinamičko povezivanje sporije je od statičkog povezivanja. </a:t>
            </a:r>
            <a:endParaRPr lang="en-US" dirty="0"/>
          </a:p>
        </p:txBody>
      </p:sp>
    </p:spTree>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1835</TotalTime>
  <Words>1118</Words>
  <Application>Microsoft Office PowerPoint</Application>
  <PresentationFormat>Widescreen</PresentationFormat>
  <Paragraphs>69</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Consolas</vt:lpstr>
      <vt:lpstr>Univers</vt:lpstr>
      <vt:lpstr>GradientVTI</vt:lpstr>
      <vt:lpstr>polimorfizam</vt:lpstr>
      <vt:lpstr>Polimorfizam</vt:lpstr>
      <vt:lpstr>PowerPoint Presentation</vt:lpstr>
      <vt:lpstr>Polimorfizam</vt:lpstr>
      <vt:lpstr>Virtuelne funkcije</vt:lpstr>
      <vt:lpstr>PowerPoint Presentation</vt:lpstr>
      <vt:lpstr>Povezivanje</vt:lpstr>
      <vt:lpstr>Rano povezivanje</vt:lpstr>
      <vt:lpstr>Kasno povezivanje</vt:lpstr>
      <vt:lpstr>Apstraktna klasa</vt:lpstr>
      <vt:lpstr>PowerPoint Presentation</vt:lpstr>
      <vt:lpstr>PowerPoint Presentation</vt:lpstr>
      <vt:lpstr>Interfejsi</vt:lpstr>
      <vt:lpstr>PowerPoint Presentation</vt:lpstr>
      <vt:lpstr>PowerPoint Presentation</vt:lpstr>
      <vt:lpstr>PowerPoint Presentation</vt:lpstr>
      <vt:lpstr>Virtualna metoda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Sanja</dc:creator>
  <cp:lastModifiedBy>Sanja Maravić Čisar</cp:lastModifiedBy>
  <cp:revision>71</cp:revision>
  <dcterms:created xsi:type="dcterms:W3CDTF">2020-07-29T15:34:09Z</dcterms:created>
  <dcterms:modified xsi:type="dcterms:W3CDTF">2024-11-14T21:35:51Z</dcterms:modified>
</cp:coreProperties>
</file>