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0"/>
  </p:notesMasterIdLst>
  <p:sldIdLst>
    <p:sldId id="256" r:id="rId3"/>
    <p:sldId id="269" r:id="rId4"/>
    <p:sldId id="268" r:id="rId5"/>
    <p:sldId id="267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69"/>
          </p14:sldIdLst>
        </p14:section>
        <p14:section name="Intro" id="{B9B51309-D148-4332-87C2-07BE32FBCA3B}">
          <p14:sldIdLst>
            <p14:sldId id="268"/>
            <p14:sldId id="267"/>
            <p14:sldId id="262"/>
            <p14:sldId id="265"/>
          </p14:sldIdLst>
        </p14:section>
        <p14:section name="Learn More" id="{2CC34DB2-6590-42C0-AD4B-A04C6060184E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742" y="1336737"/>
            <a:ext cx="10515600" cy="2387600"/>
          </a:xfrm>
        </p:spPr>
        <p:txBody>
          <a:bodyPr/>
          <a:lstStyle/>
          <a:p>
            <a:r>
              <a:rPr lang="en-US" dirty="0" err="1"/>
              <a:t>Softversko</a:t>
            </a:r>
            <a:r>
              <a:rPr lang="en-US" dirty="0"/>
              <a:t> </a:t>
            </a:r>
            <a:r>
              <a:rPr lang="en-US" dirty="0" err="1"/>
              <a:t>inženjerstvo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9723" y="5928417"/>
            <a:ext cx="9336108" cy="92958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2200" dirty="0"/>
              <a:t>VISOKA TEHNIČKA ŠKOLA STRUKOVNIH STUDIJA U SUBOTICI | SZABADKAI MŰSZAKI SZAKFŐISKOLA | SUBOTICA TECH</a:t>
            </a:r>
          </a:p>
          <a:p>
            <a:pPr algn="ctr"/>
            <a:r>
              <a:rPr lang="en-US" sz="1500" dirty="0"/>
              <a:t>24000 SUBOTICA, MARKA OREŠKOVIĆA 16</a:t>
            </a:r>
          </a:p>
          <a:p>
            <a:pPr algn="ctr"/>
            <a:r>
              <a:rPr lang="en-US" sz="1300" dirty="0"/>
              <a:t>http://www.vts.su.ac.rs/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36" y="4886689"/>
            <a:ext cx="817930" cy="8458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25" y="4886689"/>
            <a:ext cx="1370790" cy="1007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22" y="4886689"/>
            <a:ext cx="823055" cy="9046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974" y="5023742"/>
            <a:ext cx="1206233" cy="904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49" y="5079905"/>
            <a:ext cx="1424056" cy="6214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066" y="4879266"/>
            <a:ext cx="2189888" cy="114211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13"/>
          <a:stretch/>
        </p:blipFill>
        <p:spPr>
          <a:xfrm>
            <a:off x="9372800" y="4951815"/>
            <a:ext cx="1849542" cy="1011103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2923549" y="3673098"/>
            <a:ext cx="7772400" cy="1199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Dr. </a:t>
            </a:r>
            <a:r>
              <a:rPr lang="sr-Latn-RS" dirty="0" smtClean="0">
                <a:solidFill>
                  <a:schemeClr val="bg1"/>
                </a:solidFill>
              </a:rPr>
              <a:t>Janoš </a:t>
            </a:r>
            <a:r>
              <a:rPr lang="sr-Latn-RS" dirty="0" err="1" smtClean="0">
                <a:solidFill>
                  <a:schemeClr val="bg1"/>
                </a:solidFill>
              </a:rPr>
              <a:t>Šimon</a:t>
            </a:r>
            <a:endParaRPr lang="sr-Latn-RS" dirty="0" smtClean="0">
              <a:solidFill>
                <a:schemeClr val="bg1"/>
              </a:solidFill>
            </a:endParaRPr>
          </a:p>
          <a:p>
            <a:r>
              <a:rPr lang="en-US" sz="1200" b="1" dirty="0" err="1" smtClean="0">
                <a:solidFill>
                  <a:schemeClr val="bg1"/>
                </a:solidFill>
              </a:rPr>
              <a:t>simon</a:t>
            </a:r>
            <a:r>
              <a:rPr lang="en-US" sz="1200" b="1" dirty="0" smtClean="0">
                <a:solidFill>
                  <a:schemeClr val="bg1"/>
                </a:solidFill>
              </a:rPr>
              <a:t>@</a:t>
            </a:r>
            <a:r>
              <a:rPr lang="hu-HU" sz="1200" b="1" dirty="0" err="1" smtClean="0">
                <a:solidFill>
                  <a:schemeClr val="bg1"/>
                </a:solidFill>
              </a:rPr>
              <a:t>vts.su.ac.rs</a:t>
            </a:r>
            <a:endParaRPr lang="en-US" sz="1200" b="1" dirty="0" smtClean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VISOKA TEHNIČKA ŠKOLA STRUKOVNIH STUDIJA U SUBOTICI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Softversko</a:t>
            </a:r>
            <a:r>
              <a:rPr lang="hu-HU" dirty="0"/>
              <a:t> </a:t>
            </a:r>
            <a:r>
              <a:rPr lang="hu-HU" dirty="0" err="1"/>
              <a:t>inženjerstvo</a:t>
            </a:r>
            <a:endParaRPr lang="hu-H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1727" cy="4447761"/>
          </a:xfrm>
        </p:spPr>
        <p:txBody>
          <a:bodyPr>
            <a:noAutofit/>
          </a:bodyPr>
          <a:lstStyle/>
          <a:p>
            <a:pPr algn="just"/>
            <a:r>
              <a:rPr lang="sr-Latn-RS" sz="2000" b="1" dirty="0" smtClean="0"/>
              <a:t>Cilj predmeta:</a:t>
            </a:r>
            <a:r>
              <a:rPr lang="sr-Latn-RS" sz="2000" dirty="0" smtClean="0"/>
              <a:t>							</a:t>
            </a:r>
          </a:p>
          <a:p>
            <a:pPr algn="just"/>
            <a:r>
              <a:rPr lang="sr-Latn-RS" sz="2000" dirty="0" smtClean="0"/>
              <a:t>Ovladavanje osnovnim znanjima iz domena projektovanja softvera i projektovanja informacionih sistema. Osposobljavanje studenata za primenu različitih metodoloških pristupa u projektovanju softvera.  Realizacija 3D aplikacije.					</a:t>
            </a:r>
          </a:p>
          <a:p>
            <a:pPr algn="just"/>
            <a:r>
              <a:rPr lang="sr-Latn-RS" sz="2000" b="1" dirty="0" smtClean="0"/>
              <a:t>Ishod predmeta:</a:t>
            </a:r>
            <a:r>
              <a:rPr lang="sr-Latn-RS" sz="2000" dirty="0" smtClean="0"/>
              <a:t>							</a:t>
            </a:r>
          </a:p>
          <a:p>
            <a:pPr algn="just"/>
            <a:r>
              <a:rPr lang="sr-Latn-RS" sz="2000" dirty="0" smtClean="0"/>
              <a:t>Po okončanju predmeta student je osposobljen za samostalnu implementaciju složenih programskih rešenja. Studenti ovladavaju osnovama profesionalnog razvoja softvera i projektovanja informacionih sistema.</a:t>
            </a:r>
          </a:p>
          <a:p>
            <a:pPr algn="just"/>
            <a:r>
              <a:rPr lang="hu-HU" sz="2000" dirty="0" smtClean="0"/>
              <a:t>.  </a:t>
            </a:r>
            <a:r>
              <a:rPr lang="hu-HU" sz="2000" dirty="0"/>
              <a:t>							</a:t>
            </a:r>
          </a:p>
          <a:p>
            <a:pPr algn="just"/>
            <a:endParaRPr lang="en-US" sz="2000" dirty="0" smtClean="0"/>
          </a:p>
          <a:p>
            <a:pPr algn="just"/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53677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Tematika - </a:t>
            </a:r>
            <a:r>
              <a:rPr lang="sr-Latn-RS" dirty="0" smtClean="0"/>
              <a:t>teorija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580925"/>
            <a:ext cx="6169853" cy="5025937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/>
              <a:t>Principi softverskog inženjerstva. 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/>
              <a:t>Oblasti i definicija softverskog inženjerstva. 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/>
              <a:t>Istorija softverskog inženjerstva. 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/>
              <a:t>Složenost softvera. 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/>
              <a:t>Inženjerstvo zahteva. 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/>
              <a:t>Softverski proizvod. 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/>
              <a:t>Dizajn softverskog proizvoda. 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/>
              <a:t>Aktivnosti softverskog inženjeringa. 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/>
              <a:t>Modeli softverskih procesa.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ru-RU" sz="1900" dirty="0"/>
              <a:t>						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27572" y="1580925"/>
            <a:ext cx="4905778" cy="39549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>
                <a:solidFill>
                  <a:prstClr val="white">
                    <a:lumMod val="50000"/>
                  </a:prstClr>
                </a:solidFill>
              </a:rPr>
              <a:t>Pregled postojećih modela.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>
                <a:solidFill>
                  <a:prstClr val="white">
                    <a:lumMod val="50000"/>
                  </a:prstClr>
                </a:solidFill>
              </a:rPr>
              <a:t>Model vodopada.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>
                <a:solidFill>
                  <a:prstClr val="white">
                    <a:lumMod val="50000"/>
                  </a:prstClr>
                </a:solidFill>
              </a:rPr>
              <a:t>V-model.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>
                <a:solidFill>
                  <a:prstClr val="white">
                    <a:lumMod val="50000"/>
                  </a:prstClr>
                </a:solidFill>
              </a:rPr>
              <a:t>Iterativno </a:t>
            </a:r>
            <a:r>
              <a:rPr lang="sr-Latn-RS" sz="1900" dirty="0" err="1" smtClean="0">
                <a:solidFill>
                  <a:prstClr val="white">
                    <a:lumMod val="50000"/>
                  </a:prstClr>
                </a:solidFill>
              </a:rPr>
              <a:t>inkrementalni</a:t>
            </a:r>
            <a:r>
              <a:rPr lang="sr-Latn-RS" sz="1900" dirty="0" smtClean="0">
                <a:solidFill>
                  <a:prstClr val="white">
                    <a:lumMod val="50000"/>
                  </a:prstClr>
                </a:solidFill>
              </a:rPr>
              <a:t> model.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>
                <a:solidFill>
                  <a:prstClr val="white">
                    <a:lumMod val="50000"/>
                  </a:prstClr>
                </a:solidFill>
              </a:rPr>
              <a:t>Evolutivni (prototipski) model.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>
                <a:solidFill>
                  <a:prstClr val="white">
                    <a:lumMod val="50000"/>
                  </a:prstClr>
                </a:solidFill>
              </a:rPr>
              <a:t>Spiralni model.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>
                <a:solidFill>
                  <a:prstClr val="white">
                    <a:lumMod val="50000"/>
                  </a:prstClr>
                </a:solidFill>
              </a:rPr>
              <a:t>Agilne metodologije.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>
                <a:solidFill>
                  <a:prstClr val="white">
                    <a:lumMod val="50000"/>
                  </a:prstClr>
                </a:solidFill>
              </a:rPr>
              <a:t>Ekstremno programiranje (XP). 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>
                <a:solidFill>
                  <a:prstClr val="white">
                    <a:lumMod val="50000"/>
                  </a:prstClr>
                </a:solidFill>
              </a:rPr>
              <a:t>SCRUM metoda. </a:t>
            </a:r>
            <a:endParaRPr lang="sr-Latn-RS" sz="19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Tematika - </a:t>
            </a:r>
            <a:r>
              <a:rPr lang="hu-HU" dirty="0" err="1" smtClean="0"/>
              <a:t>ve</a:t>
            </a:r>
            <a:r>
              <a:rPr lang="sr-Latn-RS" dirty="0" err="1" smtClean="0"/>
              <a:t>žbe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4" y="1580925"/>
            <a:ext cx="10971727" cy="4447761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900" dirty="0" smtClean="0"/>
              <a:t>C</a:t>
            </a:r>
            <a:r>
              <a:rPr lang="en-US" sz="1900" dirty="0" smtClean="0"/>
              <a:t>#</a:t>
            </a:r>
            <a:r>
              <a:rPr lang="hu-HU" sz="1900" dirty="0" smtClean="0"/>
              <a:t> </a:t>
            </a:r>
            <a:r>
              <a:rPr lang="sr-Latn-RS" sz="1900" dirty="0" smtClean="0"/>
              <a:t>osnove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900" dirty="0" smtClean="0"/>
              <a:t>Visual </a:t>
            </a:r>
            <a:r>
              <a:rPr lang="sr-Latn-RS" sz="1900" dirty="0" smtClean="0"/>
              <a:t>Studio</a:t>
            </a:r>
            <a:r>
              <a:rPr lang="hu-HU" sz="1900" dirty="0" smtClean="0"/>
              <a:t> </a:t>
            </a:r>
            <a:r>
              <a:rPr lang="sr-Latn-RS" sz="1900" dirty="0" smtClean="0"/>
              <a:t>okruženje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/>
              <a:t>Realizacija </a:t>
            </a:r>
            <a:r>
              <a:rPr lang="sr-Latn-RS" sz="1900" dirty="0" err="1" smtClean="0"/>
              <a:t>Console</a:t>
            </a:r>
            <a:r>
              <a:rPr lang="sr-Latn-RS" sz="1900" dirty="0" smtClean="0"/>
              <a:t> i Desktop aplikacija primenom relacionih baza podataka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/>
              <a:t>Generisanje </a:t>
            </a:r>
            <a:r>
              <a:rPr lang="sr-Latn-RS" sz="1900" dirty="0" smtClean="0"/>
              <a:t>PDF </a:t>
            </a:r>
            <a:r>
              <a:rPr lang="sr-Latn-RS" sz="1900" dirty="0" smtClean="0"/>
              <a:t>izveštaja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err="1" smtClean="0"/>
              <a:t>Barcode</a:t>
            </a:r>
            <a:r>
              <a:rPr lang="sr-Latn-RS" sz="1900" dirty="0" smtClean="0"/>
              <a:t> i </a:t>
            </a:r>
            <a:r>
              <a:rPr lang="sr-Latn-RS" sz="1900" dirty="0" err="1" smtClean="0"/>
              <a:t>QRcode</a:t>
            </a:r>
            <a:r>
              <a:rPr lang="sr-Latn-RS" sz="1900" dirty="0" smtClean="0"/>
              <a:t> primene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/>
              <a:t>2D </a:t>
            </a:r>
            <a:r>
              <a:rPr lang="sr-Latn-RS" sz="1900" dirty="0" err="1" smtClean="0"/>
              <a:t>igrice</a:t>
            </a:r>
            <a:r>
              <a:rPr lang="sr-Latn-RS" sz="1900" dirty="0" smtClean="0"/>
              <a:t> – aplikacije edukativnog karaktera sa </a:t>
            </a:r>
            <a:r>
              <a:rPr lang="sr-Latn-RS" sz="1900" dirty="0" err="1" smtClean="0"/>
              <a:t>OpenGL</a:t>
            </a:r>
            <a:r>
              <a:rPr lang="sr-Latn-RS" sz="1900" dirty="0" smtClean="0"/>
              <a:t> primenom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smtClean="0"/>
              <a:t>3D </a:t>
            </a:r>
            <a:r>
              <a:rPr lang="sr-Latn-RS" sz="1900" dirty="0" err="1" smtClean="0"/>
              <a:t>igrice</a:t>
            </a:r>
            <a:r>
              <a:rPr lang="sr-Latn-RS" sz="1900" dirty="0" smtClean="0"/>
              <a:t> sa </a:t>
            </a:r>
            <a:r>
              <a:rPr lang="sr-Latn-RS" sz="1900" dirty="0" err="1" smtClean="0"/>
              <a:t>OpenGL</a:t>
            </a:r>
            <a:r>
              <a:rPr lang="sr-Latn-RS" sz="1900" dirty="0" smtClean="0"/>
              <a:t> primenom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err="1" smtClean="0"/>
              <a:t>Arduino</a:t>
            </a:r>
            <a:r>
              <a:rPr lang="sr-Latn-RS" sz="1900" dirty="0" smtClean="0"/>
              <a:t> + ESP32 </a:t>
            </a:r>
            <a:r>
              <a:rPr lang="sr-Latn-RS" sz="1900" dirty="0" err="1" smtClean="0"/>
              <a:t>IoT</a:t>
            </a:r>
            <a:r>
              <a:rPr lang="sr-Latn-RS" sz="1900" dirty="0" smtClean="0"/>
              <a:t> okruženje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err="1" smtClean="0"/>
              <a:t>ThreeJS</a:t>
            </a:r>
            <a:r>
              <a:rPr lang="sr-Latn-RS" sz="1900" dirty="0" smtClean="0"/>
              <a:t> okruženje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sz="1900" dirty="0" err="1" smtClean="0"/>
              <a:t>Unity</a:t>
            </a:r>
            <a:r>
              <a:rPr lang="sr-Latn-RS" sz="1900" dirty="0" smtClean="0"/>
              <a:t> + </a:t>
            </a:r>
            <a:r>
              <a:rPr lang="sr-Latn-RS" sz="1900" dirty="0" err="1" smtClean="0"/>
              <a:t>Vuforia</a:t>
            </a:r>
            <a:r>
              <a:rPr lang="sr-Latn-RS" sz="1900" dirty="0" smtClean="0"/>
              <a:t> proširena stvarnost (</a:t>
            </a:r>
            <a:r>
              <a:rPr lang="sr-Latn-RS" sz="1900" dirty="0" err="1" smtClean="0"/>
              <a:t>Augmented</a:t>
            </a:r>
            <a:r>
              <a:rPr lang="sr-Latn-RS" sz="1900" dirty="0" smtClean="0"/>
              <a:t> </a:t>
            </a:r>
            <a:r>
              <a:rPr lang="sr-Latn-RS" sz="1900" dirty="0" err="1" smtClean="0"/>
              <a:t>reality</a:t>
            </a:r>
            <a:r>
              <a:rPr lang="sr-Latn-RS" sz="1900" dirty="0" smtClean="0"/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0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Ocenjivanje</a:t>
            </a:r>
            <a:r>
              <a:rPr lang="hu-HU" dirty="0" smtClean="0"/>
              <a:t> i </a:t>
            </a:r>
            <a:r>
              <a:rPr lang="hu-HU" dirty="0" err="1" smtClean="0"/>
              <a:t>obaveze</a:t>
            </a:r>
            <a:endParaRPr lang="hu-H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48047" y="1516531"/>
            <a:ext cx="10971727" cy="44477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b="1" dirty="0" err="1" smtClean="0"/>
              <a:t>Predispitne</a:t>
            </a:r>
            <a:r>
              <a:rPr lang="hu-HU" b="1" dirty="0" smtClean="0"/>
              <a:t> </a:t>
            </a:r>
            <a:r>
              <a:rPr lang="hu-HU" b="1" dirty="0" err="1" smtClean="0"/>
              <a:t>obaveze</a:t>
            </a:r>
            <a:r>
              <a:rPr lang="hu-HU" b="1" dirty="0" smtClean="0"/>
              <a:t>, </a:t>
            </a:r>
            <a:r>
              <a:rPr lang="hu-HU" b="1" dirty="0" err="1" smtClean="0"/>
              <a:t>bodova</a:t>
            </a:r>
            <a:r>
              <a:rPr lang="hu-HU" b="1" dirty="0" smtClean="0"/>
              <a:t>: 30 - 50</a:t>
            </a:r>
            <a:r>
              <a:rPr lang="hu-HU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Prvi</a:t>
            </a:r>
            <a:r>
              <a:rPr lang="hu-HU" dirty="0" smtClean="0"/>
              <a:t> </a:t>
            </a:r>
            <a:r>
              <a:rPr lang="hu-HU" dirty="0" err="1" smtClean="0"/>
              <a:t>kolokvijum</a:t>
            </a:r>
            <a:r>
              <a:rPr lang="hu-HU" dirty="0" smtClean="0"/>
              <a:t>:  11 – 15 </a:t>
            </a:r>
            <a:r>
              <a:rPr lang="sr-Latn-RS" dirty="0" smtClean="0"/>
              <a:t>bodova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smtClean="0"/>
              <a:t>Projektni zadatak: 12 – 30 bodova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Uredno pohađanje nastave</a:t>
            </a:r>
            <a:r>
              <a:rPr lang="en-US" dirty="0" smtClean="0"/>
              <a:t>: 0 – 5</a:t>
            </a:r>
            <a:r>
              <a:rPr lang="hu-HU" dirty="0" smtClean="0"/>
              <a:t> </a:t>
            </a:r>
            <a:r>
              <a:rPr lang="hu-HU" dirty="0" err="1" smtClean="0"/>
              <a:t>bodova</a:t>
            </a:r>
            <a:endParaRPr lang="en-US" dirty="0" smtClean="0"/>
          </a:p>
          <a:p>
            <a:r>
              <a:rPr lang="sr-Latn-RS" b="1" dirty="0" smtClean="0"/>
              <a:t>Završni ispit,</a:t>
            </a:r>
            <a:r>
              <a:rPr lang="hu-HU" b="1" dirty="0" smtClean="0"/>
              <a:t> </a:t>
            </a:r>
            <a:r>
              <a:rPr lang="sr-Latn-RS" b="1" dirty="0" smtClean="0"/>
              <a:t>bodova</a:t>
            </a:r>
            <a:r>
              <a:rPr lang="en-US" b="1" dirty="0" smtClean="0"/>
              <a:t>: 25 - 50</a:t>
            </a:r>
            <a:r>
              <a:rPr lang="en-US" dirty="0" smtClean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Usmeni ispit </a:t>
            </a:r>
            <a:r>
              <a:rPr lang="hu-HU" dirty="0" smtClean="0"/>
              <a:t>(</a:t>
            </a:r>
            <a:r>
              <a:rPr lang="hu-HU" dirty="0" err="1" smtClean="0"/>
              <a:t>odbrana</a:t>
            </a:r>
            <a:r>
              <a:rPr lang="hu-HU" dirty="0" smtClean="0"/>
              <a:t> </a:t>
            </a:r>
            <a:r>
              <a:rPr lang="hu-HU" dirty="0" err="1" smtClean="0"/>
              <a:t>projekta</a:t>
            </a:r>
            <a:r>
              <a:rPr lang="hu-HU" dirty="0" smtClean="0"/>
              <a:t>)</a:t>
            </a:r>
            <a:r>
              <a:rPr lang="en-US" dirty="0" smtClean="0"/>
              <a:t>: 13 – 25</a:t>
            </a:r>
            <a:r>
              <a:rPr lang="sr-Latn-RS" dirty="0"/>
              <a:t> </a:t>
            </a:r>
            <a:r>
              <a:rPr lang="sr-Latn-RS" dirty="0" smtClean="0"/>
              <a:t>bodova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 smtClean="0"/>
              <a:t>Pismeni ispit</a:t>
            </a:r>
            <a:r>
              <a:rPr lang="en-US" dirty="0" smtClean="0"/>
              <a:t>: 13 – 25</a:t>
            </a:r>
            <a:r>
              <a:rPr lang="hu-HU" dirty="0" smtClean="0"/>
              <a:t> </a:t>
            </a:r>
            <a:r>
              <a:rPr lang="hu-HU" dirty="0" err="1" smtClean="0"/>
              <a:t>bodova</a:t>
            </a:r>
            <a:endParaRPr lang="hu-HU" dirty="0" smtClean="0"/>
          </a:p>
          <a:p>
            <a:endParaRPr lang="en-US" dirty="0" smtClean="0"/>
          </a:p>
          <a:p>
            <a:r>
              <a:rPr lang="sr-Latn-RS" dirty="0" smtClean="0"/>
              <a:t>Predložena ocena od</a:t>
            </a:r>
            <a:r>
              <a:rPr lang="en-US" dirty="0" smtClean="0"/>
              <a:t>: 51 </a:t>
            </a:r>
            <a:r>
              <a:rPr lang="sr-Latn-RS" dirty="0" smtClean="0"/>
              <a:t>bodova</a:t>
            </a:r>
            <a:endParaRPr lang="en-US" dirty="0" smtClean="0"/>
          </a:p>
          <a:p>
            <a:endParaRPr lang="en-US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Obavezna i preporučena literatura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8" y="1825623"/>
            <a:ext cx="10611119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dirty="0"/>
              <a:t>Rob </a:t>
            </a:r>
            <a:r>
              <a:rPr lang="sr-Latn-RS" dirty="0" err="1" smtClean="0"/>
              <a:t>Miles</a:t>
            </a:r>
            <a:r>
              <a:rPr lang="sr-Latn-RS" dirty="0"/>
              <a:t> - </a:t>
            </a:r>
            <a:r>
              <a:rPr lang="sr-Latn-RS" b="1" i="1" dirty="0"/>
              <a:t>C# osnove programiranja</a:t>
            </a:r>
            <a:r>
              <a:rPr lang="sr-Latn-RS" dirty="0"/>
              <a:t>, CET, ISBN</a:t>
            </a:r>
            <a:r>
              <a:rPr lang="sr-Latn-RS" dirty="0" smtClean="0"/>
              <a:t>: 978-86-7991-395-1, 2017.</a:t>
            </a:r>
            <a:endParaRPr lang="sr-Latn-RS" dirty="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dirty="0" err="1" smtClean="0"/>
              <a:t>Shari</a:t>
            </a:r>
            <a:r>
              <a:rPr lang="sr-Latn-RS" dirty="0" smtClean="0"/>
              <a:t> </a:t>
            </a:r>
            <a:r>
              <a:rPr lang="sr-Latn-RS" dirty="0" err="1"/>
              <a:t>Lawrence</a:t>
            </a:r>
            <a:r>
              <a:rPr lang="sr-Latn-RS" dirty="0"/>
              <a:t> </a:t>
            </a:r>
            <a:r>
              <a:rPr lang="sr-Latn-RS" dirty="0" err="1" smtClean="0"/>
              <a:t>Pfleeger</a:t>
            </a:r>
            <a:r>
              <a:rPr lang="sr-Latn-RS" dirty="0" smtClean="0"/>
              <a:t>, </a:t>
            </a:r>
            <a:r>
              <a:rPr lang="sr-Latn-RS" dirty="0" err="1" smtClean="0"/>
              <a:t>Joanne</a:t>
            </a:r>
            <a:r>
              <a:rPr lang="sr-Latn-RS" dirty="0" smtClean="0"/>
              <a:t> </a:t>
            </a:r>
            <a:r>
              <a:rPr lang="sr-Latn-RS" dirty="0"/>
              <a:t>M. </a:t>
            </a:r>
            <a:r>
              <a:rPr lang="sr-Latn-RS" dirty="0" err="1" smtClean="0"/>
              <a:t>Atlee</a:t>
            </a:r>
            <a:r>
              <a:rPr lang="sr-Latn-RS" dirty="0" smtClean="0"/>
              <a:t> - </a:t>
            </a:r>
            <a:r>
              <a:rPr lang="sr-Latn-RS" b="1" i="1" dirty="0"/>
              <a:t>Softversko inženjerstvo</a:t>
            </a:r>
            <a:r>
              <a:rPr lang="sr-Latn-RS" dirty="0"/>
              <a:t>, CET, ISBN</a:t>
            </a:r>
            <a:r>
              <a:rPr lang="sr-Latn-RS" dirty="0" smtClean="0"/>
              <a:t>: 86-7991-284-0,  </a:t>
            </a:r>
            <a:r>
              <a:rPr lang="sr-Latn-RS" dirty="0"/>
              <a:t>2006</a:t>
            </a:r>
            <a:r>
              <a:rPr lang="sr-Latn-RS" dirty="0" smtClean="0"/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dirty="0" smtClean="0"/>
              <a:t>Dragica Radosav - </a:t>
            </a:r>
            <a:r>
              <a:rPr lang="sr-Latn-RS" b="1" i="1" dirty="0"/>
              <a:t>Softversko </a:t>
            </a:r>
            <a:r>
              <a:rPr lang="sr-Latn-RS" b="1" i="1" dirty="0" smtClean="0"/>
              <a:t>inženjerstvo I</a:t>
            </a:r>
            <a:r>
              <a:rPr lang="sr-Latn-RS" dirty="0" smtClean="0"/>
              <a:t>, Tehnički fakultet „Mihajlo Pupin“, 2005.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dirty="0"/>
              <a:t>Dragica Radosav - </a:t>
            </a:r>
            <a:r>
              <a:rPr lang="sr-Latn-RS" b="1" i="1" dirty="0"/>
              <a:t>Softversko inženjerstvo </a:t>
            </a:r>
            <a:r>
              <a:rPr lang="sr-Latn-RS" b="1" i="1" dirty="0" smtClean="0"/>
              <a:t>II</a:t>
            </a:r>
            <a:r>
              <a:rPr lang="sr-Latn-RS" dirty="0"/>
              <a:t>, Tehnički fakultet „Mihajlo Pupin“, 2005</a:t>
            </a:r>
            <a:r>
              <a:rPr lang="sr-Latn-RS" dirty="0" smtClean="0"/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sr-Latn-RS" dirty="0" smtClean="0"/>
              <a:t>Laslo Kraus, Igor Tartalja – </a:t>
            </a:r>
            <a:r>
              <a:rPr lang="sr-Latn-RS" b="1" i="1" dirty="0" smtClean="0"/>
              <a:t>Zbirka zadataka iz projektovanja softvera</a:t>
            </a:r>
            <a:r>
              <a:rPr lang="sr-Latn-RS" dirty="0" smtClean="0"/>
              <a:t>, Akademska misao, 2013.</a:t>
            </a:r>
            <a:endParaRPr lang="sr-Latn-RS" dirty="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Ian </a:t>
            </a:r>
            <a:r>
              <a:rPr lang="en-US" dirty="0"/>
              <a:t>Griffiths, Matthew Adams, Jesse Liberty</a:t>
            </a:r>
            <a:r>
              <a:rPr lang="hu-HU" dirty="0"/>
              <a:t> - </a:t>
            </a:r>
            <a:r>
              <a:rPr lang="hu-HU" b="1" i="1" dirty="0" err="1"/>
              <a:t>Programming</a:t>
            </a:r>
            <a:r>
              <a:rPr lang="hu-HU" b="1" i="1" dirty="0"/>
              <a:t> C# 4.0</a:t>
            </a:r>
            <a:r>
              <a:rPr lang="hu-HU" dirty="0"/>
              <a:t>, 6th </a:t>
            </a:r>
            <a:r>
              <a:rPr lang="hu-HU" dirty="0" err="1"/>
              <a:t>edition</a:t>
            </a:r>
            <a:r>
              <a:rPr lang="hu-HU" dirty="0"/>
              <a:t>, </a:t>
            </a:r>
            <a:r>
              <a:rPr lang="hu-HU" dirty="0" err="1"/>
              <a:t>O’Reilly</a:t>
            </a:r>
            <a:r>
              <a:rPr lang="hu-HU" dirty="0"/>
              <a:t>, 2010</a:t>
            </a:r>
            <a:r>
              <a:rPr lang="hu-HU" dirty="0" smtClean="0"/>
              <a:t>.</a:t>
            </a:r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Ian </a:t>
            </a:r>
            <a:r>
              <a:rPr lang="en-US" dirty="0" err="1" smtClean="0"/>
              <a:t>Sommerville</a:t>
            </a:r>
            <a:r>
              <a:rPr lang="en-US" dirty="0" smtClean="0"/>
              <a:t> - </a:t>
            </a:r>
            <a:r>
              <a:rPr lang="en-US" b="1" i="1" dirty="0"/>
              <a:t>Software </a:t>
            </a:r>
            <a:r>
              <a:rPr lang="en-US" b="1" i="1" dirty="0" smtClean="0"/>
              <a:t>Engineering</a:t>
            </a:r>
            <a:r>
              <a:rPr lang="en-US" dirty="0" smtClean="0"/>
              <a:t>, 10</a:t>
            </a:r>
            <a:r>
              <a:rPr lang="en-US" baseline="30000" dirty="0" smtClean="0"/>
              <a:t>th</a:t>
            </a:r>
            <a:r>
              <a:rPr lang="en-US" dirty="0" smtClean="0"/>
              <a:t> edition, </a:t>
            </a:r>
            <a:r>
              <a:rPr lang="en-US" dirty="0"/>
              <a:t>Pearson Education, </a:t>
            </a:r>
            <a:r>
              <a:rPr lang="en-US" dirty="0" smtClean="0"/>
              <a:t>2016.</a:t>
            </a:r>
            <a:endParaRPr lang="en-US" dirty="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R. </a:t>
            </a:r>
            <a:r>
              <a:rPr lang="en-US" dirty="0" smtClean="0"/>
              <a:t>Pressman - </a:t>
            </a:r>
            <a:r>
              <a:rPr lang="en-US" b="1" i="1" dirty="0"/>
              <a:t>Software Engineering, A Practitioner‘s Approach</a:t>
            </a:r>
            <a:r>
              <a:rPr lang="en-US" dirty="0"/>
              <a:t>, European </a:t>
            </a:r>
            <a:r>
              <a:rPr lang="en-US" dirty="0" smtClean="0"/>
              <a:t>Adaptation, </a:t>
            </a:r>
            <a:r>
              <a:rPr lang="en-US" dirty="0"/>
              <a:t>McGraw-Hill, </a:t>
            </a:r>
            <a:r>
              <a:rPr lang="en-US" dirty="0" smtClean="0"/>
              <a:t>7</a:t>
            </a:r>
            <a:r>
              <a:rPr lang="en-US" baseline="30000" dirty="0" smtClean="0"/>
              <a:t>th</a:t>
            </a:r>
            <a:r>
              <a:rPr lang="en-US" dirty="0" smtClean="0"/>
              <a:t>  edition, 2010.</a:t>
            </a:r>
            <a:endParaRPr lang="en-US" dirty="0"/>
          </a:p>
          <a:p>
            <a:pPr marL="285750" indent="-28575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Shari Lawrence </a:t>
            </a:r>
            <a:r>
              <a:rPr lang="en-US" dirty="0" err="1" smtClean="0"/>
              <a:t>Pfleeger</a:t>
            </a:r>
            <a:r>
              <a:rPr lang="en-US" dirty="0" smtClean="0"/>
              <a:t>, Joanne </a:t>
            </a:r>
            <a:r>
              <a:rPr lang="en-US" dirty="0"/>
              <a:t>M. </a:t>
            </a:r>
            <a:r>
              <a:rPr lang="en-US" dirty="0" smtClean="0"/>
              <a:t>Atlee - </a:t>
            </a:r>
            <a:r>
              <a:rPr lang="en-US" b="1" i="1" dirty="0"/>
              <a:t>Software Engineering: Theory and Practice</a:t>
            </a:r>
            <a:r>
              <a:rPr lang="en-US" dirty="0"/>
              <a:t>, 4th </a:t>
            </a:r>
            <a:r>
              <a:rPr lang="en-US" dirty="0" smtClean="0"/>
              <a:t>Edition</a:t>
            </a:r>
            <a:r>
              <a:rPr lang="en-US" dirty="0"/>
              <a:t>, </a:t>
            </a:r>
            <a:r>
              <a:rPr lang="en-US" dirty="0" smtClean="0"/>
              <a:t>Pearson, 2010.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00032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Hvala na pažnji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1727" cy="444776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1494</TotalTime>
  <Words>352</Words>
  <Application>Microsoft Office PowerPoint</Application>
  <PresentationFormat>Widescreen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Segoe UI</vt:lpstr>
      <vt:lpstr>Segoe UI Light</vt:lpstr>
      <vt:lpstr>WelcomeDoc</vt:lpstr>
      <vt:lpstr>Softversko inženjerstvo</vt:lpstr>
      <vt:lpstr>Softversko inženjerstvo</vt:lpstr>
      <vt:lpstr>Tematika - teorija</vt:lpstr>
      <vt:lpstr>Tematika - vežbe</vt:lpstr>
      <vt:lpstr>Ocenjivanje i obaveze</vt:lpstr>
      <vt:lpstr>Obavezna i preporučena literatura</vt:lpstr>
      <vt:lpstr>Hvala na pažnji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Szoftvertevezés</dc:title>
  <dc:creator>lenovo</dc:creator>
  <cp:keywords/>
  <cp:lastModifiedBy>lenovo</cp:lastModifiedBy>
  <cp:revision>31</cp:revision>
  <dcterms:created xsi:type="dcterms:W3CDTF">2020-08-25T11:54:18Z</dcterms:created>
  <dcterms:modified xsi:type="dcterms:W3CDTF">2020-08-26T14:38:00Z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