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46FA-7215-487D-952D-6712572B559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C29E-7881-4F60-9FB8-C85753A2118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Arduino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Primeri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void loop() {</a:t>
            </a:r>
          </a:p>
          <a:p>
            <a:pPr>
              <a:buNone/>
            </a:pPr>
            <a:r>
              <a:rPr lang="en-US" sz="2000" dirty="0" smtClean="0"/>
              <a:t>  // set the brightness of pin 9: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analogWrite</a:t>
            </a:r>
            <a:r>
              <a:rPr lang="en-US" sz="2000" dirty="0" smtClean="0"/>
              <a:t>(led, brightness);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// change the brightness for next time through the loop:</a:t>
            </a:r>
          </a:p>
          <a:p>
            <a:pPr>
              <a:buNone/>
            </a:pPr>
            <a:r>
              <a:rPr lang="en-US" sz="2000" dirty="0" smtClean="0"/>
              <a:t>  brightness = brightness + </a:t>
            </a:r>
            <a:r>
              <a:rPr lang="en-US" sz="2000" dirty="0" err="1" smtClean="0"/>
              <a:t>fadeAmount</a:t>
            </a:r>
            <a:r>
              <a:rPr lang="en-US" sz="2000" dirty="0" smtClean="0"/>
              <a:t>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// reverse the direction of the fading at the ends of the fade:</a:t>
            </a:r>
          </a:p>
          <a:p>
            <a:pPr>
              <a:buNone/>
            </a:pPr>
            <a:r>
              <a:rPr lang="en-US" sz="2000" dirty="0" smtClean="0"/>
              <a:t>  if (brightness &lt;= 0 || brightness &gt;= 255) {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fadeAmount</a:t>
            </a:r>
            <a:r>
              <a:rPr lang="en-US" sz="2000" dirty="0" smtClean="0"/>
              <a:t> = -</a:t>
            </a:r>
            <a:r>
              <a:rPr lang="en-US" sz="2000" dirty="0" err="1" smtClean="0"/>
              <a:t>fadeAmount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  // wait for 30 milliseconds to see the dimming effect</a:t>
            </a:r>
          </a:p>
          <a:p>
            <a:pPr>
              <a:buNone/>
            </a:pPr>
            <a:r>
              <a:rPr lang="en-US" sz="2000" dirty="0" smtClean="0"/>
              <a:t>  delay(30);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programskog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se </a:t>
            </a:r>
            <a:r>
              <a:rPr lang="en-US" dirty="0" err="1" smtClean="0"/>
              <a:t>funkcija</a:t>
            </a:r>
            <a:r>
              <a:rPr lang="en-US" b="1" i="1" dirty="0" smtClean="0"/>
              <a:t> </a:t>
            </a:r>
            <a:r>
              <a:rPr lang="en-US" b="1" i="1" dirty="0" err="1" smtClean="0"/>
              <a:t>analogWrite</a:t>
            </a:r>
            <a:r>
              <a:rPr lang="en-US" b="1" i="1" dirty="0" smtClean="0"/>
              <a:t>()</a:t>
            </a:r>
            <a:r>
              <a:rPr lang="en-US" dirty="0" smtClean="0"/>
              <a:t>.</a:t>
            </a:r>
          </a:p>
          <a:p>
            <a:r>
              <a:rPr lang="en-US" b="1" i="1" dirty="0" err="1" smtClean="0"/>
              <a:t>analogWrite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koristi</a:t>
            </a:r>
            <a:r>
              <a:rPr lang="en-US" dirty="0" smtClean="0"/>
              <a:t> PWM, </a:t>
            </a:r>
            <a:r>
              <a:rPr lang="en-US" dirty="0" err="1" smtClean="0"/>
              <a:t>tako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pa</a:t>
            </a:r>
            <a:r>
              <a:rPr lang="sr-Latn-RS" dirty="0" smtClean="0"/>
              <a:t>ž</a:t>
            </a:r>
            <a:r>
              <a:rPr lang="en-US" dirty="0" err="1" smtClean="0"/>
              <a:t>ljiv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koju</a:t>
            </a:r>
            <a:r>
              <a:rPr lang="en-US" dirty="0" smtClean="0"/>
              <a:t> no</a:t>
            </a:r>
            <a:r>
              <a:rPr lang="sr-Latn-RS" dirty="0" smtClean="0"/>
              <a:t>ž</a:t>
            </a:r>
            <a:r>
              <a:rPr lang="en-US" dirty="0" err="1" smtClean="0"/>
              <a:t>icu</a:t>
            </a:r>
            <a:r>
              <a:rPr lang="en-US" dirty="0" smtClean="0"/>
              <a:t> se </a:t>
            </a:r>
            <a:r>
              <a:rPr lang="en-US" dirty="0" err="1" smtClean="0"/>
              <a:t>priklju</a:t>
            </a:r>
            <a:r>
              <a:rPr lang="sr-Latn-RS" dirty="0" smtClean="0"/>
              <a:t>č</a:t>
            </a:r>
            <a:r>
              <a:rPr lang="en-US" dirty="0" err="1" smtClean="0"/>
              <a:t>uje</a:t>
            </a:r>
            <a:r>
              <a:rPr lang="en-US" dirty="0" smtClean="0"/>
              <a:t> LED.</a:t>
            </a:r>
          </a:p>
          <a:p>
            <a:r>
              <a:rPr lang="en-US" dirty="0" smtClean="0"/>
              <a:t>No</a:t>
            </a:r>
            <a:r>
              <a:rPr lang="sr-Latn-RS" dirty="0" smtClean="0"/>
              <a:t>ž</a:t>
            </a:r>
            <a:r>
              <a:rPr lang="en-US" dirty="0" smtClean="0"/>
              <a:t>ice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no</a:t>
            </a:r>
            <a:r>
              <a:rPr lang="sr-Latn-RS" dirty="0" smtClean="0"/>
              <a:t>šć</a:t>
            </a:r>
            <a:r>
              <a:rPr lang="en-US" dirty="0" smtClean="0"/>
              <a:t>u PWM-a </a:t>
            </a:r>
            <a:r>
              <a:rPr lang="en-US" dirty="0" err="1" smtClean="0"/>
              <a:t>obele</a:t>
            </a:r>
            <a:r>
              <a:rPr lang="sr-Latn-RS" dirty="0" smtClean="0"/>
              <a:t>ž</a:t>
            </a:r>
            <a:r>
              <a:rPr lang="en-US" dirty="0" err="1" smtClean="0"/>
              <a:t>ene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znakom</a:t>
            </a:r>
            <a:r>
              <a:rPr lang="en-US" dirty="0" smtClean="0"/>
              <a:t> “</a:t>
            </a:r>
            <a:r>
              <a:rPr lang="en-US" b="1" i="1" dirty="0" smtClean="0"/>
              <a:t>~</a:t>
            </a:r>
            <a:r>
              <a:rPr lang="en-US" dirty="0" smtClean="0"/>
              <a:t>”.</a:t>
            </a:r>
          </a:p>
          <a:p>
            <a:r>
              <a:rPr lang="en-US" b="1" i="1" dirty="0" err="1" smtClean="0"/>
              <a:t>analogWrite</a:t>
            </a:r>
            <a:r>
              <a:rPr lang="en-US" b="1" i="1" dirty="0" smtClean="0"/>
              <a:t>(led, 0) </a:t>
            </a:r>
            <a:r>
              <a:rPr lang="en-US" dirty="0" err="1" smtClean="0"/>
              <a:t>pali</a:t>
            </a:r>
            <a:r>
              <a:rPr lang="en-US" dirty="0" smtClean="0"/>
              <a:t> LED </a:t>
            </a:r>
            <a:r>
              <a:rPr lang="en-US" dirty="0" err="1" smtClean="0"/>
              <a:t>minimalnim</a:t>
            </a:r>
            <a:r>
              <a:rPr lang="en-US" dirty="0" smtClean="0"/>
              <a:t> </a:t>
            </a:r>
            <a:r>
              <a:rPr lang="en-US" dirty="0" err="1" smtClean="0"/>
              <a:t>intenzitetom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b="1" i="1" dirty="0" err="1" smtClean="0"/>
              <a:t>analogWrite</a:t>
            </a:r>
            <a:r>
              <a:rPr lang="en-US" b="1" i="1" dirty="0" smtClean="0"/>
              <a:t>(led, 255) </a:t>
            </a:r>
            <a:r>
              <a:rPr lang="en-US" dirty="0" err="1" smtClean="0"/>
              <a:t>pali</a:t>
            </a:r>
            <a:r>
              <a:rPr lang="en-US" dirty="0" smtClean="0"/>
              <a:t> LED </a:t>
            </a:r>
            <a:r>
              <a:rPr lang="en-US" dirty="0" err="1" smtClean="0"/>
              <a:t>maksimalnim</a:t>
            </a:r>
            <a:r>
              <a:rPr lang="en-US" dirty="0" smtClean="0"/>
              <a:t> </a:t>
            </a:r>
            <a:r>
              <a:rPr lang="en-US" dirty="0" err="1" smtClean="0"/>
              <a:t>intenzitetom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programskog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led = 9;           	// PWM </a:t>
            </a:r>
            <a:r>
              <a:rPr lang="en-US" sz="2400" dirty="0" err="1" smtClean="0"/>
              <a:t>nozica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koju</a:t>
            </a:r>
            <a:r>
              <a:rPr lang="en-US" sz="2400" dirty="0" smtClean="0"/>
              <a:t> je </a:t>
            </a:r>
            <a:r>
              <a:rPr lang="en-US" sz="2400" dirty="0" err="1" smtClean="0"/>
              <a:t>prikljucen</a:t>
            </a:r>
            <a:r>
              <a:rPr lang="en-US" sz="2400" dirty="0" smtClean="0"/>
              <a:t> LED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brightness = 0;    	// </a:t>
            </a:r>
            <a:r>
              <a:rPr lang="en-US" sz="2400" dirty="0" err="1" smtClean="0"/>
              <a:t>osvetljaj</a:t>
            </a:r>
            <a:r>
              <a:rPr lang="en-US" sz="2400" dirty="0" smtClean="0"/>
              <a:t>  LED-a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pocetku</a:t>
            </a: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fadeAmount</a:t>
            </a:r>
            <a:r>
              <a:rPr lang="en-US" sz="2400" dirty="0" smtClean="0"/>
              <a:t> = 5;    //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koliko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se </a:t>
            </a:r>
            <a:r>
              <a:rPr lang="en-US" sz="2400" dirty="0" err="1" smtClean="0"/>
              <a:t>promeni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	//</a:t>
            </a:r>
            <a:r>
              <a:rPr lang="en-US" sz="2400" dirty="0" err="1" smtClean="0"/>
              <a:t>intenzitet</a:t>
            </a:r>
            <a:r>
              <a:rPr lang="en-US" sz="2400" dirty="0" smtClean="0"/>
              <a:t> LED-a u </a:t>
            </a:r>
            <a:r>
              <a:rPr lang="en-US" sz="2400" dirty="0" err="1" smtClean="0"/>
              <a:t>svakom</a:t>
            </a:r>
            <a:r>
              <a:rPr lang="en-US" sz="2400" dirty="0" smtClean="0"/>
              <a:t> </a:t>
            </a:r>
            <a:r>
              <a:rPr lang="en-US" sz="2400" dirty="0" err="1" smtClean="0"/>
              <a:t>koraku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// setup </a:t>
            </a:r>
            <a:r>
              <a:rPr lang="en-US" sz="2400" dirty="0" err="1" smtClean="0"/>
              <a:t>ce</a:t>
            </a:r>
            <a:r>
              <a:rPr lang="en-US" sz="2400" dirty="0" smtClean="0"/>
              <a:t> se </a:t>
            </a:r>
            <a:r>
              <a:rPr lang="en-US" sz="2400" dirty="0" err="1" smtClean="0"/>
              <a:t>izvrsiti</a:t>
            </a:r>
            <a:r>
              <a:rPr lang="en-US" sz="2400" dirty="0" smtClean="0"/>
              <a:t> </a:t>
            </a:r>
            <a:r>
              <a:rPr lang="en-US" sz="2400" dirty="0" err="1" smtClean="0"/>
              <a:t>jednom</a:t>
            </a:r>
            <a:r>
              <a:rPr lang="en-US" sz="2400" dirty="0" smtClean="0"/>
              <a:t> </a:t>
            </a:r>
            <a:r>
              <a:rPr lang="en-US" sz="2400" dirty="0" err="1" smtClean="0"/>
              <a:t>nakon</a:t>
            </a:r>
            <a:r>
              <a:rPr lang="en-US" sz="2400" dirty="0" smtClean="0"/>
              <a:t> reset-a</a:t>
            </a:r>
          </a:p>
          <a:p>
            <a:pPr>
              <a:buNone/>
            </a:pPr>
            <a:r>
              <a:rPr lang="en-US" sz="2400" dirty="0" smtClean="0"/>
              <a:t>void setup() {</a:t>
            </a:r>
          </a:p>
          <a:p>
            <a:pPr>
              <a:buNone/>
            </a:pPr>
            <a:r>
              <a:rPr lang="en-US" sz="2400" dirty="0" smtClean="0"/>
              <a:t>  // </a:t>
            </a:r>
            <a:r>
              <a:rPr lang="en-US" sz="2400" dirty="0" err="1" smtClean="0"/>
              <a:t>deklaracija</a:t>
            </a:r>
            <a:r>
              <a:rPr lang="en-US" sz="2400" dirty="0" smtClean="0"/>
              <a:t> </a:t>
            </a:r>
            <a:r>
              <a:rPr lang="en-US" sz="2400" dirty="0" err="1" smtClean="0"/>
              <a:t>nozice</a:t>
            </a:r>
            <a:r>
              <a:rPr lang="en-US" sz="2400" dirty="0" smtClean="0"/>
              <a:t> 9 </a:t>
            </a:r>
            <a:r>
              <a:rPr lang="en-US" sz="2400" dirty="0" err="1" smtClean="0"/>
              <a:t>kao</a:t>
            </a:r>
            <a:r>
              <a:rPr lang="en-US" sz="2400" dirty="0" smtClean="0"/>
              <a:t> </a:t>
            </a:r>
            <a:r>
              <a:rPr lang="en-US" sz="2400" dirty="0" err="1" smtClean="0"/>
              <a:t>izlazne</a:t>
            </a:r>
            <a:r>
              <a:rPr lang="en-US" sz="2400" dirty="0" smtClean="0"/>
              <a:t>:</a:t>
            </a:r>
          </a:p>
          <a:p>
            <a:pPr>
              <a:buNone/>
            </a:pPr>
            <a:r>
              <a:rPr lang="en-US" sz="2400" dirty="0" smtClean="0"/>
              <a:t>  </a:t>
            </a:r>
            <a:r>
              <a:rPr lang="en-US" sz="2400" dirty="0" err="1" smtClean="0"/>
              <a:t>pinMode</a:t>
            </a:r>
            <a:r>
              <a:rPr lang="en-US" sz="2400" dirty="0" smtClean="0"/>
              <a:t>(led, OUTPUT);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programskog</a:t>
            </a:r>
            <a:r>
              <a:rPr lang="en-US" b="1" dirty="0" smtClean="0"/>
              <a:t> </a:t>
            </a:r>
            <a:r>
              <a:rPr lang="en-US" b="1" dirty="0" err="1" smtClean="0"/>
              <a:t>koda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void loop() {</a:t>
            </a:r>
          </a:p>
          <a:p>
            <a:pPr>
              <a:buNone/>
            </a:pPr>
            <a:r>
              <a:rPr lang="en-US" dirty="0" smtClean="0"/>
              <a:t>  //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pocetnog</a:t>
            </a:r>
            <a:r>
              <a:rPr lang="en-US" dirty="0" smtClean="0"/>
              <a:t> </a:t>
            </a:r>
            <a:r>
              <a:rPr lang="en-US" dirty="0" err="1" smtClean="0"/>
              <a:t>intenziteta</a:t>
            </a:r>
            <a:r>
              <a:rPr lang="en-US" dirty="0" smtClean="0"/>
              <a:t> LED-a: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/>
              <a:t>analogWrite</a:t>
            </a:r>
            <a:r>
              <a:rPr lang="en-US" dirty="0" smtClean="0"/>
              <a:t>(led, brightness);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</a:t>
            </a: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 smtClean="0"/>
              <a:t>intenziteta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sledeci</a:t>
            </a:r>
            <a:r>
              <a:rPr lang="en-US" dirty="0" smtClean="0"/>
              <a:t> </a:t>
            </a:r>
            <a:r>
              <a:rPr lang="en-US" dirty="0" err="1" smtClean="0"/>
              <a:t>prolazak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cilkus</a:t>
            </a:r>
            <a:r>
              <a:rPr lang="en-US" dirty="0" smtClean="0"/>
              <a:t> </a:t>
            </a:r>
            <a:r>
              <a:rPr lang="en-US" b="1" i="1" dirty="0" smtClean="0"/>
              <a:t>loop()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brightness = brightness + </a:t>
            </a:r>
            <a:r>
              <a:rPr lang="en-US" dirty="0" err="1" smtClean="0"/>
              <a:t>fadeAmount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//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</a:t>
            </a:r>
            <a:r>
              <a:rPr lang="en-US" dirty="0" err="1" smtClean="0"/>
              <a:t>intervala</a:t>
            </a:r>
            <a:r>
              <a:rPr lang="en-US" dirty="0" smtClean="0"/>
              <a:t> </a:t>
            </a: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 smtClean="0"/>
              <a:t>smera</a:t>
            </a:r>
            <a:r>
              <a:rPr lang="en-US" dirty="0" smtClean="0"/>
              <a:t> </a:t>
            </a:r>
            <a:r>
              <a:rPr lang="en-US" dirty="0" err="1" smtClean="0"/>
              <a:t>promene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hu-HU" dirty="0" smtClean="0"/>
              <a:t>n</a:t>
            </a:r>
            <a:r>
              <a:rPr lang="en-US" dirty="0" err="1" smtClean="0"/>
              <a:t>tenziteta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if (brightness &lt;= 0 || brightness &gt;= 255)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fadeAmount</a:t>
            </a:r>
            <a:r>
              <a:rPr lang="en-US" dirty="0" smtClean="0"/>
              <a:t> = -</a:t>
            </a:r>
            <a:r>
              <a:rPr lang="en-US" dirty="0" err="1" smtClean="0"/>
              <a:t>fadeAmount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// </a:t>
            </a:r>
            <a:r>
              <a:rPr lang="en-US" dirty="0" err="1" smtClean="0"/>
              <a:t>cekanje</a:t>
            </a:r>
            <a:r>
              <a:rPr lang="en-US" dirty="0" smtClean="0"/>
              <a:t> 30ms </a:t>
            </a:r>
            <a:r>
              <a:rPr lang="en-US" dirty="0" err="1" smtClean="0"/>
              <a:t>kako</a:t>
            </a:r>
            <a:r>
              <a:rPr lang="en-US" dirty="0" smtClean="0"/>
              <a:t> bi se </a:t>
            </a:r>
            <a:r>
              <a:rPr lang="en-US" dirty="0" err="1" smtClean="0"/>
              <a:t>videla</a:t>
            </a:r>
            <a:r>
              <a:rPr lang="en-US" dirty="0" smtClean="0"/>
              <a:t> </a:t>
            </a:r>
            <a:r>
              <a:rPr lang="en-US" dirty="0" err="1" smtClean="0"/>
              <a:t>promena</a:t>
            </a:r>
            <a:r>
              <a:rPr lang="en-US" dirty="0" smtClean="0"/>
              <a:t> </a:t>
            </a:r>
            <a:r>
              <a:rPr lang="en-US" dirty="0" err="1" smtClean="0"/>
              <a:t>intenziteta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delay(30);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Izgled</a:t>
            </a:r>
            <a:r>
              <a:rPr lang="en-US" b="1" dirty="0" smtClean="0"/>
              <a:t> </a:t>
            </a:r>
            <a:r>
              <a:rPr lang="en-US" b="1" dirty="0" err="1" smtClean="0"/>
              <a:t>gotovog</a:t>
            </a:r>
            <a:r>
              <a:rPr lang="en-US" b="1" dirty="0" smtClean="0"/>
              <a:t> </a:t>
            </a:r>
            <a:r>
              <a:rPr lang="en-US" b="1" dirty="0" err="1" smtClean="0"/>
              <a:t>uredaja</a:t>
            </a:r>
            <a:endParaRPr lang="en-US" b="1" dirty="0"/>
          </a:p>
        </p:txBody>
      </p:sp>
      <p:pic>
        <p:nvPicPr>
          <p:cNvPr id="4" name="Picture 3" descr="v0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6738236" cy="37924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Zadatak</a:t>
            </a:r>
            <a:r>
              <a:rPr lang="en-US" b="1" dirty="0" smtClean="0"/>
              <a:t> </a:t>
            </a:r>
            <a:r>
              <a:rPr lang="en-US" b="1" dirty="0" err="1" smtClean="0"/>
              <a:t>za</a:t>
            </a:r>
            <a:r>
              <a:rPr lang="en-US" b="1" dirty="0" smtClean="0"/>
              <a:t> </a:t>
            </a:r>
            <a:r>
              <a:rPr lang="en-US" b="1" dirty="0" err="1" smtClean="0"/>
              <a:t>samostalni</a:t>
            </a:r>
            <a:r>
              <a:rPr lang="en-US" b="1" dirty="0" smtClean="0"/>
              <a:t> </a:t>
            </a:r>
            <a:r>
              <a:rPr lang="en-US" b="1" dirty="0" err="1" smtClean="0"/>
              <a:t>rad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Promeniti</a:t>
            </a:r>
            <a:r>
              <a:rPr lang="en-US" dirty="0" smtClean="0"/>
              <a:t> </a:t>
            </a:r>
            <a:r>
              <a:rPr lang="sr-Latn-RS" dirty="0" smtClean="0"/>
              <a:t>vrednost</a:t>
            </a:r>
            <a:r>
              <a:rPr lang="en-US" dirty="0" smtClean="0"/>
              <a:t> </a:t>
            </a:r>
            <a:r>
              <a:rPr lang="en-US" dirty="0" err="1" smtClean="0"/>
              <a:t>promenljive</a:t>
            </a:r>
            <a:r>
              <a:rPr lang="en-US" dirty="0" smtClean="0"/>
              <a:t> </a:t>
            </a:r>
            <a:r>
              <a:rPr lang="en-US" b="1" i="1" dirty="0" err="1" smtClean="0"/>
              <a:t>fadeAmount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pratiti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</a:t>
            </a:r>
            <a:r>
              <a:rPr lang="en-US" dirty="0" smtClean="0"/>
              <a:t>in se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avanje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Promeniti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sr-Latn-RS" dirty="0" smtClean="0"/>
              <a:t>č</a:t>
            </a:r>
            <a:r>
              <a:rPr lang="en-US" dirty="0" err="1" smtClean="0"/>
              <a:t>ekanja</a:t>
            </a:r>
            <a:r>
              <a:rPr lang="en-U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uzastopnih</a:t>
            </a:r>
            <a:r>
              <a:rPr lang="en-US" dirty="0" smtClean="0"/>
              <a:t> </a:t>
            </a:r>
            <a:r>
              <a:rPr lang="en-US" dirty="0" err="1" smtClean="0"/>
              <a:t>stanja</a:t>
            </a:r>
            <a:r>
              <a:rPr lang="en-US" dirty="0" smtClean="0"/>
              <a:t> (30ms)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pratiti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se </a:t>
            </a:r>
            <a:r>
              <a:rPr lang="en-US" dirty="0" err="1" smtClean="0"/>
              <a:t>menja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č</a:t>
            </a:r>
            <a:r>
              <a:rPr lang="en-US" dirty="0" smtClean="0"/>
              <a:t>in </a:t>
            </a:r>
            <a:r>
              <a:rPr lang="en-US" dirty="0" err="1" smtClean="0"/>
              <a:t>izvr</a:t>
            </a:r>
            <a:r>
              <a:rPr lang="sr-Latn-RS" dirty="0" smtClean="0"/>
              <a:t>š</a:t>
            </a:r>
            <a:r>
              <a:rPr lang="en-US" dirty="0" err="1" smtClean="0"/>
              <a:t>avanja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Priklju</a:t>
            </a:r>
            <a:r>
              <a:rPr lang="sr-Latn-RS" dirty="0" smtClean="0"/>
              <a:t>č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jo</a:t>
            </a:r>
            <a:r>
              <a:rPr lang="sr-Latn-RS" dirty="0" smtClean="0"/>
              <a:t>š</a:t>
            </a:r>
            <a:r>
              <a:rPr lang="en-US" dirty="0" smtClean="0"/>
              <a:t> </a:t>
            </a:r>
            <a:r>
              <a:rPr lang="en-US" dirty="0" err="1" smtClean="0"/>
              <a:t>jedan</a:t>
            </a:r>
            <a:r>
              <a:rPr lang="en-US" dirty="0" smtClean="0"/>
              <a:t> LED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paralelno</a:t>
            </a:r>
            <a:r>
              <a:rPr lang="en-US" dirty="0" smtClean="0"/>
              <a:t> </a:t>
            </a:r>
            <a:r>
              <a:rPr lang="en-US" dirty="0" err="1" smtClean="0"/>
              <a:t>pove</a:t>
            </a:r>
            <a:r>
              <a:rPr lang="sr-Latn-RS" dirty="0" smtClean="0"/>
              <a:t>ć</a:t>
            </a:r>
            <a:r>
              <a:rPr lang="en-US" dirty="0" err="1" smtClean="0"/>
              <a:t>avati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smanjivati</a:t>
            </a:r>
            <a:r>
              <a:rPr lang="en-US" dirty="0" smtClean="0"/>
              <a:t> </a:t>
            </a:r>
            <a:r>
              <a:rPr lang="en-US" dirty="0" err="1" smtClean="0"/>
              <a:t>intenzitete</a:t>
            </a:r>
            <a:r>
              <a:rPr lang="en-US" dirty="0" smtClean="0"/>
              <a:t>. LED-</a:t>
            </a:r>
            <a:r>
              <a:rPr lang="en-US" dirty="0" err="1" smtClean="0"/>
              <a:t>ovi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rade</a:t>
            </a:r>
            <a:r>
              <a:rPr lang="en-US" dirty="0" smtClean="0"/>
              <a:t> u </a:t>
            </a:r>
            <a:r>
              <a:rPr lang="en-US" dirty="0" err="1" smtClean="0"/>
              <a:t>kontrafazi</a:t>
            </a:r>
            <a:r>
              <a:rPr lang="en-US" dirty="0" smtClean="0"/>
              <a:t> (</a:t>
            </a:r>
            <a:r>
              <a:rPr lang="en-US" dirty="0" err="1" smtClean="0"/>
              <a:t>jedan</a:t>
            </a:r>
            <a:r>
              <a:rPr lang="en-US" dirty="0" smtClean="0"/>
              <a:t> </a:t>
            </a:r>
            <a:r>
              <a:rPr lang="en-US" dirty="0" err="1" smtClean="0"/>
              <a:t>svetli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sr-Latn-RS" dirty="0" smtClean="0"/>
              <a:t>č</a:t>
            </a:r>
            <a:r>
              <a:rPr lang="en-US" dirty="0" smtClean="0"/>
              <a:t>e, </a:t>
            </a:r>
            <a:r>
              <a:rPr lang="en-US" dirty="0" err="1" smtClean="0"/>
              <a:t>dok</a:t>
            </a:r>
            <a:r>
              <a:rPr lang="en-US" dirty="0" smtClean="0"/>
              <a:t> </a:t>
            </a:r>
            <a:r>
              <a:rPr lang="en-US" dirty="0" err="1" smtClean="0"/>
              <a:t>drugi</a:t>
            </a:r>
            <a:r>
              <a:rPr lang="en-US" dirty="0" smtClean="0"/>
              <a:t> </a:t>
            </a:r>
            <a:r>
              <a:rPr lang="en-US" dirty="0" err="1" smtClean="0"/>
              <a:t>svetli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slabije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Merenje</a:t>
            </a:r>
            <a:r>
              <a:rPr lang="en-US" b="1" dirty="0" smtClean="0"/>
              <a:t> temperature</a:t>
            </a:r>
            <a:endParaRPr lang="en-US" b="1" dirty="0"/>
          </a:p>
        </p:txBody>
      </p:sp>
      <p:pic>
        <p:nvPicPr>
          <p:cNvPr id="4" name="Content Placeholder 3" descr="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05000"/>
            <a:ext cx="7406714" cy="380999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Merenje</a:t>
            </a:r>
            <a:r>
              <a:rPr lang="en-US" b="1" dirty="0" smtClean="0"/>
              <a:t>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724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800" dirty="0" smtClean="0"/>
              <a:t>char degree = 176; //ASCI value of Degree</a:t>
            </a:r>
          </a:p>
          <a:p>
            <a:pPr>
              <a:buNone/>
            </a:pPr>
            <a:r>
              <a:rPr lang="en-US" sz="4800" dirty="0" smtClean="0"/>
              <a:t>void setup()</a:t>
            </a:r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pinMode</a:t>
            </a:r>
            <a:r>
              <a:rPr lang="en-US" sz="4800" dirty="0" smtClean="0"/>
              <a:t>(A0,INPUT);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Serial.begin</a:t>
            </a:r>
            <a:r>
              <a:rPr lang="en-US" sz="4800" dirty="0" smtClean="0"/>
              <a:t>(9600); </a:t>
            </a:r>
          </a:p>
          <a:p>
            <a:pPr>
              <a:buNone/>
            </a:pPr>
            <a:r>
              <a:rPr lang="en-US" sz="4800" dirty="0" smtClean="0"/>
              <a:t>}</a:t>
            </a:r>
          </a:p>
          <a:p>
            <a:pPr>
              <a:buNone/>
            </a:pPr>
            <a:r>
              <a:rPr lang="en-US" sz="4800" dirty="0" smtClean="0"/>
              <a:t>/*</a:t>
            </a:r>
          </a:p>
          <a:p>
            <a:pPr>
              <a:buNone/>
            </a:pPr>
            <a:r>
              <a:rPr lang="en-US" sz="4800" dirty="0" smtClean="0"/>
              <a:t>	The LM35 or TMP36 is an analog linear temperature sensor.</a:t>
            </a:r>
          </a:p>
          <a:p>
            <a:pPr>
              <a:buNone/>
            </a:pPr>
            <a:r>
              <a:rPr lang="en-US" sz="4800" dirty="0" smtClean="0"/>
              <a:t>	This means that the output voltage is proportional </a:t>
            </a:r>
          </a:p>
          <a:p>
            <a:pPr>
              <a:buNone/>
            </a:pPr>
            <a:r>
              <a:rPr lang="en-US" sz="4800" dirty="0" smtClean="0"/>
              <a:t>	to the temperature. The output voltage rises </a:t>
            </a:r>
          </a:p>
          <a:p>
            <a:pPr>
              <a:buNone/>
            </a:pPr>
            <a:r>
              <a:rPr lang="en-US" sz="4800" dirty="0" smtClean="0"/>
              <a:t>	by 10mv for every 1 degree Celsius rise in temperature.</a:t>
            </a:r>
          </a:p>
          <a:p>
            <a:pPr>
              <a:buNone/>
            </a:pPr>
            <a:r>
              <a:rPr lang="en-US" sz="4800" dirty="0" smtClean="0"/>
              <a:t>	The </a:t>
            </a:r>
            <a:r>
              <a:rPr lang="en-US" sz="4800" dirty="0" err="1" smtClean="0"/>
              <a:t>Arduino</a:t>
            </a:r>
            <a:r>
              <a:rPr lang="en-US" sz="4800" dirty="0" smtClean="0"/>
              <a:t> can read input from 0-5v. </a:t>
            </a:r>
          </a:p>
          <a:p>
            <a:pPr>
              <a:buNone/>
            </a:pPr>
            <a:r>
              <a:rPr lang="en-US" sz="4800" dirty="0" smtClean="0"/>
              <a:t>	The </a:t>
            </a:r>
            <a:r>
              <a:rPr lang="en-US" sz="4800" dirty="0" err="1" smtClean="0"/>
              <a:t>Arduino</a:t>
            </a:r>
            <a:r>
              <a:rPr lang="en-US" sz="4800" dirty="0" smtClean="0"/>
              <a:t> stores this as a 10bit number(0-1023).</a:t>
            </a:r>
          </a:p>
          <a:p>
            <a:pPr>
              <a:buNone/>
            </a:pPr>
            <a:r>
              <a:rPr lang="en-US" sz="4800" dirty="0" smtClean="0"/>
              <a:t>    Note that circuit configuration for TMP36 and LM35 both are same :)</a:t>
            </a:r>
          </a:p>
          <a:p>
            <a:pPr>
              <a:buNone/>
            </a:pPr>
            <a:r>
              <a:rPr lang="en-US" sz="4800" dirty="0" smtClean="0"/>
              <a:t>*/</a:t>
            </a:r>
          </a:p>
          <a:p>
            <a:pPr>
              <a:buNone/>
            </a:pP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void loop()</a:t>
            </a:r>
          </a:p>
          <a:p>
            <a:pPr>
              <a:buNone/>
            </a:pPr>
            <a:r>
              <a:rPr lang="en-US" sz="4800" dirty="0" smtClean="0"/>
              <a:t>{</a:t>
            </a:r>
          </a:p>
          <a:p>
            <a:pPr>
              <a:buNone/>
            </a:pPr>
            <a:r>
              <a:rPr lang="en-US" sz="4800" dirty="0" smtClean="0"/>
              <a:t>  </a:t>
            </a:r>
            <a:r>
              <a:rPr lang="en-US" sz="4800" dirty="0" err="1" smtClean="0"/>
              <a:t>int</a:t>
            </a:r>
            <a:r>
              <a:rPr lang="en-US" sz="4800" dirty="0" smtClean="0"/>
              <a:t> </a:t>
            </a:r>
            <a:r>
              <a:rPr lang="en-US" sz="4800" dirty="0" err="1" smtClean="0"/>
              <a:t>tmp</a:t>
            </a:r>
            <a:r>
              <a:rPr lang="en-US" sz="4800" dirty="0" smtClean="0"/>
              <a:t> = </a:t>
            </a:r>
            <a:r>
              <a:rPr lang="en-US" sz="4800" dirty="0" err="1" smtClean="0"/>
              <a:t>analogRead</a:t>
            </a:r>
            <a:r>
              <a:rPr lang="en-US" sz="4800" dirty="0" smtClean="0"/>
              <a:t>(A0);		// Reading data from the </a:t>
            </a:r>
            <a:r>
              <a:rPr lang="en-US" sz="4800" dirty="0" err="1" smtClean="0"/>
              <a:t>sensor.This</a:t>
            </a:r>
            <a:r>
              <a:rPr lang="en-US" sz="4800" dirty="0" smtClean="0"/>
              <a:t> voltage is stored as a 10bit number.</a:t>
            </a:r>
          </a:p>
          <a:p>
            <a:pPr>
              <a:buNone/>
            </a:pPr>
            <a:r>
              <a:rPr lang="en-US" sz="4800" dirty="0" smtClean="0"/>
              <a:t>  float voltage = (</a:t>
            </a:r>
            <a:r>
              <a:rPr lang="en-US" sz="4800" dirty="0" err="1" smtClean="0"/>
              <a:t>tmp</a:t>
            </a:r>
            <a:r>
              <a:rPr lang="en-US" sz="4800" dirty="0" smtClean="0"/>
              <a:t> * 5.0)/1024;	// (5*temp)/1024 is to convert the 10 bit number to a voltage reading.</a:t>
            </a:r>
          </a:p>
          <a:p>
            <a:pPr>
              <a:buNone/>
            </a:pPr>
            <a:r>
              <a:rPr lang="en-US" sz="4800" dirty="0" smtClean="0"/>
              <a:t>  float </a:t>
            </a:r>
            <a:r>
              <a:rPr lang="en-US" sz="4800" dirty="0" err="1" smtClean="0"/>
              <a:t>milliVolt</a:t>
            </a:r>
            <a:r>
              <a:rPr lang="en-US" sz="4800" dirty="0" smtClean="0"/>
              <a:t> = voltage * 1000;	// This is multiplied by 1000 to convert it to </a:t>
            </a:r>
            <a:r>
              <a:rPr lang="en-US" sz="4800" dirty="0" err="1" smtClean="0"/>
              <a:t>millivolt</a:t>
            </a:r>
            <a:r>
              <a:rPr lang="en-US" sz="4800" dirty="0" smtClean="0"/>
              <a:t>.</a:t>
            </a:r>
          </a:p>
          <a:p>
            <a:pPr>
              <a:buNone/>
            </a:pPr>
            <a:r>
              <a:rPr lang="en-US" sz="4800" dirty="0" smtClean="0"/>
              <a:t>  </a:t>
            </a:r>
          </a:p>
          <a:p>
            <a:pPr>
              <a:buNone/>
            </a:pPr>
            <a:r>
              <a:rPr lang="en-US" sz="4800" dirty="0" smtClean="0"/>
              <a:t>  float </a:t>
            </a:r>
            <a:r>
              <a:rPr lang="en-US" sz="4800" dirty="0" err="1" smtClean="0"/>
              <a:t>tmpCel</a:t>
            </a:r>
            <a:r>
              <a:rPr lang="en-US" sz="4800" dirty="0" smtClean="0"/>
              <a:t> =  (milliVolt-500)/10 ;	// For TMP36 sensor. Range(−40°C to +125°C)</a:t>
            </a:r>
          </a:p>
          <a:p>
            <a:pPr>
              <a:buNone/>
            </a:pPr>
            <a:r>
              <a:rPr lang="en-US" sz="4800" dirty="0" smtClean="0"/>
              <a:t>  // Important Note: use (</a:t>
            </a:r>
            <a:r>
              <a:rPr lang="en-US" sz="4800" dirty="0" err="1" smtClean="0"/>
              <a:t>tmpCel</a:t>
            </a:r>
            <a:r>
              <a:rPr lang="en-US" sz="4800" dirty="0" smtClean="0"/>
              <a:t> = </a:t>
            </a:r>
            <a:r>
              <a:rPr lang="en-US" sz="4800" dirty="0" err="1" smtClean="0"/>
              <a:t>milliVolt</a:t>
            </a:r>
            <a:r>
              <a:rPr lang="en-US" sz="4800" dirty="0" smtClean="0"/>
              <a:t> / 10;) For LM35 sensor. Range(−55°C to +150°C) with </a:t>
            </a:r>
            <a:r>
              <a:rPr lang="en-US" sz="4800" dirty="0" err="1" smtClean="0"/>
              <a:t>accury</a:t>
            </a:r>
            <a:r>
              <a:rPr lang="en-US" sz="4800" dirty="0" smtClean="0"/>
              <a:t> 0.5 and better then TMP36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Merenje</a:t>
            </a:r>
            <a:r>
              <a:rPr lang="en-US" b="1" dirty="0" smtClean="0"/>
              <a:t>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/>
              <a:t> /*</a:t>
            </a:r>
          </a:p>
          <a:p>
            <a:pPr>
              <a:buNone/>
            </a:pPr>
            <a:r>
              <a:rPr lang="en-US" sz="1200" dirty="0" smtClean="0"/>
              <a:t>  	OR use this to direct convert 10 bit number to Celsius.</a:t>
            </a:r>
          </a:p>
          <a:p>
            <a:pPr>
              <a:buNone/>
            </a:pPr>
            <a:r>
              <a:rPr lang="en-US" sz="1200" dirty="0" smtClean="0"/>
              <a:t>  	For LM35 sensor -&gt; </a:t>
            </a:r>
            <a:r>
              <a:rPr lang="en-US" sz="1200" dirty="0" err="1" smtClean="0"/>
              <a:t>tmpCel</a:t>
            </a:r>
            <a:r>
              <a:rPr lang="en-US" sz="1200" dirty="0" smtClean="0"/>
              <a:t> = ((</a:t>
            </a:r>
            <a:r>
              <a:rPr lang="en-US" sz="1200" dirty="0" err="1" smtClean="0"/>
              <a:t>tmp</a:t>
            </a:r>
            <a:r>
              <a:rPr lang="en-US" sz="1200" dirty="0" smtClean="0"/>
              <a:t>/1024)*500);</a:t>
            </a:r>
          </a:p>
          <a:p>
            <a:pPr>
              <a:buNone/>
            </a:pPr>
            <a:r>
              <a:rPr lang="en-US" sz="1200" dirty="0" smtClean="0"/>
              <a:t>  	For TMP36 sensor -&gt; </a:t>
            </a:r>
            <a:r>
              <a:rPr lang="en-US" sz="1200" dirty="0" err="1" smtClean="0"/>
              <a:t>tmpCel</a:t>
            </a:r>
            <a:r>
              <a:rPr lang="en-US" sz="1200" dirty="0" smtClean="0"/>
              <a:t> = (((</a:t>
            </a:r>
            <a:r>
              <a:rPr lang="en-US" sz="1200" dirty="0" err="1" smtClean="0"/>
              <a:t>tmp</a:t>
            </a:r>
            <a:r>
              <a:rPr lang="en-US" sz="1200" dirty="0" smtClean="0"/>
              <a:t>/1024)*5)-0.5) *100;</a:t>
            </a:r>
          </a:p>
          <a:p>
            <a:pPr>
              <a:buNone/>
            </a:pPr>
            <a:r>
              <a:rPr lang="en-US" sz="1200" dirty="0" smtClean="0"/>
              <a:t>  */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float </a:t>
            </a:r>
            <a:r>
              <a:rPr lang="en-US" sz="1200" dirty="0" err="1" smtClean="0"/>
              <a:t>tmpFer</a:t>
            </a:r>
            <a:r>
              <a:rPr lang="en-US" sz="1200" dirty="0" smtClean="0"/>
              <a:t> = (((</a:t>
            </a:r>
            <a:r>
              <a:rPr lang="en-US" sz="1200" dirty="0" err="1" smtClean="0"/>
              <a:t>tmpCel</a:t>
            </a:r>
            <a:r>
              <a:rPr lang="en-US" sz="1200" dirty="0" smtClean="0"/>
              <a:t>*9)/5)+32);   // used to convert Celsius -&gt; 		                // Fahrenheit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("10bit number(0-1023):  ");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tmp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("voltage: ");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(voltage);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("V");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("</a:t>
            </a:r>
            <a:r>
              <a:rPr lang="en-US" sz="1200" dirty="0" err="1" smtClean="0"/>
              <a:t>millivolt</a:t>
            </a:r>
            <a:r>
              <a:rPr lang="en-US" sz="1200" dirty="0" smtClean="0"/>
              <a:t>: ");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</a:t>
            </a:r>
            <a:r>
              <a:rPr lang="en-US" sz="1200" dirty="0" err="1" smtClean="0"/>
              <a:t>milliVolt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("mV");</a:t>
            </a:r>
          </a:p>
          <a:p>
            <a:pPr>
              <a:buNone/>
            </a:pPr>
            <a:r>
              <a:rPr lang="en-US" sz="1100" dirty="0" smtClean="0"/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0" y="1371600"/>
            <a:ext cx="2438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("Celsius: ");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</a:t>
            </a:r>
            <a:r>
              <a:rPr lang="en-US" sz="1200" dirty="0" err="1" smtClean="0"/>
              <a:t>tmpCel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(degree);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</a:t>
            </a:r>
            <a:r>
              <a:rPr lang="en-US" sz="1200" dirty="0" smtClean="0"/>
              <a:t>("Fahrenheit: ");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</a:t>
            </a:r>
            <a:r>
              <a:rPr lang="en-US" sz="1200" dirty="0" err="1" smtClean="0"/>
              <a:t>tmpFer</a:t>
            </a:r>
            <a:r>
              <a:rPr lang="en-US" sz="1200" dirty="0" smtClean="0"/>
              <a:t>);</a:t>
            </a:r>
          </a:p>
          <a:p>
            <a:pPr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Serial.println</a:t>
            </a:r>
            <a:r>
              <a:rPr lang="en-US" sz="1200" dirty="0" smtClean="0"/>
              <a:t>("");</a:t>
            </a:r>
          </a:p>
          <a:p>
            <a:pPr>
              <a:buNone/>
            </a:pPr>
            <a:r>
              <a:rPr lang="en-US" sz="1200" dirty="0" smtClean="0"/>
              <a:t>  </a:t>
            </a:r>
          </a:p>
          <a:p>
            <a:pPr>
              <a:buNone/>
            </a:pPr>
            <a:r>
              <a:rPr lang="en-US" sz="1200" dirty="0" smtClean="0"/>
              <a:t>  delay(1000);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A0-A5 </a:t>
            </a:r>
            <a:r>
              <a:rPr lang="en-US" b="1" dirty="0" err="1" smtClean="0"/>
              <a:t>digitalni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Analogne</a:t>
            </a:r>
            <a:r>
              <a:rPr lang="en-US" dirty="0" smtClean="0"/>
              <a:t> no</a:t>
            </a:r>
            <a:r>
              <a:rPr lang="sr-Latn-RS" dirty="0" smtClean="0"/>
              <a:t>žice A0-A5 takođe mogu da se koriste kao digitalni I/O.</a:t>
            </a:r>
            <a:endParaRPr lang="en-US" dirty="0"/>
          </a:p>
        </p:txBody>
      </p:sp>
      <p:pic>
        <p:nvPicPr>
          <p:cNvPr id="4" name="Picture 3" descr="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4157663" cy="3499838"/>
          </a:xfrm>
          <a:prstGeom prst="rect">
            <a:avLst/>
          </a:prstGeom>
        </p:spPr>
      </p:pic>
      <p:pic>
        <p:nvPicPr>
          <p:cNvPr id="5" name="Picture 4" descr="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895600"/>
            <a:ext cx="30194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Pull-up otpornici</a:t>
            </a:r>
            <a:endParaRPr lang="en-US" b="1" dirty="0"/>
          </a:p>
        </p:txBody>
      </p:sp>
      <p:pic>
        <p:nvPicPr>
          <p:cNvPr id="4" name="Content Placeholder 3" descr="0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524000"/>
            <a:ext cx="2744088" cy="45259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 smtClean="0"/>
              <a:t>PWM modul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sr-Latn-RS" b="1" dirty="0" smtClean="0"/>
              <a:t>PWM</a:t>
            </a:r>
            <a:r>
              <a:rPr lang="sr-Latn-RS" dirty="0" smtClean="0"/>
              <a:t> – </a:t>
            </a:r>
            <a:r>
              <a:rPr lang="sr-Latn-RS" b="1" u="sng" dirty="0" smtClean="0"/>
              <a:t>P</a:t>
            </a:r>
            <a:r>
              <a:rPr lang="sr-Latn-RS" dirty="0" smtClean="0"/>
              <a:t>ulse </a:t>
            </a:r>
            <a:r>
              <a:rPr lang="sr-Latn-RS" b="1" u="sng" dirty="0" smtClean="0"/>
              <a:t>W</a:t>
            </a:r>
            <a:r>
              <a:rPr lang="sr-Latn-RS" dirty="0" smtClean="0"/>
              <a:t>idth </a:t>
            </a:r>
            <a:r>
              <a:rPr lang="sr-Latn-RS" b="1" u="sng" dirty="0" smtClean="0"/>
              <a:t>M</a:t>
            </a:r>
            <a:r>
              <a:rPr lang="sr-Latn-RS" dirty="0" smtClean="0"/>
              <a:t>odulation</a:t>
            </a:r>
          </a:p>
          <a:p>
            <a:pPr>
              <a:buNone/>
            </a:pPr>
            <a:r>
              <a:rPr lang="sr-Latn-RS" dirty="0" smtClean="0"/>
              <a:t>	(Impulsno Širinska Modulacija)</a:t>
            </a:r>
          </a:p>
          <a:p>
            <a:r>
              <a:rPr lang="sr-Latn-RS" dirty="0" smtClean="0"/>
              <a:t>Simulacija analognih signala na digitalnim I/O nožicama</a:t>
            </a:r>
          </a:p>
          <a:p>
            <a:r>
              <a:rPr lang="sr-Latn-RS" dirty="0" smtClean="0"/>
              <a:t>PWM nožice: Arduino Uno (3, 5, 6, 9, 10, 11):  </a:t>
            </a:r>
            <a:r>
              <a:rPr lang="sr-Latn-RS" b="1" dirty="0" smtClean="0"/>
              <a:t>~</a:t>
            </a:r>
          </a:p>
          <a:p>
            <a:r>
              <a:rPr lang="sr-Latn-RS" dirty="0" smtClean="0"/>
              <a:t>PWM frekvencija: 490Hz, pins 5,6: 980Hz</a:t>
            </a:r>
          </a:p>
          <a:p>
            <a:endParaRPr lang="sr-Latn-R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r-Latn-RS" b="1" dirty="0" smtClean="0"/>
              <a:t>PWM modul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876800" cy="3886200"/>
          </a:xfrm>
        </p:spPr>
        <p:txBody>
          <a:bodyPr/>
          <a:lstStyle/>
          <a:p>
            <a:r>
              <a:rPr lang="sr-Latn-RS" dirty="0" smtClean="0"/>
              <a:t>Duty cycle (faktor ispune)</a:t>
            </a:r>
          </a:p>
          <a:p>
            <a:r>
              <a:rPr lang="sr-Latn-RS" dirty="0" smtClean="0"/>
              <a:t>Sintaksa: 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sr-Latn-RS" dirty="0" smtClean="0"/>
              <a:t>analogWrite(pin, value)</a:t>
            </a:r>
          </a:p>
          <a:p>
            <a:r>
              <a:rPr lang="sr-Latn-RS" dirty="0" smtClean="0"/>
              <a:t>value </a:t>
            </a:r>
            <a:r>
              <a:rPr lang="en-US" dirty="0" smtClean="0"/>
              <a:t>-&gt; (0-255),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(0 – 0%, 255 – 100%) </a:t>
            </a:r>
            <a:endParaRPr lang="en-US" dirty="0"/>
          </a:p>
        </p:txBody>
      </p:sp>
      <p:pic>
        <p:nvPicPr>
          <p:cNvPr id="4" name="Picture 3" descr="pw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19200"/>
            <a:ext cx="3581400" cy="39216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VE</a:t>
            </a:r>
            <a:r>
              <a:rPr lang="sr-Latn-RS" sz="6000" b="1" dirty="0" smtClean="0"/>
              <a:t>Ž</a:t>
            </a:r>
            <a:r>
              <a:rPr lang="en-US" sz="6000" b="1" dirty="0" smtClean="0"/>
              <a:t>BA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8686800" cy="2895600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0000"/>
                </a:solidFill>
              </a:rPr>
              <a:t>Promena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 smtClean="0">
                <a:solidFill>
                  <a:srgbClr val="FF0000"/>
                </a:solidFill>
              </a:rPr>
              <a:t>intenziteta</a:t>
            </a:r>
            <a:r>
              <a:rPr lang="en-US" sz="6000" b="1" dirty="0" smtClean="0">
                <a:solidFill>
                  <a:srgbClr val="FF0000"/>
                </a:solidFill>
              </a:rPr>
              <a:t> LED-a </a:t>
            </a:r>
            <a:r>
              <a:rPr lang="en-US" sz="6000" b="1" dirty="0" err="1" smtClean="0">
                <a:solidFill>
                  <a:srgbClr val="FF0000"/>
                </a:solidFill>
              </a:rPr>
              <a:t>kori</a:t>
            </a:r>
            <a:r>
              <a:rPr lang="sr-Latn-RS" sz="6000" b="1" dirty="0" smtClean="0">
                <a:solidFill>
                  <a:srgbClr val="FF0000"/>
                </a:solidFill>
              </a:rPr>
              <a:t>šć</a:t>
            </a:r>
            <a:r>
              <a:rPr lang="en-US" sz="6000" b="1" dirty="0" err="1" smtClean="0">
                <a:solidFill>
                  <a:srgbClr val="FF0000"/>
                </a:solidFill>
              </a:rPr>
              <a:t>enjem</a:t>
            </a:r>
            <a:r>
              <a:rPr lang="en-US" sz="6000" b="1" dirty="0" smtClean="0">
                <a:solidFill>
                  <a:srgbClr val="FF0000"/>
                </a:solidFill>
              </a:rPr>
              <a:t> PWM</a:t>
            </a:r>
            <a:r>
              <a:rPr lang="sr-Latn-RS" sz="6000" b="1" dirty="0" smtClean="0">
                <a:solidFill>
                  <a:srgbClr val="FF0000"/>
                </a:solidFill>
              </a:rPr>
              <a:t> modula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Zadatak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Sastaviti</a:t>
            </a:r>
            <a:r>
              <a:rPr lang="en-US" dirty="0" smtClean="0"/>
              <a:t> </a:t>
            </a:r>
            <a:r>
              <a:rPr lang="en-US" dirty="0" err="1" smtClean="0"/>
              <a:t>hardver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napisati</a:t>
            </a:r>
            <a:r>
              <a:rPr lang="en-US" dirty="0" smtClean="0"/>
              <a:t>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promenu</a:t>
            </a:r>
            <a:r>
              <a:rPr lang="en-US" dirty="0" smtClean="0"/>
              <a:t> </a:t>
            </a:r>
            <a:r>
              <a:rPr lang="en-US" dirty="0" err="1" smtClean="0"/>
              <a:t>intenziteta</a:t>
            </a:r>
            <a:r>
              <a:rPr lang="en-US" dirty="0" smtClean="0"/>
              <a:t> </a:t>
            </a:r>
            <a:r>
              <a:rPr lang="en-US" dirty="0" err="1" smtClean="0"/>
              <a:t>osvetljenja</a:t>
            </a:r>
            <a:r>
              <a:rPr lang="en-US" dirty="0" smtClean="0"/>
              <a:t> LED-a </a:t>
            </a:r>
            <a:r>
              <a:rPr lang="en-US" dirty="0" err="1" smtClean="0"/>
              <a:t>kori</a:t>
            </a:r>
            <a:r>
              <a:rPr lang="sr-Latn-RS" dirty="0" smtClean="0"/>
              <a:t>šć</a:t>
            </a:r>
            <a:r>
              <a:rPr lang="en-US" dirty="0" err="1" smtClean="0"/>
              <a:t>enjem</a:t>
            </a:r>
            <a:r>
              <a:rPr lang="en-US" dirty="0" smtClean="0"/>
              <a:t> PWM </a:t>
            </a:r>
            <a:r>
              <a:rPr lang="en-US" dirty="0" err="1" smtClean="0"/>
              <a:t>modula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Intenzitet</a:t>
            </a:r>
            <a:r>
              <a:rPr lang="en-US" dirty="0" smtClean="0"/>
              <a:t> LED-a </a:t>
            </a:r>
            <a:r>
              <a:rPr lang="en-US" dirty="0" err="1" smtClean="0"/>
              <a:t>menjati</a:t>
            </a:r>
            <a:r>
              <a:rPr lang="en-US" dirty="0" smtClean="0"/>
              <a:t> </a:t>
            </a:r>
            <a:r>
              <a:rPr lang="en-US" dirty="0" err="1" smtClean="0"/>
              <a:t>od</a:t>
            </a:r>
            <a:r>
              <a:rPr lang="en-US" dirty="0" smtClean="0"/>
              <a:t> 0% do 100%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nazad</a:t>
            </a:r>
            <a:r>
              <a:rPr lang="en-US" dirty="0" smtClean="0"/>
              <a:t> do 0%.</a:t>
            </a:r>
          </a:p>
          <a:p>
            <a:r>
              <a:rPr lang="en-US" dirty="0" err="1" smtClean="0"/>
              <a:t>Svaki</a:t>
            </a:r>
            <a:r>
              <a:rPr lang="en-US" dirty="0" smtClean="0"/>
              <a:t> polo</a:t>
            </a:r>
            <a:r>
              <a:rPr lang="sr-Latn-RS" dirty="0" smtClean="0"/>
              <a:t>ž</a:t>
            </a:r>
            <a:r>
              <a:rPr lang="en-US" dirty="0" err="1" smtClean="0"/>
              <a:t>aj</a:t>
            </a:r>
            <a:r>
              <a:rPr lang="en-US" dirty="0" smtClean="0"/>
              <a:t> </a:t>
            </a:r>
            <a:r>
              <a:rPr lang="en-US" dirty="0" err="1" smtClean="0"/>
              <a:t>dr</a:t>
            </a:r>
            <a:r>
              <a:rPr lang="sr-Latn-RS" dirty="0" smtClean="0"/>
              <a:t>ž</a:t>
            </a:r>
            <a:r>
              <a:rPr lang="en-US" dirty="0" err="1" smtClean="0"/>
              <a:t>ati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30ms.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Hardver</a:t>
            </a:r>
            <a:endParaRPr lang="en-US" b="1" dirty="0"/>
          </a:p>
        </p:txBody>
      </p:sp>
      <p:pic>
        <p:nvPicPr>
          <p:cNvPr id="4" name="Picture 3" descr="fade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4252662" cy="5181600"/>
          </a:xfrm>
          <a:prstGeom prst="rect">
            <a:avLst/>
          </a:prstGeom>
        </p:spPr>
      </p:pic>
      <p:pic>
        <p:nvPicPr>
          <p:cNvPr id="5" name="Picture 4" descr="fade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00200"/>
            <a:ext cx="436012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Softver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led = 9;           		// the PWM pin the LED is attached to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brightness = 0;    	// how bright the LED is</a:t>
            </a:r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fadeAmount</a:t>
            </a:r>
            <a:r>
              <a:rPr lang="en-US" sz="2000" dirty="0" smtClean="0"/>
              <a:t> = 5;    	// how many points to fade the LED by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// the setup routine runs once when you press reset:</a:t>
            </a:r>
          </a:p>
          <a:p>
            <a:pPr>
              <a:buNone/>
            </a:pPr>
            <a:r>
              <a:rPr lang="en-US" sz="2000" dirty="0" smtClean="0"/>
              <a:t>void setup() {</a:t>
            </a:r>
          </a:p>
          <a:p>
            <a:pPr>
              <a:buNone/>
            </a:pPr>
            <a:r>
              <a:rPr lang="en-US" sz="2000" dirty="0" smtClean="0"/>
              <a:t> // declare pin 9 to be an output:</a:t>
            </a:r>
          </a:p>
          <a:p>
            <a:pPr>
              <a:buNone/>
            </a:pPr>
            <a:r>
              <a:rPr lang="en-US" sz="2000" dirty="0" smtClean="0"/>
              <a:t>  </a:t>
            </a:r>
            <a:r>
              <a:rPr lang="en-US" sz="2000" dirty="0" err="1" smtClean="0"/>
              <a:t>pinMode</a:t>
            </a:r>
            <a:r>
              <a:rPr lang="en-US" sz="2000" dirty="0" smtClean="0"/>
              <a:t>(led, OUTPUT);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489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Arduino Primeri</vt:lpstr>
      <vt:lpstr>A0-A5 digitalni</vt:lpstr>
      <vt:lpstr>Pull-up otpornici</vt:lpstr>
      <vt:lpstr>PWM modul</vt:lpstr>
      <vt:lpstr>PWM modul</vt:lpstr>
      <vt:lpstr>VEŽBA</vt:lpstr>
      <vt:lpstr>Zadatak</vt:lpstr>
      <vt:lpstr>Hardver</vt:lpstr>
      <vt:lpstr>Softver</vt:lpstr>
      <vt:lpstr>Softver</vt:lpstr>
      <vt:lpstr>Analiza programskog koda</vt:lpstr>
      <vt:lpstr>Analiza programskog koda</vt:lpstr>
      <vt:lpstr>Analiza programskog koda</vt:lpstr>
      <vt:lpstr>Izgled gotovog uredaja</vt:lpstr>
      <vt:lpstr>Zadatak za samostalni rad</vt:lpstr>
      <vt:lpstr>Merenje temperature</vt:lpstr>
      <vt:lpstr>Merenje temperature</vt:lpstr>
      <vt:lpstr>Merenje temperature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Primeri</dc:title>
  <dc:creator>Miki</dc:creator>
  <cp:lastModifiedBy>Miki</cp:lastModifiedBy>
  <cp:revision>20</cp:revision>
  <dcterms:created xsi:type="dcterms:W3CDTF">2020-04-01T08:30:00Z</dcterms:created>
  <dcterms:modified xsi:type="dcterms:W3CDTF">2020-04-01T11:45:53Z</dcterms:modified>
</cp:coreProperties>
</file>