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730-A303-4912-B2C9-F33FF7D6AD6B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B5CA-F84B-46B7-8E87-727DC19C1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730-A303-4912-B2C9-F33FF7D6AD6B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B5CA-F84B-46B7-8E87-727DC19C1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730-A303-4912-B2C9-F33FF7D6AD6B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B5CA-F84B-46B7-8E87-727DC19C1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730-A303-4912-B2C9-F33FF7D6AD6B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B5CA-F84B-46B7-8E87-727DC19C1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730-A303-4912-B2C9-F33FF7D6AD6B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B5CA-F84B-46B7-8E87-727DC19C1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730-A303-4912-B2C9-F33FF7D6AD6B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B5CA-F84B-46B7-8E87-727DC19C1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730-A303-4912-B2C9-F33FF7D6AD6B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B5CA-F84B-46B7-8E87-727DC19C1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730-A303-4912-B2C9-F33FF7D6AD6B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B5CA-F84B-46B7-8E87-727DC19C1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730-A303-4912-B2C9-F33FF7D6AD6B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B5CA-F84B-46B7-8E87-727DC19C1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730-A303-4912-B2C9-F33FF7D6AD6B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B5CA-F84B-46B7-8E87-727DC19C1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C730-A303-4912-B2C9-F33FF7D6AD6B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B5CA-F84B-46B7-8E87-727DC19C1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6C730-A303-4912-B2C9-F33FF7D6AD6B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BB5CA-F84B-46B7-8E87-727DC19C1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inkercad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MIKROKONTROLERI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DALJINSKA NASTAVA</a:t>
            </a:r>
            <a:endParaRPr lang="en-US" sz="4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DEBAGOVANJE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1600200"/>
            <a:ext cx="3810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Kao sledeći korak programu smo dodali promenljivu numberOfBlinks koji broji koliko je puta LED trepnuo.</a:t>
            </a:r>
          </a:p>
          <a:p>
            <a:r>
              <a:rPr lang="sr-Latn-RS" dirty="0" smtClean="0"/>
              <a:t>Praćenje izvršavanja programa vrši se </a:t>
            </a:r>
          </a:p>
          <a:p>
            <a:r>
              <a:rPr lang="sr-Latn-RS" dirty="0" smtClean="0"/>
              <a:t>na sledeći način:</a:t>
            </a:r>
          </a:p>
          <a:p>
            <a:r>
              <a:rPr lang="en-US" dirty="0" smtClean="0"/>
              <a:t>P</a:t>
            </a:r>
            <a:r>
              <a:rPr lang="sr-Latn-RS" dirty="0" smtClean="0"/>
              <a:t>ritisne se ikonica sa bubom (1), klikne se na red programa gde želimo da se </a:t>
            </a:r>
          </a:p>
          <a:p>
            <a:r>
              <a:rPr lang="sr-Latn-RS" dirty="0" smtClean="0"/>
              <a:t>privremeno zaustavi izvršavanje (2),</a:t>
            </a:r>
          </a:p>
          <a:p>
            <a:r>
              <a:rPr lang="sr-Latn-RS" dirty="0" smtClean="0"/>
              <a:t>pritiskom na ikonicu (3) program </a:t>
            </a:r>
          </a:p>
          <a:p>
            <a:r>
              <a:rPr lang="sr-Latn-RS" dirty="0" smtClean="0"/>
              <a:t>nastavlja da se izvršava red-po-red.</a:t>
            </a:r>
          </a:p>
          <a:p>
            <a:r>
              <a:rPr lang="en-US" dirty="0" smtClean="0"/>
              <a:t>V</a:t>
            </a:r>
            <a:r>
              <a:rPr lang="sr-Latn-RS" dirty="0" smtClean="0"/>
              <a:t>rednosti promenljivih možemo </a:t>
            </a:r>
          </a:p>
          <a:p>
            <a:r>
              <a:rPr lang="sr-Latn-RS" dirty="0" smtClean="0"/>
              <a:t>kontrolisati prelaskom mišem preko njih (4).</a:t>
            </a:r>
          </a:p>
          <a:p>
            <a:r>
              <a:rPr lang="sr-Latn-RS" dirty="0" smtClean="0"/>
              <a:t>Simulaciju zaustavljamo pritiskom na </a:t>
            </a:r>
          </a:p>
          <a:p>
            <a:r>
              <a:rPr lang="en-US" dirty="0" smtClean="0"/>
              <a:t>S</a:t>
            </a:r>
            <a:r>
              <a:rPr lang="sr-Latn-RS" dirty="0" smtClean="0"/>
              <a:t>top Simulation.</a:t>
            </a:r>
            <a:endParaRPr lang="en-US" dirty="0"/>
          </a:p>
        </p:txBody>
      </p:sp>
      <p:pic>
        <p:nvPicPr>
          <p:cNvPr id="7" name="Content Placeholder 6" descr="0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00200"/>
            <a:ext cx="4408623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UVOD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sr-Latn-RS" dirty="0" smtClean="0"/>
              <a:t>	</a:t>
            </a:r>
            <a:r>
              <a:rPr lang="en-US" dirty="0" smtClean="0"/>
              <a:t>P</a:t>
            </a:r>
            <a:r>
              <a:rPr lang="sr-Latn-RS" dirty="0" smtClean="0"/>
              <a:t>oštovani studenti, zbog nemogućnosti održavanja predavanja i vežbi, nastava će se izvoditi daljinski.</a:t>
            </a:r>
          </a:p>
          <a:p>
            <a:pPr algn="just">
              <a:buNone/>
            </a:pPr>
            <a:r>
              <a:rPr lang="sr-Latn-RS" dirty="0"/>
              <a:t>	</a:t>
            </a:r>
            <a:r>
              <a:rPr lang="sr-Latn-RS" dirty="0" smtClean="0"/>
              <a:t>Za svaki čas biće pripremljen materijal u formi prezentacije, online učionice ili video materijala na osnovu kojih će moći da se savlada gradivo.</a:t>
            </a:r>
          </a:p>
          <a:p>
            <a:pPr algn="just">
              <a:buNone/>
            </a:pPr>
            <a:r>
              <a:rPr lang="sr-Latn-RS" dirty="0"/>
              <a:t>	</a:t>
            </a:r>
            <a:r>
              <a:rPr lang="sr-Latn-RS" dirty="0" smtClean="0"/>
              <a:t>Mikrokontroleri su veoma specifični jer se nastava ne izvodi samo na tabli, nego i praktično sa hardverom.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UVOD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sr-Latn-RS" dirty="0" smtClean="0"/>
              <a:t>	Zbog nemogućnosti obezbeđivanja hardvera, projekti koji bi se inače radili sa konkretnim hardverom, biće prikazani u simulatoru.</a:t>
            </a:r>
          </a:p>
          <a:p>
            <a:pPr algn="just">
              <a:buNone/>
            </a:pPr>
            <a:r>
              <a:rPr lang="sr-Latn-RS" dirty="0"/>
              <a:t>	</a:t>
            </a:r>
            <a:r>
              <a:rPr lang="sr-Latn-RS" dirty="0" smtClean="0"/>
              <a:t>Simulator koji obezbeđuje rad koji je najsličniji pravom hardveru je </a:t>
            </a:r>
            <a:r>
              <a:rPr lang="sr-Latn-RS" b="1" i="1" dirty="0" smtClean="0"/>
              <a:t>Tinkercad</a:t>
            </a:r>
            <a:r>
              <a:rPr lang="sr-Latn-RS" dirty="0" smtClean="0"/>
              <a:t>. To je web-površina na kojem je potrebno da se napravi nalog, i nakon logovanja može se početi sa radom.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UVOD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sr-Latn-RS" dirty="0" smtClean="0"/>
              <a:t>	Prvo treba otići na adresu</a:t>
            </a:r>
          </a:p>
          <a:p>
            <a:pPr>
              <a:buNone/>
            </a:pPr>
            <a:r>
              <a:rPr lang="sr-Latn-RS" dirty="0" smtClean="0"/>
              <a:t>	</a:t>
            </a:r>
            <a:r>
              <a:rPr lang="sr-Latn-RS" dirty="0" smtClean="0">
                <a:hlinkClick r:id="rId2"/>
              </a:rPr>
              <a:t>www.tinkercad.com</a:t>
            </a:r>
            <a:endParaRPr lang="sr-Latn-RS" dirty="0" smtClean="0"/>
          </a:p>
          <a:p>
            <a:pPr>
              <a:buNone/>
            </a:pPr>
            <a:r>
              <a:rPr lang="sr-Latn-RS" dirty="0"/>
              <a:t>	</a:t>
            </a:r>
            <a:r>
              <a:rPr lang="sr-Latn-RS" dirty="0" smtClean="0"/>
              <a:t>i kliknuti na “</a:t>
            </a:r>
            <a:r>
              <a:rPr lang="sr-Latn-RS" b="1" dirty="0" smtClean="0"/>
              <a:t>JOIN NOW</a:t>
            </a:r>
            <a:r>
              <a:rPr lang="sr-Latn-RS" dirty="0" smtClean="0"/>
              <a:t>”, pa napraviti korisnički nalog.</a:t>
            </a:r>
          </a:p>
          <a:p>
            <a:pPr>
              <a:buNone/>
            </a:pPr>
            <a:r>
              <a:rPr lang="sr-Latn-RS" dirty="0" smtClean="0"/>
              <a:t>	Za početak novog projekta treba kliknuti na “</a:t>
            </a:r>
            <a:r>
              <a:rPr lang="sr-Latn-RS" b="1" i="1" dirty="0" smtClean="0"/>
              <a:t>Circuits</a:t>
            </a:r>
            <a:r>
              <a:rPr lang="sr-Latn-RS" dirty="0" smtClean="0"/>
              <a:t>”, pa na “</a:t>
            </a:r>
            <a:r>
              <a:rPr lang="sr-Latn-RS" b="1" i="1" dirty="0" smtClean="0"/>
              <a:t>Create new design</a:t>
            </a:r>
            <a:r>
              <a:rPr lang="sr-Latn-RS" dirty="0" smtClean="0"/>
              <a:t>”. </a:t>
            </a:r>
          </a:p>
          <a:p>
            <a:pPr>
              <a:buNone/>
            </a:pPr>
            <a:r>
              <a:rPr lang="sr-Latn-RS" dirty="0" smtClean="0"/>
              <a:t>	Prvo ćemo na jednostavnom primeru prikazati kako se pravi projekat (hardver, softver, simulacija), a onda ćemo sastaviti i jedan složeniji projekat.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sr-Latn-RS" b="1" dirty="0" smtClean="0"/>
              <a:t>NOVI PROJEKAT</a:t>
            </a:r>
            <a:endParaRPr lang="en-US" b="1" dirty="0"/>
          </a:p>
        </p:txBody>
      </p:sp>
      <p:pic>
        <p:nvPicPr>
          <p:cNvPr id="4" name="Content Placeholder 3" descr="0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219200"/>
            <a:ext cx="5221077" cy="4525963"/>
          </a:xfrm>
        </p:spPr>
      </p:pic>
      <p:sp>
        <p:nvSpPr>
          <p:cNvPr id="5" name="TextBox 4"/>
          <p:cNvSpPr txBox="1"/>
          <p:nvPr/>
        </p:nvSpPr>
        <p:spPr>
          <a:xfrm>
            <a:off x="6172200" y="2209800"/>
            <a:ext cx="2738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Za početak novog projekta </a:t>
            </a:r>
          </a:p>
          <a:p>
            <a:r>
              <a:rPr lang="sr-Latn-RS" dirty="0" smtClean="0"/>
              <a:t>treba kliknuti na “</a:t>
            </a:r>
            <a:r>
              <a:rPr lang="sr-Latn-RS" b="1" i="1" dirty="0" smtClean="0"/>
              <a:t>Circuits</a:t>
            </a:r>
            <a:r>
              <a:rPr lang="sr-Latn-RS" dirty="0" smtClean="0"/>
              <a:t>”, </a:t>
            </a:r>
          </a:p>
          <a:p>
            <a:r>
              <a:rPr lang="sr-Latn-RS" dirty="0" smtClean="0"/>
              <a:t>pa na “</a:t>
            </a:r>
            <a:r>
              <a:rPr lang="sr-Latn-RS" b="1" i="1" dirty="0" smtClean="0"/>
              <a:t>Create new design</a:t>
            </a:r>
            <a:r>
              <a:rPr lang="sr-Latn-RS" dirty="0" smtClean="0"/>
              <a:t>”.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PRVI PROJEKAT</a:t>
            </a:r>
            <a:endParaRPr lang="en-US" b="1" dirty="0"/>
          </a:p>
        </p:txBody>
      </p:sp>
      <p:pic>
        <p:nvPicPr>
          <p:cNvPr id="4" name="Content Placeholder 3" descr="0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4927531" cy="2946445"/>
          </a:xfrm>
        </p:spPr>
      </p:pic>
      <p:sp>
        <p:nvSpPr>
          <p:cNvPr id="5" name="TextBox 4"/>
          <p:cNvSpPr txBox="1"/>
          <p:nvPr/>
        </p:nvSpPr>
        <p:spPr>
          <a:xfrm>
            <a:off x="5257800" y="1600200"/>
            <a:ext cx="36524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Na desnoj strani treba podesiti</a:t>
            </a:r>
          </a:p>
          <a:p>
            <a:r>
              <a:rPr lang="sr-Latn-RS" dirty="0" smtClean="0"/>
              <a:t>Components – Basic.</a:t>
            </a:r>
          </a:p>
          <a:p>
            <a:r>
              <a:rPr lang="sr-Latn-RS" dirty="0" smtClean="0"/>
              <a:t>Prvi projekat će da pali i gasi LED </a:t>
            </a:r>
          </a:p>
          <a:p>
            <a:r>
              <a:rPr lang="sr-Latn-RS" dirty="0"/>
              <a:t>k</a:t>
            </a:r>
            <a:r>
              <a:rPr lang="sr-Latn-RS" dirty="0" smtClean="0"/>
              <a:t>oji je priključen na nožicu 13 </a:t>
            </a:r>
          </a:p>
          <a:p>
            <a:r>
              <a:rPr lang="sr-Latn-RS" dirty="0" smtClean="0"/>
              <a:t>Arduina.</a:t>
            </a:r>
          </a:p>
          <a:p>
            <a:r>
              <a:rPr lang="sr-Latn-RS" dirty="0" smtClean="0"/>
              <a:t>Prvo treba postaviti i povezati </a:t>
            </a:r>
          </a:p>
          <a:p>
            <a:r>
              <a:rPr lang="sr-Latn-RS" dirty="0" smtClean="0"/>
              <a:t>hardverske elemente, biće potrban </a:t>
            </a:r>
          </a:p>
          <a:p>
            <a:r>
              <a:rPr lang="sr-Latn-RS" dirty="0" smtClean="0"/>
              <a:t>Arduino UNO, LED, otpornik i </a:t>
            </a:r>
          </a:p>
          <a:p>
            <a:r>
              <a:rPr lang="sr-Latn-RS" dirty="0" smtClean="0"/>
              <a:t>3 provodnika. </a:t>
            </a:r>
          </a:p>
          <a:p>
            <a:r>
              <a:rPr lang="sr-Latn-RS" dirty="0" smtClean="0"/>
              <a:t>Hardver treba povezati na način kako</a:t>
            </a:r>
          </a:p>
          <a:p>
            <a:r>
              <a:rPr lang="sr-Latn-RS" dirty="0" smtClean="0"/>
              <a:t>je prikazano na slici.</a:t>
            </a:r>
          </a:p>
          <a:p>
            <a:r>
              <a:rPr lang="sr-Latn-RS" dirty="0" smtClean="0"/>
              <a:t>Obratiti pažnju na polaritet LED-a.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IMENOVANJE</a:t>
            </a:r>
            <a:endParaRPr lang="en-US" b="1" dirty="0"/>
          </a:p>
        </p:txBody>
      </p:sp>
      <p:pic>
        <p:nvPicPr>
          <p:cNvPr id="4" name="Content Placeholder 3" descr="0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19200"/>
            <a:ext cx="5873387" cy="4525963"/>
          </a:xfrm>
        </p:spPr>
      </p:pic>
      <p:sp>
        <p:nvSpPr>
          <p:cNvPr id="5" name="TextBox 4"/>
          <p:cNvSpPr txBox="1"/>
          <p:nvPr/>
        </p:nvSpPr>
        <p:spPr>
          <a:xfrm>
            <a:off x="6172200" y="19812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Za davanje imena treba kliknuti na ime koje je program automatski dao i promeniti u željeno ime.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SOFTVER</a:t>
            </a:r>
            <a:endParaRPr lang="en-US" b="1" dirty="0"/>
          </a:p>
        </p:txBody>
      </p:sp>
      <p:pic>
        <p:nvPicPr>
          <p:cNvPr id="4" name="Content Placeholder 3" descr="0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524000"/>
            <a:ext cx="3105150" cy="1809750"/>
          </a:xfrm>
        </p:spPr>
      </p:pic>
      <p:sp>
        <p:nvSpPr>
          <p:cNvPr id="5" name="TextBox 4"/>
          <p:cNvSpPr txBox="1"/>
          <p:nvPr/>
        </p:nvSpPr>
        <p:spPr>
          <a:xfrm>
            <a:off x="4419600" y="1981200"/>
            <a:ext cx="46521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Za pisanje programskog kod-a za projekat treba </a:t>
            </a:r>
          </a:p>
          <a:p>
            <a:r>
              <a:rPr lang="sr-Latn-RS" dirty="0" smtClean="0"/>
              <a:t>kliknuti na Code.</a:t>
            </a:r>
          </a:p>
          <a:p>
            <a:r>
              <a:rPr lang="sr-Latn-RS" dirty="0" smtClean="0"/>
              <a:t>Program može da se piše ili pomoću blokova, </a:t>
            </a:r>
          </a:p>
          <a:p>
            <a:r>
              <a:rPr lang="sr-Latn-RS" dirty="0" smtClean="0"/>
              <a:t>ili pomoću teksta ili kombinovano.</a:t>
            </a:r>
          </a:p>
          <a:p>
            <a:r>
              <a:rPr lang="sr-Latn-RS" dirty="0" smtClean="0"/>
              <a:t>Mi ćemo program pisati samo pomoću teksta.</a:t>
            </a:r>
            <a:endParaRPr lang="en-US" dirty="0"/>
          </a:p>
        </p:txBody>
      </p:sp>
      <p:pic>
        <p:nvPicPr>
          <p:cNvPr id="6" name="Picture 5" descr="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581400"/>
            <a:ext cx="4210050" cy="2981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9200" y="4343400"/>
            <a:ext cx="40429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Simulacija se pokreće pritiskom na </a:t>
            </a:r>
          </a:p>
          <a:p>
            <a:r>
              <a:rPr lang="sr-Latn-RS" dirty="0" smtClean="0"/>
              <a:t>“Start Simulation”.</a:t>
            </a:r>
          </a:p>
          <a:p>
            <a:r>
              <a:rPr lang="sr-Latn-RS" dirty="0" smtClean="0"/>
              <a:t>To je takođe trenutak kada se program </a:t>
            </a:r>
          </a:p>
          <a:p>
            <a:r>
              <a:rPr lang="sr-Latn-RS" dirty="0" smtClean="0"/>
              <a:t>kompajlira. Ukoliko ima grešaka, program</a:t>
            </a:r>
          </a:p>
          <a:p>
            <a:r>
              <a:rPr lang="sr-Latn-RS" dirty="0" smtClean="0"/>
              <a:t>javlja u kom redu je greška načinjena.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SIMULACIJA</a:t>
            </a:r>
            <a:endParaRPr lang="en-US" b="1" dirty="0"/>
          </a:p>
        </p:txBody>
      </p:sp>
      <p:pic>
        <p:nvPicPr>
          <p:cNvPr id="4" name="Content Placeholder 3" descr="0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219201"/>
            <a:ext cx="5065832" cy="4343400"/>
          </a:xfrm>
        </p:spPr>
      </p:pic>
      <p:sp>
        <p:nvSpPr>
          <p:cNvPr id="5" name="TextBox 4"/>
          <p:cNvSpPr txBox="1"/>
          <p:nvPr/>
        </p:nvSpPr>
        <p:spPr>
          <a:xfrm>
            <a:off x="5256782" y="1295400"/>
            <a:ext cx="3887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Simulator podržava i Serijski monitor </a:t>
            </a:r>
          </a:p>
          <a:p>
            <a:r>
              <a:rPr lang="sr-Latn-RS" dirty="0" smtClean="0"/>
              <a:t>koji se aktivira klikom na Serial Monitor.</a:t>
            </a:r>
          </a:p>
          <a:p>
            <a:r>
              <a:rPr lang="en-US" dirty="0" smtClean="0"/>
              <a:t>S</a:t>
            </a:r>
            <a:r>
              <a:rPr lang="sr-Latn-RS" dirty="0" smtClean="0"/>
              <a:t>imulacija se zaustavlja klikom na </a:t>
            </a:r>
          </a:p>
          <a:p>
            <a:r>
              <a:rPr lang="sr-Latn-RS" dirty="0" smtClean="0"/>
              <a:t>Stop Simulation.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280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MIKROKONTROLERI</vt:lpstr>
      <vt:lpstr>UVOD</vt:lpstr>
      <vt:lpstr>UVOD</vt:lpstr>
      <vt:lpstr>UVOD</vt:lpstr>
      <vt:lpstr>NOVI PROJEKAT</vt:lpstr>
      <vt:lpstr>PRVI PROJEKAT</vt:lpstr>
      <vt:lpstr>IMENOVANJE</vt:lpstr>
      <vt:lpstr>SOFTVER</vt:lpstr>
      <vt:lpstr>SIMULACIJA</vt:lpstr>
      <vt:lpstr>DEBAGOVANJE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MIKROKONTROLERI</dc:title>
  <dc:creator>Miki</dc:creator>
  <cp:lastModifiedBy>Miki</cp:lastModifiedBy>
  <cp:revision>22</cp:revision>
  <dcterms:created xsi:type="dcterms:W3CDTF">2020-03-24T21:06:02Z</dcterms:created>
  <dcterms:modified xsi:type="dcterms:W3CDTF">2020-03-25T01:41:09Z</dcterms:modified>
</cp:coreProperties>
</file>