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53CD-01E5-4D62-87E5-D2F9DAFFE91C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C1D6-56D9-4188-8D68-AE4CC97F2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53CD-01E5-4D62-87E5-D2F9DAFFE91C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C1D6-56D9-4188-8D68-AE4CC97F2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53CD-01E5-4D62-87E5-D2F9DAFFE91C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C1D6-56D9-4188-8D68-AE4CC97F2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53CD-01E5-4D62-87E5-D2F9DAFFE91C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C1D6-56D9-4188-8D68-AE4CC97F2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53CD-01E5-4D62-87E5-D2F9DAFFE91C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C1D6-56D9-4188-8D68-AE4CC97F2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53CD-01E5-4D62-87E5-D2F9DAFFE91C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C1D6-56D9-4188-8D68-AE4CC97F2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53CD-01E5-4D62-87E5-D2F9DAFFE91C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C1D6-56D9-4188-8D68-AE4CC97F2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53CD-01E5-4D62-87E5-D2F9DAFFE91C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C1D6-56D9-4188-8D68-AE4CC97F2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53CD-01E5-4D62-87E5-D2F9DAFFE91C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C1D6-56D9-4188-8D68-AE4CC97F2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53CD-01E5-4D62-87E5-D2F9DAFFE91C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C1D6-56D9-4188-8D68-AE4CC97F2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53CD-01E5-4D62-87E5-D2F9DAFFE91C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C1D6-56D9-4188-8D68-AE4CC97F2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53CD-01E5-4D62-87E5-D2F9DAFFE91C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AC1D6-56D9-4188-8D68-AE4CC97F2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Ultrazvu</a:t>
            </a:r>
            <a:r>
              <a:rPr lang="sr-Latn-RS" sz="7200" b="1" dirty="0" smtClean="0"/>
              <a:t>čni senzor</a:t>
            </a:r>
            <a:endParaRPr lang="en-US" sz="7200" b="1" dirty="0"/>
          </a:p>
        </p:txBody>
      </p:sp>
      <p:pic>
        <p:nvPicPr>
          <p:cNvPr id="4" name="Picture 3" descr="15569-Ultrasonic_Distance_Sensor_-_HC-SR04-01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3276600" cy="3276600"/>
          </a:xfrm>
          <a:prstGeom prst="rect">
            <a:avLst/>
          </a:prstGeom>
        </p:spPr>
      </p:pic>
      <p:pic>
        <p:nvPicPr>
          <p:cNvPr id="5" name="Picture 4" descr="Ultrasonic-sensor-work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810000"/>
            <a:ext cx="5981700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void loop()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(trig, LOW);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delayMicroseconds</a:t>
            </a:r>
            <a:r>
              <a:rPr lang="en-US" dirty="0" smtClean="0"/>
              <a:t>(2); 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//Sending a high pulse to trigger the Ultrasound Module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(trig, HIGH);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delayMicroseconds</a:t>
            </a:r>
            <a:r>
              <a:rPr lang="en-US" dirty="0" smtClean="0"/>
              <a:t>(10);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(trig, LOW);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travel_time</a:t>
            </a:r>
            <a:r>
              <a:rPr lang="en-US" dirty="0" smtClean="0"/>
              <a:t> = </a:t>
            </a:r>
            <a:r>
              <a:rPr lang="en-US" dirty="0" err="1" smtClean="0"/>
              <a:t>pulseIn</a:t>
            </a:r>
            <a:r>
              <a:rPr lang="en-US" dirty="0" smtClean="0"/>
              <a:t>(echo, HIGH);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//Calculating the distance</a:t>
            </a:r>
          </a:p>
          <a:p>
            <a:pPr>
              <a:buNone/>
            </a:pPr>
            <a:r>
              <a:rPr lang="en-US" dirty="0" smtClean="0"/>
              <a:t> distance = (</a:t>
            </a:r>
            <a:r>
              <a:rPr lang="en-US" dirty="0" err="1" smtClean="0"/>
              <a:t>travel_time</a:t>
            </a:r>
            <a:r>
              <a:rPr lang="en-US" dirty="0" smtClean="0"/>
              <a:t>*0.034)/2;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// Sending the distance to computer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Serial.println</a:t>
            </a:r>
            <a:r>
              <a:rPr lang="en-US" dirty="0" smtClean="0"/>
              <a:t>(distance);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//Delay for next reading.</a:t>
            </a:r>
          </a:p>
          <a:p>
            <a:pPr>
              <a:buNone/>
            </a:pPr>
            <a:r>
              <a:rPr lang="en-US" dirty="0" smtClean="0"/>
              <a:t> delay(30);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 descr="se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962400"/>
            <a:ext cx="4697014" cy="222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6800"/>
            <a:ext cx="7373597" cy="415000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Brojač sa IC 4511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54102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https://people.vts.su.ac.rs/~pmiki/_DALJINSKA_NASTAVA_MIKROKONTROLERI/21.04/count01.mp4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Brojač sa IC 4511</a:t>
            </a:r>
            <a:endParaRPr lang="en-US" b="1" dirty="0"/>
          </a:p>
        </p:txBody>
      </p:sp>
      <p:pic>
        <p:nvPicPr>
          <p:cNvPr id="4" name="Content Placeholder 3" descr="45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676400"/>
            <a:ext cx="5658640" cy="404869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Kolo 4511</a:t>
            </a:r>
            <a:endParaRPr lang="en-US" b="1" dirty="0"/>
          </a:p>
        </p:txBody>
      </p:sp>
      <p:pic>
        <p:nvPicPr>
          <p:cNvPr id="4" name="Content Placeholder 3" descr="4511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2600"/>
            <a:ext cx="3077005" cy="3572374"/>
          </a:xfrm>
        </p:spPr>
      </p:pic>
      <p:sp>
        <p:nvSpPr>
          <p:cNvPr id="5" name="TextBox 4"/>
          <p:cNvSpPr txBox="1"/>
          <p:nvPr/>
        </p:nvSpPr>
        <p:spPr>
          <a:xfrm>
            <a:off x="4648200" y="2209800"/>
            <a:ext cx="43484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dirty="0" smtClean="0"/>
              <a:t>A, B, C, D – Arduino 2, 3, 4, 5</a:t>
            </a:r>
          </a:p>
          <a:p>
            <a:r>
              <a:rPr lang="sr-Latn-RS" sz="2800" dirty="0" smtClean="0"/>
              <a:t>A – LSB</a:t>
            </a:r>
          </a:p>
          <a:p>
            <a:r>
              <a:rPr lang="en-US" sz="2800" dirty="0" smtClean="0"/>
              <a:t>D</a:t>
            </a:r>
            <a:r>
              <a:rPr lang="sr-Latn-RS" sz="2800" dirty="0" smtClean="0"/>
              <a:t> – MSB</a:t>
            </a:r>
          </a:p>
          <a:p>
            <a:endParaRPr lang="sr-Latn-RS" sz="2800" dirty="0" smtClean="0"/>
          </a:p>
          <a:p>
            <a:r>
              <a:rPr lang="sr-Latn-RS" sz="2800" dirty="0" smtClean="0"/>
              <a:t>D C B A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r-Latn-RS" dirty="0" smtClean="0"/>
              <a:t>c</a:t>
            </a:r>
            <a:r>
              <a:rPr lang="en-US" dirty="0" err="1" smtClean="0"/>
              <a:t>onst</a:t>
            </a:r>
            <a:r>
              <a:rPr lang="sr-Latn-R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sr-Latn-RS" dirty="0" smtClean="0"/>
              <a:t> </a:t>
            </a:r>
            <a:r>
              <a:rPr lang="en-US" dirty="0" smtClean="0"/>
              <a:t>A</a:t>
            </a:r>
            <a:r>
              <a:rPr lang="sr-Latn-RS" dirty="0" smtClean="0"/>
              <a:t> </a:t>
            </a:r>
            <a:r>
              <a:rPr lang="en-US" dirty="0" smtClean="0"/>
              <a:t>=</a:t>
            </a:r>
            <a:r>
              <a:rPr lang="sr-Latn-RS" dirty="0" smtClean="0"/>
              <a:t> </a:t>
            </a:r>
            <a:r>
              <a:rPr lang="en-US" dirty="0" smtClean="0"/>
              <a:t>2;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sr-Latn-RS" dirty="0" smtClean="0"/>
              <a:t> </a:t>
            </a:r>
            <a:r>
              <a:rPr lang="en-US" dirty="0" err="1" smtClean="0"/>
              <a:t>int</a:t>
            </a:r>
            <a:r>
              <a:rPr lang="sr-Latn-RS" dirty="0" smtClean="0"/>
              <a:t> </a:t>
            </a:r>
            <a:r>
              <a:rPr lang="en-US" dirty="0" smtClean="0"/>
              <a:t> B</a:t>
            </a:r>
            <a:r>
              <a:rPr lang="sr-Latn-RS" dirty="0" smtClean="0"/>
              <a:t> </a:t>
            </a:r>
            <a:r>
              <a:rPr lang="en-US" dirty="0" smtClean="0"/>
              <a:t>=</a:t>
            </a:r>
            <a:r>
              <a:rPr lang="sr-Latn-RS" dirty="0" smtClean="0"/>
              <a:t> </a:t>
            </a:r>
            <a:r>
              <a:rPr lang="en-US" dirty="0" smtClean="0"/>
              <a:t>3;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sr-Latn-R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sr-Latn-RS" dirty="0" smtClean="0"/>
              <a:t> </a:t>
            </a:r>
            <a:r>
              <a:rPr lang="en-US" dirty="0" smtClean="0"/>
              <a:t>C</a:t>
            </a:r>
            <a:r>
              <a:rPr lang="sr-Latn-RS" dirty="0" smtClean="0"/>
              <a:t> </a:t>
            </a:r>
            <a:r>
              <a:rPr lang="en-US" dirty="0" smtClean="0"/>
              <a:t>=</a:t>
            </a:r>
            <a:r>
              <a:rPr lang="sr-Latn-RS" dirty="0" smtClean="0"/>
              <a:t> </a:t>
            </a:r>
            <a:r>
              <a:rPr lang="en-US" dirty="0" smtClean="0"/>
              <a:t>4;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sr-Latn-R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sr-Latn-RS" dirty="0" smtClean="0"/>
              <a:t> </a:t>
            </a:r>
            <a:r>
              <a:rPr lang="en-US" dirty="0" smtClean="0"/>
              <a:t>D</a:t>
            </a:r>
            <a:r>
              <a:rPr lang="sr-Latn-RS" dirty="0" smtClean="0"/>
              <a:t> </a:t>
            </a:r>
            <a:r>
              <a:rPr lang="en-US" dirty="0" smtClean="0"/>
              <a:t>=</a:t>
            </a:r>
            <a:r>
              <a:rPr lang="sr-Latn-RS" dirty="0" smtClean="0"/>
              <a:t> </a:t>
            </a:r>
            <a:r>
              <a:rPr lang="en-US" dirty="0" smtClean="0"/>
              <a:t>5;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sr-Latn-RS" dirty="0" smtClean="0"/>
              <a:t> count</a:t>
            </a:r>
            <a:r>
              <a:rPr lang="en-US" dirty="0" smtClean="0"/>
              <a:t> = 0; </a:t>
            </a:r>
            <a:endParaRPr lang="sr-Latn-RS" dirty="0" smtClean="0"/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//the variable used to show the number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(A, OUTPUT); //LSB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(B, OUTPUT);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(C, OUTPUT);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(D, OUTPUT); //MSB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Program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35814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void loop() </a:t>
            </a:r>
            <a:r>
              <a:rPr lang="en-US" sz="20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sr-Latn-RS" sz="2000" dirty="0" smtClean="0"/>
              <a:t>	count</a:t>
            </a:r>
            <a:r>
              <a:rPr lang="en-US" sz="2000" dirty="0" smtClean="0"/>
              <a:t>++; </a:t>
            </a:r>
          </a:p>
          <a:p>
            <a:pPr>
              <a:buNone/>
            </a:pPr>
            <a:r>
              <a:rPr lang="en-US" sz="2000" dirty="0" smtClean="0"/>
              <a:t>    delay(200); </a:t>
            </a:r>
          </a:p>
          <a:p>
            <a:pPr>
              <a:buNone/>
            </a:pPr>
            <a:r>
              <a:rPr lang="en-US" sz="2000" dirty="0" smtClean="0"/>
              <a:t>    if (</a:t>
            </a:r>
            <a:r>
              <a:rPr lang="sr-Latn-RS" sz="2000" dirty="0" smtClean="0"/>
              <a:t>count</a:t>
            </a:r>
            <a:r>
              <a:rPr lang="en-US" sz="2000" dirty="0" smtClean="0"/>
              <a:t> == 10)</a:t>
            </a:r>
            <a:r>
              <a:rPr lang="en-US" sz="2000" dirty="0" smtClean="0">
                <a:solidFill>
                  <a:srgbClr val="0070C0"/>
                </a:solidFill>
              </a:rPr>
              <a:t>{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sr-Latn-RS" sz="2000" dirty="0" smtClean="0"/>
              <a:t>count</a:t>
            </a:r>
            <a:r>
              <a:rPr lang="en-US" sz="2000" dirty="0" smtClean="0"/>
              <a:t> = 0;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to_BCD</a:t>
            </a:r>
            <a:r>
              <a:rPr lang="en-US" sz="2000" dirty="0" smtClean="0"/>
              <a:t>(); </a:t>
            </a:r>
            <a:r>
              <a:rPr lang="en-US" sz="2000" dirty="0" smtClean="0">
                <a:solidFill>
                  <a:srgbClr val="FFC000"/>
                </a:solidFill>
              </a:rPr>
              <a:t>//convert to binary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}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0" y="1066800"/>
            <a:ext cx="3505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void </a:t>
            </a:r>
            <a:r>
              <a:rPr lang="en-US" sz="1600" dirty="0" err="1" smtClean="0"/>
              <a:t>to_BCD</a:t>
            </a:r>
            <a:r>
              <a:rPr lang="en-US" sz="1600" dirty="0" smtClean="0"/>
              <a:t>()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1600" dirty="0" smtClean="0"/>
              <a:t>    if (count == 0) //write 0000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B0F0"/>
                </a:solidFill>
              </a:rPr>
              <a:t>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(A, LOW);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(B, LOW);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(C, LOW);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(D, LOW);</a:t>
            </a:r>
          </a:p>
          <a:p>
            <a:r>
              <a:rPr lang="en-US" sz="1600" dirty="0" smtClean="0"/>
              <a:t>    </a:t>
            </a:r>
            <a:r>
              <a:rPr lang="en-US" sz="1600" dirty="0" smtClean="0">
                <a:solidFill>
                  <a:srgbClr val="00B0F0"/>
                </a:solidFill>
              </a:rPr>
              <a:t>}</a:t>
            </a:r>
          </a:p>
          <a:p>
            <a:r>
              <a:rPr lang="en-US" sz="1600" dirty="0" smtClean="0"/>
              <a:t>    </a:t>
            </a:r>
          </a:p>
          <a:p>
            <a:r>
              <a:rPr lang="en-US" sz="1600" dirty="0" smtClean="0"/>
              <a:t>    if (count == 1) //write 0001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(A, HIGH);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(B, LOW);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(C, LOW);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(D, LOW);</a:t>
            </a:r>
          </a:p>
          <a:p>
            <a:r>
              <a:rPr lang="en-US" sz="1600" dirty="0" smtClean="0"/>
              <a:t>    </a:t>
            </a:r>
            <a:r>
              <a:rPr lang="en-US" sz="1600" dirty="0" smtClean="0">
                <a:solidFill>
                  <a:srgbClr val="00B050"/>
                </a:solidFill>
              </a:rPr>
              <a:t>}</a:t>
            </a:r>
            <a:endParaRPr lang="sr-Latn-RS" sz="1600" dirty="0" smtClean="0">
              <a:solidFill>
                <a:srgbClr val="00B050"/>
              </a:solidFill>
            </a:endParaRPr>
          </a:p>
          <a:p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sr-Latn-RS" dirty="0" smtClean="0"/>
              <a:t>... // do 9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PIR </a:t>
            </a:r>
            <a:r>
              <a:rPr lang="en-US" b="1" dirty="0" err="1" smtClean="0"/>
              <a:t>senzor</a:t>
            </a:r>
            <a:endParaRPr lang="en-US" b="1" dirty="0"/>
          </a:p>
        </p:txBody>
      </p:sp>
      <p:pic>
        <p:nvPicPr>
          <p:cNvPr id="4" name="Content Placeholder 3" descr="maxresdefa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8200"/>
            <a:ext cx="4861278" cy="2734469"/>
          </a:xfrm>
        </p:spPr>
      </p:pic>
      <p:pic>
        <p:nvPicPr>
          <p:cNvPr id="5" name="Picture 4" descr="pir-pinou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895600"/>
            <a:ext cx="4572000" cy="36175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PIR </a:t>
            </a:r>
            <a:r>
              <a:rPr lang="en-US" b="1" dirty="0" err="1" smtClean="0"/>
              <a:t>senzor</a:t>
            </a:r>
            <a:endParaRPr lang="en-US" b="1" dirty="0"/>
          </a:p>
        </p:txBody>
      </p:sp>
      <p:pic>
        <p:nvPicPr>
          <p:cNvPr id="4" name="Content Placeholder 3" descr="pir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24000"/>
            <a:ext cx="6154009" cy="343900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352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led = 13;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C000"/>
                </a:solidFill>
              </a:rPr>
              <a:t>// </a:t>
            </a:r>
            <a:r>
              <a:rPr lang="en-US" sz="2000" dirty="0" smtClean="0">
                <a:solidFill>
                  <a:srgbClr val="FFC000"/>
                </a:solidFill>
              </a:rPr>
              <a:t>the pin that the LED is </a:t>
            </a:r>
            <a:r>
              <a:rPr lang="en-US" sz="2000" dirty="0" smtClean="0">
                <a:solidFill>
                  <a:srgbClr val="FFC000"/>
                </a:solidFill>
              </a:rPr>
              <a:t>attached </a:t>
            </a:r>
            <a:r>
              <a:rPr lang="en-US" sz="2000" dirty="0" smtClean="0">
                <a:solidFill>
                  <a:srgbClr val="FFC000"/>
                </a:solidFill>
              </a:rPr>
              <a:t>to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/>
              <a:t>sensor = 2;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// </a:t>
            </a:r>
            <a:r>
              <a:rPr lang="en-US" sz="2000" dirty="0" smtClean="0">
                <a:solidFill>
                  <a:srgbClr val="FFC000"/>
                </a:solidFill>
              </a:rPr>
              <a:t>the pin that the sensor is </a:t>
            </a:r>
            <a:r>
              <a:rPr lang="en-US" sz="2000" dirty="0" smtClean="0">
                <a:solidFill>
                  <a:srgbClr val="FFC000"/>
                </a:solidFill>
              </a:rPr>
              <a:t>attached </a:t>
            </a:r>
            <a:r>
              <a:rPr lang="en-US" sz="2000" dirty="0" smtClean="0">
                <a:solidFill>
                  <a:srgbClr val="FFC000"/>
                </a:solidFill>
              </a:rPr>
              <a:t>to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/>
              <a:t>state = LOW;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// </a:t>
            </a:r>
            <a:r>
              <a:rPr lang="en-US" sz="2000" dirty="0" smtClean="0">
                <a:solidFill>
                  <a:srgbClr val="FFC000"/>
                </a:solidFill>
              </a:rPr>
              <a:t>by default, no motion detected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val</a:t>
            </a:r>
            <a:r>
              <a:rPr lang="en-US" sz="2000" dirty="0" smtClean="0"/>
              <a:t> = 0;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// </a:t>
            </a:r>
            <a:r>
              <a:rPr lang="en-US" sz="2000" dirty="0" smtClean="0">
                <a:solidFill>
                  <a:srgbClr val="FFC000"/>
                </a:solidFill>
              </a:rPr>
              <a:t>variable to store the sensor status (value) </a:t>
            </a:r>
            <a:endParaRPr lang="en-US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2000" dirty="0" smtClean="0"/>
              <a:t>void </a:t>
            </a:r>
            <a:r>
              <a:rPr lang="en-US" sz="2000" dirty="0" smtClean="0"/>
              <a:t>setup() </a:t>
            </a:r>
            <a:r>
              <a:rPr lang="en-US" sz="2000" dirty="0" smtClean="0">
                <a:solidFill>
                  <a:srgbClr val="FF0000"/>
                </a:solidFill>
              </a:rPr>
              <a:t>{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pinMode</a:t>
            </a:r>
            <a:r>
              <a:rPr lang="en-US" sz="2000" dirty="0" smtClean="0"/>
              <a:t>(led</a:t>
            </a:r>
            <a:r>
              <a:rPr lang="en-US" sz="2000" dirty="0" smtClean="0"/>
              <a:t>, OUTPUT);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// </a:t>
            </a:r>
            <a:r>
              <a:rPr lang="en-US" sz="2000" dirty="0" err="1" smtClean="0">
                <a:solidFill>
                  <a:srgbClr val="FFC000"/>
                </a:solidFill>
              </a:rPr>
              <a:t>initalize</a:t>
            </a:r>
            <a:r>
              <a:rPr lang="en-US" sz="2000" dirty="0" smtClean="0">
                <a:solidFill>
                  <a:srgbClr val="FFC000"/>
                </a:solidFill>
              </a:rPr>
              <a:t> LED as an output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pinMode</a:t>
            </a:r>
            <a:r>
              <a:rPr lang="en-US" sz="2000" dirty="0" smtClean="0"/>
              <a:t>(sensor</a:t>
            </a:r>
            <a:r>
              <a:rPr lang="en-US" sz="2000" dirty="0" smtClean="0"/>
              <a:t>, INPUT</a:t>
            </a:r>
            <a:r>
              <a:rPr lang="en-US" sz="2000" dirty="0" smtClean="0"/>
              <a:t>);  </a:t>
            </a:r>
            <a:r>
              <a:rPr lang="en-US" sz="2000" dirty="0" smtClean="0">
                <a:solidFill>
                  <a:srgbClr val="FFC000"/>
                </a:solidFill>
              </a:rPr>
              <a:t>// </a:t>
            </a:r>
            <a:r>
              <a:rPr lang="en-US" sz="2000" dirty="0" smtClean="0">
                <a:solidFill>
                  <a:srgbClr val="FFC000"/>
                </a:solidFill>
              </a:rPr>
              <a:t>initialize sensor as an input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Serial.begin</a:t>
            </a:r>
            <a:r>
              <a:rPr lang="en-US" sz="2000" dirty="0" smtClean="0"/>
              <a:t>(9600</a:t>
            </a:r>
            <a:r>
              <a:rPr lang="en-US" sz="2000" dirty="0" smtClean="0"/>
              <a:t>);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C000"/>
                </a:solidFill>
              </a:rPr>
              <a:t>// </a:t>
            </a:r>
            <a:r>
              <a:rPr lang="en-US" sz="2000" dirty="0" smtClean="0">
                <a:solidFill>
                  <a:srgbClr val="FFC000"/>
                </a:solidFill>
              </a:rPr>
              <a:t>initialize serial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}</a:t>
            </a:r>
            <a:r>
              <a:rPr lang="en-US" sz="2000" dirty="0" smtClean="0"/>
              <a:t> </a:t>
            </a:r>
          </a:p>
        </p:txBody>
      </p:sp>
      <p:pic>
        <p:nvPicPr>
          <p:cNvPr id="4" name="Content Placeholder 3" descr="pi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886200"/>
            <a:ext cx="4090737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6477000" cy="5334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void loop()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digitalRead</a:t>
            </a:r>
            <a:r>
              <a:rPr lang="en-US" dirty="0" smtClean="0"/>
              <a:t>(sensor);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// </a:t>
            </a:r>
            <a:r>
              <a:rPr lang="en-US" dirty="0" smtClean="0">
                <a:solidFill>
                  <a:srgbClr val="FFC000"/>
                </a:solidFill>
              </a:rPr>
              <a:t>read sensor value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/>
              <a:t>	if 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 == HIGH) </a:t>
            </a:r>
            <a:r>
              <a:rPr lang="en-US" dirty="0" smtClean="0">
                <a:solidFill>
                  <a:srgbClr val="00FF00"/>
                </a:solidFill>
              </a:rPr>
              <a:t>{</a:t>
            </a:r>
            <a:r>
              <a:rPr lang="en-US" dirty="0" smtClean="0"/>
              <a:t>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// </a:t>
            </a:r>
            <a:r>
              <a:rPr lang="en-US" dirty="0" smtClean="0">
                <a:solidFill>
                  <a:srgbClr val="FFC000"/>
                </a:solidFill>
              </a:rPr>
              <a:t>check if the sensor is HIGH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digitalWrite</a:t>
            </a:r>
            <a:r>
              <a:rPr lang="en-US" dirty="0" smtClean="0"/>
              <a:t>(led</a:t>
            </a:r>
            <a:r>
              <a:rPr lang="en-US" dirty="0" smtClean="0"/>
              <a:t>, HIGH); </a:t>
            </a:r>
            <a:r>
              <a:rPr lang="en-US" dirty="0" smtClean="0"/>
              <a:t>	// </a:t>
            </a:r>
            <a:r>
              <a:rPr lang="en-US" dirty="0" smtClean="0"/>
              <a:t>turn LED </a:t>
            </a:r>
            <a:r>
              <a:rPr lang="en-US" dirty="0" smtClean="0"/>
              <a:t>ON</a:t>
            </a:r>
          </a:p>
          <a:p>
            <a:pPr>
              <a:buNone/>
            </a:pPr>
            <a:r>
              <a:rPr lang="en-US" dirty="0" smtClean="0"/>
              <a:t> 	delay(100</a:t>
            </a:r>
            <a:r>
              <a:rPr lang="en-US" dirty="0" smtClean="0"/>
              <a:t>);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C000"/>
                </a:solidFill>
              </a:rPr>
              <a:t>// </a:t>
            </a:r>
            <a:r>
              <a:rPr lang="en-US" dirty="0" smtClean="0">
                <a:solidFill>
                  <a:srgbClr val="FFC000"/>
                </a:solidFill>
              </a:rPr>
              <a:t>delay 100 milliseconds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/>
              <a:t>		if </a:t>
            </a:r>
            <a:r>
              <a:rPr lang="en-US" dirty="0" smtClean="0"/>
              <a:t>(state == LOW) </a:t>
            </a:r>
            <a:r>
              <a:rPr lang="en-US" dirty="0" smtClean="0">
                <a:solidFill>
                  <a:srgbClr val="0070C0"/>
                </a:solidFill>
              </a:rPr>
              <a:t>{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Serial.println</a:t>
            </a:r>
            <a:r>
              <a:rPr lang="en-US" dirty="0" smtClean="0"/>
              <a:t>("Motion detected!");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state </a:t>
            </a:r>
            <a:r>
              <a:rPr lang="en-US" dirty="0" smtClean="0"/>
              <a:t>= HIGH; </a:t>
            </a:r>
            <a:r>
              <a:rPr lang="en-US" dirty="0" smtClean="0">
                <a:solidFill>
                  <a:srgbClr val="FFC000"/>
                </a:solidFill>
              </a:rPr>
              <a:t>// update variable state to HIGH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FF00"/>
                </a:solidFill>
              </a:rPr>
              <a:t>}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else </a:t>
            </a:r>
            <a:r>
              <a:rPr lang="en-US" dirty="0" smtClean="0">
                <a:solidFill>
                  <a:srgbClr val="7030A0"/>
                </a:solidFill>
              </a:rPr>
              <a:t>{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digitalWrite</a:t>
            </a:r>
            <a:r>
              <a:rPr lang="en-US" dirty="0" smtClean="0"/>
              <a:t>(led</a:t>
            </a:r>
            <a:r>
              <a:rPr lang="en-US" dirty="0" smtClean="0"/>
              <a:t>, LOW); </a:t>
            </a:r>
            <a:r>
              <a:rPr lang="en-US" dirty="0" smtClean="0">
                <a:solidFill>
                  <a:srgbClr val="FFC000"/>
                </a:solidFill>
              </a:rPr>
              <a:t>// turn LED OFF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delay(200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FFC000"/>
                </a:solidFill>
              </a:rPr>
              <a:t>// delay 200 milliseconds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if </a:t>
            </a:r>
            <a:r>
              <a:rPr lang="en-US" dirty="0" smtClean="0"/>
              <a:t>(state == HIGH)</a:t>
            </a:r>
            <a:r>
              <a:rPr lang="en-US" dirty="0" smtClean="0">
                <a:solidFill>
                  <a:srgbClr val="FFC000"/>
                </a:solidFill>
              </a:rPr>
              <a:t>{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Serial.println</a:t>
            </a:r>
            <a:r>
              <a:rPr lang="en-US" dirty="0" smtClean="0"/>
              <a:t>("Motion stopped!");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state </a:t>
            </a:r>
            <a:r>
              <a:rPr lang="en-US" dirty="0" smtClean="0"/>
              <a:t>= LOW; </a:t>
            </a:r>
            <a:r>
              <a:rPr lang="en-US" dirty="0" smtClean="0">
                <a:solidFill>
                  <a:srgbClr val="FFC000"/>
                </a:solidFill>
              </a:rPr>
              <a:t>// update variable state to LOW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}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}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Content Placeholder 3" descr="pi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76600"/>
            <a:ext cx="2727158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8229600" cy="3810000"/>
          </a:xfrm>
        </p:spPr>
        <p:txBody>
          <a:bodyPr/>
          <a:lstStyle/>
          <a:p>
            <a:r>
              <a:rPr lang="sr-Latn-RS" dirty="0" smtClean="0"/>
              <a:t>HC-SR04 dalekometni ultrazvučni senzor.</a:t>
            </a:r>
          </a:p>
          <a:p>
            <a:r>
              <a:rPr lang="en-US" dirty="0" smtClean="0"/>
              <a:t>S</a:t>
            </a:r>
            <a:r>
              <a:rPr lang="sr-Latn-RS" dirty="0" smtClean="0"/>
              <a:t>luži za merenje udaljenosti ili za detekciju objekata.</a:t>
            </a:r>
          </a:p>
          <a:p>
            <a:r>
              <a:rPr lang="en-US" dirty="0" smtClean="0"/>
              <a:t>D</a:t>
            </a:r>
            <a:r>
              <a:rPr lang="sr-Latn-RS" dirty="0" smtClean="0"/>
              <a:t>omet može da varira između 2cm i 400cm.</a:t>
            </a:r>
          </a:p>
          <a:p>
            <a:r>
              <a:rPr lang="en-US" dirty="0" smtClean="0"/>
              <a:t>S</a:t>
            </a:r>
            <a:r>
              <a:rPr lang="sr-Latn-RS" dirty="0" smtClean="0"/>
              <a:t>enzor poseduje ultrazvučni predajnik i prijemnik (sličan princip kao delfini i slepi miševi).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Ultrazvu</a:t>
            </a:r>
            <a:r>
              <a:rPr lang="sr-Latn-RS" b="1" dirty="0" smtClean="0"/>
              <a:t>čni senzor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50292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https://people.vts.su.ac.rs/~pmiki/_DALJINSKA_NASTAVA_MIKROKONTROLERI/21.04/UZ01.mp4</a:t>
            </a:r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 smtClean="0"/>
              <a:t>://people.vts.su.ac.rs/~pmiki/_DALJINSKA_NASTAVA_MIKROKONTROLERI/21.04/UZ02.mp4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Senzor šalje ultrazvuk frekvencije 40000Hz, i ukoliko postoji objekat na putu predajnog talasa, talas se odbija i vraća se do prijemnika.</a:t>
            </a:r>
          </a:p>
          <a:p>
            <a:r>
              <a:rPr lang="sr-Latn-RS" dirty="0" smtClean="0"/>
              <a:t>Merenjem vremena prostiranja ultrazvučnog talasa i znajući brzinu prostiranja zvuka, može se odrediti udaljenost.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Ultrazvu</a:t>
            </a:r>
            <a:r>
              <a:rPr lang="sr-Latn-RS" b="1" dirty="0" smtClean="0"/>
              <a:t>čni senzor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Ultrazvu</a:t>
            </a:r>
            <a:r>
              <a:rPr lang="sr-Latn-RS" b="1" dirty="0" smtClean="0"/>
              <a:t>čni senzor</a:t>
            </a:r>
            <a:endParaRPr lang="en-US" dirty="0"/>
          </a:p>
        </p:txBody>
      </p:sp>
      <p:pic>
        <p:nvPicPr>
          <p:cNvPr id="4" name="Content Placeholder 3" descr="Ultrasonic-sensor-pino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71600"/>
            <a:ext cx="5715000" cy="377190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0" y="4419600"/>
          <a:ext cx="3657600" cy="146304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Vcc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+5V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0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Trig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r>
                        <a:rPr lang="sr-Latn-RS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sr-Latn-RS" dirty="0" smtClean="0"/>
                        <a:t>Okidač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0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Echo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Echo</a:t>
                      </a:r>
                      <a:r>
                        <a:rPr lang="sr-Latn-RS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sr-Latn-RS" dirty="0" smtClean="0"/>
                        <a:t>Odjek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0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0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Ultrazvu</a:t>
            </a:r>
            <a:r>
              <a:rPr lang="sr-Latn-RS" b="1" dirty="0" smtClean="0"/>
              <a:t>čni senzor</a:t>
            </a:r>
            <a:endParaRPr lang="en-US" dirty="0"/>
          </a:p>
        </p:txBody>
      </p:sp>
      <p:pic>
        <p:nvPicPr>
          <p:cNvPr id="8" name="Content Placeholder 7" descr="HC-SR04-Ultrasonic-Sensor-Working-Echo-when-no-Obstacl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4156842" cy="3200400"/>
          </a:xfrm>
        </p:spPr>
      </p:pic>
      <p:pic>
        <p:nvPicPr>
          <p:cNvPr id="9" name="Picture 8" descr="HC-SR04-Ultrasonic-Sensor-Working-Echo-reflected-from-Obstacl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200400"/>
            <a:ext cx="4274370" cy="32908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4876800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/>
              <a:t>Nema prepreke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4876800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/>
              <a:t>Ima prepreke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oracu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4079019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Ultrazvu</a:t>
            </a:r>
            <a:r>
              <a:rPr lang="sr-Latn-RS" b="1" dirty="0" smtClean="0"/>
              <a:t>čni senzor - proračun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b="1" dirty="0" smtClean="0"/>
              <a:t>Merenje vremena – </a:t>
            </a:r>
            <a:r>
              <a:rPr lang="sr-Latn-RS" b="1" i="1" dirty="0" smtClean="0"/>
              <a:t>pulseIn()</a:t>
            </a:r>
            <a:r>
              <a:rPr lang="sr-Latn-RS" b="1" dirty="0" smtClean="0"/>
              <a:t> funkcija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36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</a:t>
            </a:r>
            <a:r>
              <a:rPr lang="sr-Latn-RS" dirty="0" smtClean="0"/>
              <a:t>intaksa:</a:t>
            </a:r>
          </a:p>
          <a:p>
            <a:pPr>
              <a:buNone/>
            </a:pPr>
            <a:r>
              <a:rPr lang="sr-Latn-RS" b="1" dirty="0" smtClean="0"/>
              <a:t>pulseIn(pin, Value)</a:t>
            </a:r>
          </a:p>
          <a:p>
            <a:pPr>
              <a:buNone/>
            </a:pPr>
            <a:r>
              <a:rPr lang="sr-Latn-RS" b="1" dirty="0" smtClean="0"/>
              <a:t>pin – nožica na kojoj se meri meri širina impulsa</a:t>
            </a:r>
          </a:p>
          <a:p>
            <a:pPr>
              <a:buNone/>
            </a:pPr>
            <a:r>
              <a:rPr lang="sr-Latn-RS" b="1" dirty="0" smtClean="0"/>
              <a:t>Value – LOW ili HIGH</a:t>
            </a:r>
            <a:endParaRPr lang="en-US" b="1" dirty="0"/>
          </a:p>
        </p:txBody>
      </p:sp>
      <p:pic>
        <p:nvPicPr>
          <p:cNvPr id="4" name="Picture 3" descr="dij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191000"/>
            <a:ext cx="4219575" cy="1781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4191000"/>
            <a:ext cx="3834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/>
              <a:t>Povratna vrednost: širina impulsa </a:t>
            </a:r>
          </a:p>
          <a:p>
            <a:r>
              <a:rPr lang="sr-Latn-RS" sz="2000" dirty="0" smtClean="0"/>
              <a:t>u mikrosekundama ili 0 ako impuls </a:t>
            </a:r>
          </a:p>
          <a:p>
            <a:r>
              <a:rPr lang="sr-Latn-RS" sz="2000" dirty="0" smtClean="0"/>
              <a:t>predugo traje.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Ultrazvu</a:t>
            </a:r>
            <a:r>
              <a:rPr lang="sr-Latn-RS" b="1" dirty="0" smtClean="0"/>
              <a:t>čni senzor - povezivanje</a:t>
            </a:r>
            <a:endParaRPr lang="en-US" dirty="0"/>
          </a:p>
        </p:txBody>
      </p:sp>
      <p:pic>
        <p:nvPicPr>
          <p:cNvPr id="4" name="Content Placeholder 3" descr="Ultrasonic-sensor-pino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4495800"/>
            <a:ext cx="2667000" cy="1760220"/>
          </a:xfrm>
        </p:spPr>
      </p:pic>
      <p:pic>
        <p:nvPicPr>
          <p:cNvPr id="5" name="Picture 4" descr="se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1600"/>
            <a:ext cx="5867400" cy="2784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48006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 smtClean="0"/>
              <a:t>Trig – pin 11</a:t>
            </a:r>
          </a:p>
          <a:p>
            <a:r>
              <a:rPr lang="sr-Latn-RS" sz="2400" b="1" dirty="0" smtClean="0"/>
              <a:t>Echo – pin 12</a:t>
            </a:r>
            <a:endParaRPr lang="en-US" sz="2400" b="1" dirty="0"/>
          </a:p>
        </p:txBody>
      </p:sp>
      <p:pic>
        <p:nvPicPr>
          <p:cNvPr id="8" name="Picture 7" descr="sem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524000"/>
            <a:ext cx="2310907" cy="4105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Program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smtClean="0"/>
              <a:t>#define echo 11 </a:t>
            </a:r>
            <a:r>
              <a:rPr lang="en-US" sz="2400" dirty="0" smtClean="0">
                <a:solidFill>
                  <a:srgbClr val="FFC000"/>
                </a:solidFill>
              </a:rPr>
              <a:t>// Echo Pin</a:t>
            </a:r>
          </a:p>
          <a:p>
            <a:pPr>
              <a:buNone/>
            </a:pPr>
            <a:r>
              <a:rPr lang="en-US" sz="2400" dirty="0" smtClean="0"/>
              <a:t>#define trig 12 </a:t>
            </a:r>
            <a:r>
              <a:rPr lang="en-US" sz="2400" dirty="0" smtClean="0">
                <a:solidFill>
                  <a:srgbClr val="FFC000"/>
                </a:solidFill>
              </a:rPr>
              <a:t>// Trigger Pin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long </a:t>
            </a:r>
            <a:r>
              <a:rPr lang="en-US" sz="2400" dirty="0" err="1" smtClean="0"/>
              <a:t>travel_time</a:t>
            </a:r>
            <a:r>
              <a:rPr lang="en-US" sz="2400" dirty="0" smtClean="0"/>
              <a:t>, distance; </a:t>
            </a:r>
            <a:endParaRPr lang="sr-Latn-R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// Duration used to calculate distance</a:t>
            </a:r>
          </a:p>
          <a:p>
            <a:pPr>
              <a:buNone/>
            </a:pPr>
            <a:endParaRPr lang="sr-Latn-RS" sz="2400" dirty="0" smtClean="0"/>
          </a:p>
          <a:p>
            <a:pPr>
              <a:buNone/>
            </a:pPr>
            <a:r>
              <a:rPr lang="en-US" sz="2400" dirty="0" smtClean="0"/>
              <a:t>void setup() 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Serial.begin</a:t>
            </a:r>
            <a:r>
              <a:rPr lang="en-US" sz="2400" dirty="0" smtClean="0"/>
              <a:t> (9600);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pinMode</a:t>
            </a:r>
            <a:r>
              <a:rPr lang="en-US" sz="2400" dirty="0" smtClean="0"/>
              <a:t>(trig, OUTPUT);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pinMode</a:t>
            </a:r>
            <a:r>
              <a:rPr lang="en-US" sz="2400" dirty="0" smtClean="0"/>
              <a:t>(echo, INPUT);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dirty="0" smtClean="0"/>
          </a:p>
        </p:txBody>
      </p:sp>
      <p:pic>
        <p:nvPicPr>
          <p:cNvPr id="5" name="Picture 4" descr="se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412" y="4114800"/>
            <a:ext cx="4697014" cy="222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578</Words>
  <Application>Microsoft Office PowerPoint</Application>
  <PresentationFormat>On-screen Show (4:3)</PresentationFormat>
  <Paragraphs>152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Ultrazvučni senzor</vt:lpstr>
      <vt:lpstr>Ultrazvučni senzor</vt:lpstr>
      <vt:lpstr>Ultrazvučni senzor</vt:lpstr>
      <vt:lpstr>Ultrazvučni senzor</vt:lpstr>
      <vt:lpstr>Ultrazvučni senzor</vt:lpstr>
      <vt:lpstr>Ultrazvučni senzor - proračun</vt:lpstr>
      <vt:lpstr>Merenje vremena – pulseIn() funkcija</vt:lpstr>
      <vt:lpstr>Ultrazvučni senzor - povezivanje</vt:lpstr>
      <vt:lpstr>Program</vt:lpstr>
      <vt:lpstr>Program</vt:lpstr>
      <vt:lpstr>Brojač sa IC 4511</vt:lpstr>
      <vt:lpstr>Brojač sa IC 4511</vt:lpstr>
      <vt:lpstr>Kolo 4511</vt:lpstr>
      <vt:lpstr>Program</vt:lpstr>
      <vt:lpstr>Program</vt:lpstr>
      <vt:lpstr>PIR senzor</vt:lpstr>
      <vt:lpstr>PIR senzor</vt:lpstr>
      <vt:lpstr>Program</vt:lpstr>
      <vt:lpstr>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Ultrazvučni senzor</dc:title>
  <dc:creator>Miki</dc:creator>
  <cp:lastModifiedBy>Miki</cp:lastModifiedBy>
  <cp:revision>65</cp:revision>
  <dcterms:created xsi:type="dcterms:W3CDTF">2020-04-20T16:06:19Z</dcterms:created>
  <dcterms:modified xsi:type="dcterms:W3CDTF">2020-04-21T12:38:50Z</dcterms:modified>
</cp:coreProperties>
</file>