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3" r:id="rId26"/>
    <p:sldId id="280" r:id="rId27"/>
    <p:sldId id="281" r:id="rId28"/>
    <p:sldId id="282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4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8627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498475" y="1311275"/>
            <a:ext cx="10429875" cy="5908675"/>
            <a:chOff x="-313" y="824"/>
            <a:chExt cx="6570" cy="372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4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75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8410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411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0" name="Rectangle 2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1" name="Rectangle 22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2" name="Rectangle 2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72DB98-2E4E-4104-885F-3FE354E4AC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584A6-BE4E-4953-A0DE-EC96FCF50F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9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9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856ED-2150-455E-B8EB-EAB313886F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9FF10-852C-4DE6-9FE9-062CFEFBA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51054-42BA-42BA-9419-89FF548EEA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84EDB-4A73-49C9-8F66-FA0985854D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4C92A-36BE-4D24-8678-421BD32346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BB539-2040-4EE7-AE00-B22715519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81180-5722-411A-836E-3B91798F3C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21D71-1792-4572-B3C0-81708C10A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DDD2F-9CEC-47B4-8241-3442F771DC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496888" y="1308100"/>
            <a:ext cx="10429876" cy="5908675"/>
            <a:chOff x="-313" y="824"/>
            <a:chExt cx="6570" cy="3722"/>
          </a:xfrm>
        </p:grpSpPr>
        <p:sp>
          <p:nvSpPr>
            <p:cNvPr id="7171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172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173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174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175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176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177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178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179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180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181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182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183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184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185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186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187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188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189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190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191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192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193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194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195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196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197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198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199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200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201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202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203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04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05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06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07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08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09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10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11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12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13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14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15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16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17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18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19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20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21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22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23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24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25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26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27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28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29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30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31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32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33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34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35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36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37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38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39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40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41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42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43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44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45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46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47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48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49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50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51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52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53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54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55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56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57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58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59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60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61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62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63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64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65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66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67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68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69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70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71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72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73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74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75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76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77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78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79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80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81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82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83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84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85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86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87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88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89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90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91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92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93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94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95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96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97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98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99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00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01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02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03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04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05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06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07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08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09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10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11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12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13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14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15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16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17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18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19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20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21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22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23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24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25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26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27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28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29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30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31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32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33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34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35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36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37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38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39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40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41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42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43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44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45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46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47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48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49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50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51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52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53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54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55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56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57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58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59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60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61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62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63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64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65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66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67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68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69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70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71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72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73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74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75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76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77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78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79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80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81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82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83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84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85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386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77A323D4-B2F4-4328-8E60-EA53206ED1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387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88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89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390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6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125538"/>
            <a:ext cx="8351837" cy="1154112"/>
          </a:xfrm>
        </p:spPr>
        <p:txBody>
          <a:bodyPr/>
          <a:lstStyle/>
          <a:p>
            <a:pPr eaLnBrk="1" hangingPunct="1">
              <a:defRPr/>
            </a:pPr>
            <a:r>
              <a:rPr lang="en-US" sz="6000" b="1" smtClean="0"/>
              <a:t>MIKROKONTROLERI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2420938"/>
            <a:ext cx="6400800" cy="91122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smtClean="0"/>
              <a:t>- predavanja -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7308850" y="6000750"/>
            <a:ext cx="18351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sr-Latn-C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sz="2000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redava</a:t>
            </a:r>
            <a:r>
              <a:rPr lang="sr-Latn-C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č:</a:t>
            </a:r>
            <a:endParaRPr lang="en-US" sz="20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2000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Mikloš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Pot</a:t>
            </a:r>
          </a:p>
        </p:txBody>
      </p:sp>
      <p:pic>
        <p:nvPicPr>
          <p:cNvPr id="3077" name="Picture 6" descr="Microcontroller Head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7313" y="3429000"/>
            <a:ext cx="3856037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sr-Latn-CS" dirty="0" smtClean="0"/>
              <a:t>Istorijat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285875"/>
            <a:ext cx="8615363" cy="4972050"/>
          </a:xfrm>
        </p:spPr>
        <p:txBody>
          <a:bodyPr/>
          <a:lstStyle/>
          <a:p>
            <a:pPr>
              <a:defRPr/>
            </a:pPr>
            <a:r>
              <a:rPr lang="sr-Latn-CS" dirty="0" smtClean="0"/>
              <a:t>MOS 6502: 8-bitni mikroprocesor sa 56 instrukcija i mogućnošću adresiranja 64kB memorije.</a:t>
            </a:r>
          </a:p>
          <a:p>
            <a:pPr>
              <a:defRPr/>
            </a:pPr>
            <a:r>
              <a:rPr lang="sr-Latn-CS" dirty="0" smtClean="0"/>
              <a:t>6502 je ugrađivan u KIM-1, Apple I, Apple II, Atari, Commodore, Acorn, Oric, Galeb, Orao, Ultra, ...</a:t>
            </a:r>
          </a:p>
          <a:p>
            <a:pPr>
              <a:defRPr/>
            </a:pPr>
            <a:r>
              <a:rPr lang="sr-Latn-CS" dirty="0" smtClean="0"/>
              <a:t>Firmu MOS Technology preuzima Commodore.</a:t>
            </a:r>
          </a:p>
          <a:p>
            <a:pPr>
              <a:defRPr/>
            </a:pPr>
            <a:r>
              <a:rPr lang="sr-Latn-CS" dirty="0" smtClean="0"/>
              <a:t>1982: 15 miliona prodatih primeraka!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 dirty="0" smtClean="0"/>
              <a:t>Istorijat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50"/>
          </a:xfrm>
        </p:spPr>
        <p:txBody>
          <a:bodyPr/>
          <a:lstStyle/>
          <a:p>
            <a:pPr>
              <a:defRPr/>
            </a:pPr>
            <a:r>
              <a:rPr lang="sr-Latn-CS" dirty="0" smtClean="0"/>
              <a:t>Federico Fagin napušta Intel i osniva Zilog Inc. </a:t>
            </a:r>
            <a:r>
              <a:rPr lang="en-US" dirty="0" err="1" smtClean="0"/>
              <a:t>i</a:t>
            </a:r>
            <a:r>
              <a:rPr lang="sr-Latn-CS" dirty="0" smtClean="0"/>
              <a:t> najavljuje Z80. </a:t>
            </a:r>
          </a:p>
          <a:p>
            <a:pPr>
              <a:defRPr/>
            </a:pPr>
            <a:r>
              <a:rPr lang="sr-Latn-CS" dirty="0" smtClean="0"/>
              <a:t>Odlučuje da novi procesor bude kompatibilan sa 8080 jer za 8080 ima mnogo napisanih programa.</a:t>
            </a:r>
          </a:p>
          <a:p>
            <a:pPr>
              <a:defRPr/>
            </a:pPr>
            <a:r>
              <a:rPr lang="sr-Latn-CS" dirty="0" smtClean="0"/>
              <a:t>Z80 je bio najjači mikroprocesor tog doba,</a:t>
            </a:r>
            <a:r>
              <a:rPr lang="en-US" dirty="0" smtClean="0"/>
              <a:t> </a:t>
            </a:r>
            <a:r>
              <a:rPr lang="sr-Latn-CS" dirty="0" smtClean="0"/>
              <a:t>svi prelaze sa 8080 na Z80.</a:t>
            </a:r>
          </a:p>
          <a:p>
            <a:pPr>
              <a:defRPr/>
            </a:pPr>
            <a:r>
              <a:rPr lang="sr-Latn-CS" dirty="0" smtClean="0"/>
              <a:t>6502, Z80 i 6800 bili su najbolji procesori tog doba.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 dirty="0" smtClean="0"/>
              <a:t>Mikroprocesor vs. mikrokontroler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sr-Latn-CS" dirty="0" smtClean="0"/>
              <a:t>Za upotrebu mikroprocesora moraju mu se dodati memorija</a:t>
            </a:r>
            <a:r>
              <a:rPr lang="en-US" dirty="0" smtClean="0"/>
              <a:t> </a:t>
            </a:r>
            <a:r>
              <a:rPr lang="sr-Latn-CS" dirty="0" smtClean="0"/>
              <a:t>i komponente za slanje i prijem podataka. Mikroprocesor je srce računara.</a:t>
            </a:r>
          </a:p>
          <a:p>
            <a:pPr>
              <a:defRPr/>
            </a:pPr>
            <a:r>
              <a:rPr lang="sr-Latn-CS" dirty="0" smtClean="0"/>
              <a:t>Mikrokontroler je sve u jednom. Sve periferije su ugrađene u njega.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sr-Latn-CS" smtClean="0">
                <a:effectLst/>
              </a:rPr>
              <a:t>Sastavni delovi mikrokontrolera</a:t>
            </a:r>
            <a:br>
              <a:rPr lang="sr-Latn-CS" smtClean="0">
                <a:effectLst/>
              </a:rPr>
            </a:br>
            <a:r>
              <a:rPr lang="sr-Latn-CS" smtClean="0">
                <a:effectLst/>
              </a:rPr>
              <a:t>- memorija -</a:t>
            </a:r>
            <a:endParaRPr lang="en-US" smtClean="0">
              <a:effectLst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9063" y="1643063"/>
            <a:ext cx="4757737" cy="4929187"/>
          </a:xfrm>
          <a:noFill/>
        </p:spPr>
        <p:txBody>
          <a:bodyPr/>
          <a:lstStyle/>
          <a:p>
            <a:pPr>
              <a:buFont typeface="Arial" charset="0"/>
              <a:buChar char="•"/>
            </a:pPr>
            <a:r>
              <a:rPr lang="sr-Latn-CS" smtClean="0">
                <a:effectLst/>
              </a:rPr>
              <a:t>Namena memorije je da čuva podatke, može se zamisliti kao ormar sa puno fioka.</a:t>
            </a:r>
          </a:p>
          <a:p>
            <a:pPr>
              <a:buFont typeface="Arial" charset="0"/>
              <a:buChar char="•"/>
            </a:pPr>
            <a:r>
              <a:rPr lang="sr-Latn-CS" smtClean="0">
                <a:effectLst/>
              </a:rPr>
              <a:t>Za određeni ulaz dobija se odgovarajući izlaz.</a:t>
            </a:r>
          </a:p>
          <a:p>
            <a:pPr>
              <a:buFont typeface="Arial" charset="0"/>
              <a:buChar char="•"/>
            </a:pPr>
            <a:r>
              <a:rPr lang="sr-Latn-CS" smtClean="0">
                <a:effectLst/>
              </a:rPr>
              <a:t>Linija Č/P određuje da li će biti čitanja ili upisa.</a:t>
            </a:r>
            <a:endParaRPr lang="en-US" smtClean="0">
              <a:effectLst/>
            </a:endParaRPr>
          </a:p>
        </p:txBody>
      </p:sp>
      <p:pic>
        <p:nvPicPr>
          <p:cNvPr id="15364" name="Picture 3" descr="m0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8" y="1714500"/>
            <a:ext cx="3243262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Content Placeholder 4" descr="m01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85750" y="1500188"/>
            <a:ext cx="3384550" cy="5143500"/>
          </a:xfrm>
        </p:spPr>
      </p:pic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sr-Latn-CS" smtClean="0">
                <a:effectLst/>
              </a:rPr>
              <a:t>Sastavni delovi mikrokontrolera</a:t>
            </a:r>
            <a:br>
              <a:rPr lang="sr-Latn-CS" smtClean="0">
                <a:effectLst/>
              </a:rPr>
            </a:br>
            <a:r>
              <a:rPr lang="sr-Latn-CS" smtClean="0">
                <a:effectLst/>
              </a:rPr>
              <a:t>- memorija -</a:t>
            </a:r>
            <a:endParaRPr lang="en-US" smtClean="0">
              <a:effectLst/>
            </a:endParaRPr>
          </a:p>
        </p:txBody>
      </p:sp>
      <p:sp>
        <p:nvSpPr>
          <p:cNvPr id="16388" name="TextBox 5"/>
          <p:cNvSpPr txBox="1">
            <a:spLocks noChangeArrowheads="1"/>
          </p:cNvSpPr>
          <p:nvPr/>
        </p:nvSpPr>
        <p:spPr bwMode="auto">
          <a:xfrm>
            <a:off x="4071938" y="1643063"/>
            <a:ext cx="5072062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sr-Latn-CS" sz="3600"/>
              <a:t> Adresiranje</a:t>
            </a:r>
          </a:p>
          <a:p>
            <a:pPr>
              <a:buFont typeface="Arial" charset="0"/>
              <a:buChar char="•"/>
            </a:pPr>
            <a:r>
              <a:rPr lang="sr-Latn-CS" sz="3600"/>
              <a:t> Memorijska lokacija</a:t>
            </a:r>
          </a:p>
          <a:p>
            <a:pPr>
              <a:buFont typeface="Arial" charset="0"/>
              <a:buChar char="•"/>
            </a:pPr>
            <a:endParaRPr lang="sr-Latn-CS" sz="3600"/>
          </a:p>
          <a:p>
            <a:pPr>
              <a:buFont typeface="Arial" charset="0"/>
              <a:buChar char="•"/>
            </a:pPr>
            <a:endParaRPr lang="sr-Latn-CS" sz="3600"/>
          </a:p>
          <a:p>
            <a:r>
              <a:rPr lang="sr-Latn-CS" sz="3600"/>
              <a:t>Memorija je skup svih memorijskih lokacija, a adreseiranje je izbor jedne od njih.</a:t>
            </a:r>
            <a:endParaRPr 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6375" y="2000250"/>
            <a:ext cx="3443288" cy="4533900"/>
          </a:xfrm>
        </p:spPr>
        <p:txBody>
          <a:bodyPr/>
          <a:lstStyle/>
          <a:p>
            <a:pPr>
              <a:defRPr/>
            </a:pPr>
            <a:r>
              <a:rPr lang="sr-Latn-CS" sz="2800" dirty="0" smtClean="0"/>
              <a:t>Memorijske lokacije CPU su registri. </a:t>
            </a:r>
          </a:p>
          <a:p>
            <a:pPr>
              <a:defRPr/>
            </a:pPr>
            <a:r>
              <a:rPr lang="sr-Latn-CS" sz="2800" dirty="0" smtClean="0"/>
              <a:t>Nad njihovim sadržajem možemo vršiti aritmetičko-logičke operacije i transfer iz jedne u drugu.</a:t>
            </a:r>
            <a:endParaRPr lang="en-US" sz="2800" dirty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  <a:noFill/>
        </p:spPr>
        <p:txBody>
          <a:bodyPr/>
          <a:lstStyle/>
          <a:p>
            <a:r>
              <a:rPr lang="sr-Latn-CS" smtClean="0">
                <a:effectLst/>
              </a:rPr>
              <a:t>Sastavni delovi mikrokontrolera</a:t>
            </a:r>
            <a:br>
              <a:rPr lang="sr-Latn-CS" smtClean="0">
                <a:effectLst/>
              </a:rPr>
            </a:br>
            <a:r>
              <a:rPr lang="sr-Latn-CS" sz="3900" smtClean="0">
                <a:effectLst/>
              </a:rPr>
              <a:t>- centralna procesorska jedinica (CPU) -</a:t>
            </a:r>
            <a:endParaRPr lang="en-US" sz="3900" smtClean="0">
              <a:effectLst/>
            </a:endParaRP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2071688"/>
            <a:ext cx="46640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571625"/>
            <a:ext cx="8858250" cy="4533900"/>
          </a:xfrm>
        </p:spPr>
        <p:txBody>
          <a:bodyPr/>
          <a:lstStyle/>
          <a:p>
            <a:pPr>
              <a:defRPr/>
            </a:pPr>
            <a:r>
              <a:rPr lang="sr-Latn-CS" dirty="0" smtClean="0"/>
              <a:t>Vezu između CPU i memorije obezbeđuje magistrala. To je skup od 8 ili 16 provodnika</a:t>
            </a:r>
            <a:endParaRPr lang="en-US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  <a:noFill/>
        </p:spPr>
        <p:txBody>
          <a:bodyPr/>
          <a:lstStyle/>
          <a:p>
            <a:r>
              <a:rPr lang="sr-Latn-CS" smtClean="0">
                <a:effectLst/>
              </a:rPr>
              <a:t>Sastavni delovi mikrokontrolera</a:t>
            </a:r>
            <a:br>
              <a:rPr lang="sr-Latn-CS" smtClean="0">
                <a:effectLst/>
              </a:rPr>
            </a:br>
            <a:r>
              <a:rPr lang="sr-Latn-CS" sz="3900" smtClean="0">
                <a:effectLst/>
              </a:rPr>
              <a:t>- magistrala (bus) -</a:t>
            </a:r>
            <a:endParaRPr lang="en-US" sz="3900" smtClean="0">
              <a:effectLst/>
            </a:endParaRP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2714625"/>
            <a:ext cx="461010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TextBox 5"/>
          <p:cNvSpPr txBox="1">
            <a:spLocks noChangeArrowheads="1"/>
          </p:cNvSpPr>
          <p:nvPr/>
        </p:nvSpPr>
        <p:spPr bwMode="auto">
          <a:xfrm>
            <a:off x="5040313" y="2714625"/>
            <a:ext cx="4103687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r-Latn-CS" sz="2800"/>
              <a:t>Adresna magistrala, </a:t>
            </a:r>
          </a:p>
          <a:p>
            <a:r>
              <a:rPr lang="sr-Latn-CS" sz="2800"/>
              <a:t>određuje koliko</a:t>
            </a:r>
          </a:p>
          <a:p>
            <a:r>
              <a:rPr lang="sr-Latn-CS" sz="2800"/>
              <a:t>memorije možemo </a:t>
            </a:r>
          </a:p>
          <a:p>
            <a:r>
              <a:rPr lang="sr-Latn-CS" sz="2800"/>
              <a:t>da adresiramo</a:t>
            </a:r>
          </a:p>
          <a:p>
            <a:endParaRPr lang="sr-Latn-CS" sz="2800"/>
          </a:p>
          <a:p>
            <a:r>
              <a:rPr lang="sr-Latn-CS" sz="2800"/>
              <a:t>Magistrala za podatke, </a:t>
            </a:r>
          </a:p>
          <a:p>
            <a:r>
              <a:rPr lang="sr-Latn-CS" sz="2800"/>
              <a:t>široka je koliko i podatak</a:t>
            </a:r>
            <a:endParaRPr lang="en-US" sz="2800"/>
          </a:p>
        </p:txBody>
      </p:sp>
      <p:sp>
        <p:nvSpPr>
          <p:cNvPr id="18438" name="TextBox 6"/>
          <p:cNvSpPr txBox="1">
            <a:spLocks noChangeArrowheads="1"/>
          </p:cNvSpPr>
          <p:nvPr/>
        </p:nvSpPr>
        <p:spPr bwMode="auto">
          <a:xfrm>
            <a:off x="0" y="6273800"/>
            <a:ext cx="86756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r-Latn-CS" sz="3200" b="1"/>
              <a:t>Ni dalje nema kontakta sa spoljnim svetom!</a:t>
            </a:r>
            <a:endParaRPr 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3125"/>
            <a:ext cx="8929688" cy="3757613"/>
          </a:xfrm>
        </p:spPr>
        <p:txBody>
          <a:bodyPr/>
          <a:lstStyle/>
          <a:p>
            <a:pPr>
              <a:defRPr/>
            </a:pPr>
            <a:r>
              <a:rPr lang="sr-Latn-CS" dirty="0" smtClean="0"/>
              <a:t>Dodajmo blok koji sadrži nekoliko memorijskih lokacija čiji je jedan kraj vezan za magistralu podataka, a drugi sa linijama koje izlaze iz mikrokontrolera (nožice).</a:t>
            </a:r>
          </a:p>
          <a:p>
            <a:pPr>
              <a:defRPr/>
            </a:pPr>
            <a:r>
              <a:rPr lang="sr-Latn-CS" dirty="0" smtClean="0"/>
              <a:t>Dodate lokacije nazivaju se portovi. </a:t>
            </a:r>
          </a:p>
          <a:p>
            <a:pPr>
              <a:defRPr/>
            </a:pPr>
            <a:r>
              <a:rPr lang="sr-Latn-CS" dirty="0" smtClean="0"/>
              <a:t>Portovi mogu biti ulazni, izlazni ili dvosmerni.</a:t>
            </a:r>
            <a:endParaRPr lang="en-US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  <a:noFill/>
        </p:spPr>
        <p:txBody>
          <a:bodyPr/>
          <a:lstStyle/>
          <a:p>
            <a:r>
              <a:rPr lang="sr-Latn-CS" smtClean="0">
                <a:effectLst/>
              </a:rPr>
              <a:t>Sastavni delovi mikrokontrolera</a:t>
            </a:r>
            <a:br>
              <a:rPr lang="sr-Latn-CS" smtClean="0">
                <a:effectLst/>
              </a:rPr>
            </a:br>
            <a:r>
              <a:rPr lang="sr-Latn-CS" sz="3900" smtClean="0">
                <a:effectLst/>
              </a:rPr>
              <a:t>- ulazno-izlazna jedinica -</a:t>
            </a:r>
            <a:endParaRPr lang="en-US" sz="3900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2000250"/>
            <a:ext cx="4857750" cy="4533900"/>
          </a:xfrm>
        </p:spPr>
        <p:txBody>
          <a:bodyPr/>
          <a:lstStyle/>
          <a:p>
            <a:pPr>
              <a:defRPr/>
            </a:pPr>
            <a:r>
              <a:rPr lang="sr-Latn-CS" sz="2800" dirty="0" smtClean="0"/>
              <a:t>Port se ponaša kao obična memorijska lokacija. </a:t>
            </a:r>
            <a:endParaRPr lang="en-US" sz="2800" dirty="0" smtClean="0"/>
          </a:p>
          <a:p>
            <a:pPr>
              <a:defRPr/>
            </a:pPr>
            <a:endParaRPr lang="sr-Latn-CS" sz="1600" dirty="0" smtClean="0"/>
          </a:p>
          <a:p>
            <a:pPr>
              <a:defRPr/>
            </a:pPr>
            <a:r>
              <a:rPr lang="sr-Latn-CS" sz="2800" dirty="0" smtClean="0"/>
              <a:t>Lako se čita ili upisuje.</a:t>
            </a:r>
            <a:endParaRPr lang="en-US" sz="2800" dirty="0" smtClean="0"/>
          </a:p>
          <a:p>
            <a:pPr>
              <a:buFont typeface="Wingdings" pitchFamily="2" charset="2"/>
              <a:buNone/>
              <a:defRPr/>
            </a:pPr>
            <a:endParaRPr lang="sr-Latn-CS" sz="1600" dirty="0" smtClean="0"/>
          </a:p>
          <a:p>
            <a:pPr>
              <a:defRPr/>
            </a:pPr>
            <a:r>
              <a:rPr lang="sr-Latn-CS" sz="2800" dirty="0" smtClean="0"/>
              <a:t>Operacije se mogu registrovati na nožicama.</a:t>
            </a:r>
            <a:endParaRPr lang="en-US" sz="2800" dirty="0" smtClean="0"/>
          </a:p>
          <a:p>
            <a:pPr>
              <a:defRPr/>
            </a:pPr>
            <a:endParaRPr lang="en-US" sz="1600" dirty="0" smtClean="0"/>
          </a:p>
          <a:p>
            <a:pPr>
              <a:defRPr/>
            </a:pPr>
            <a:r>
              <a:rPr lang="en-US" sz="2800" dirty="0" err="1" smtClean="0"/>
              <a:t>Mogu</a:t>
            </a:r>
            <a:r>
              <a:rPr lang="sr-Latn-CS" sz="2800" dirty="0" smtClean="0"/>
              <a:t>ć</a:t>
            </a:r>
            <a:r>
              <a:rPr lang="en-US" sz="2800" dirty="0" smtClean="0"/>
              <a:t>a je </a:t>
            </a:r>
            <a:r>
              <a:rPr lang="en-US" sz="2800" dirty="0" err="1" smtClean="0"/>
              <a:t>komunikacija</a:t>
            </a:r>
            <a:r>
              <a:rPr lang="en-US" sz="2800" dirty="0" smtClean="0"/>
              <a:t> </a:t>
            </a:r>
            <a:r>
              <a:rPr lang="en-US" sz="2800" dirty="0" err="1" smtClean="0"/>
              <a:t>sa</a:t>
            </a:r>
            <a:r>
              <a:rPr lang="en-US" sz="2800" dirty="0" smtClean="0"/>
              <a:t> </a:t>
            </a:r>
            <a:r>
              <a:rPr lang="en-US" sz="2800" dirty="0" err="1" smtClean="0"/>
              <a:t>spoljnim</a:t>
            </a:r>
            <a:r>
              <a:rPr lang="en-US" sz="2800" dirty="0" smtClean="0"/>
              <a:t> </a:t>
            </a:r>
            <a:r>
              <a:rPr lang="en-US" sz="2800" dirty="0" err="1" smtClean="0"/>
              <a:t>svetom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  <a:noFill/>
        </p:spPr>
        <p:txBody>
          <a:bodyPr/>
          <a:lstStyle/>
          <a:p>
            <a:r>
              <a:rPr lang="sr-Latn-CS" smtClean="0">
                <a:effectLst/>
              </a:rPr>
              <a:t>Sastavni delovi mikrokontrolera</a:t>
            </a:r>
            <a:br>
              <a:rPr lang="sr-Latn-CS" smtClean="0">
                <a:effectLst/>
              </a:rPr>
            </a:br>
            <a:r>
              <a:rPr lang="sr-Latn-CS" sz="3900" smtClean="0">
                <a:effectLst/>
              </a:rPr>
              <a:t>- ulazno-izlazna jedinica -</a:t>
            </a:r>
            <a:endParaRPr lang="en-US" sz="3900" smtClean="0">
              <a:effectLst/>
            </a:endParaRP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1857375"/>
            <a:ext cx="3786188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81525"/>
            <a:ext cx="9144000" cy="2276475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sz="2800" dirty="0" err="1" smtClean="0"/>
              <a:t>Mana</a:t>
            </a:r>
            <a:r>
              <a:rPr lang="en-US" sz="2800" dirty="0" smtClean="0"/>
              <a:t>: </a:t>
            </a:r>
            <a:r>
              <a:rPr lang="en-US" sz="2800" dirty="0" err="1" smtClean="0"/>
              <a:t>prenos</a:t>
            </a:r>
            <a:r>
              <a:rPr lang="en-US" sz="2800" dirty="0" smtClean="0"/>
              <a:t> </a:t>
            </a:r>
            <a:r>
              <a:rPr lang="en-US" sz="2800" dirty="0" err="1" smtClean="0"/>
              <a:t>podataka</a:t>
            </a:r>
            <a:r>
              <a:rPr lang="en-US" sz="2800" dirty="0" smtClean="0"/>
              <a:t> </a:t>
            </a:r>
            <a:r>
              <a:rPr lang="en-US" sz="2800" dirty="0" err="1" smtClean="0"/>
              <a:t>na</a:t>
            </a:r>
            <a:r>
              <a:rPr lang="en-US" sz="2800" dirty="0" smtClean="0"/>
              <a:t> </a:t>
            </a:r>
            <a:r>
              <a:rPr lang="en-US" sz="2800" dirty="0" err="1" smtClean="0"/>
              <a:t>daljinu</a:t>
            </a:r>
            <a:r>
              <a:rPr lang="en-US" sz="2800" dirty="0" smtClean="0"/>
              <a:t>,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/>
              <a:t>	</a:t>
            </a:r>
            <a:r>
              <a:rPr lang="en-US" sz="2800" i="1" dirty="0" err="1" smtClean="0"/>
              <a:t>broj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linija</a:t>
            </a:r>
            <a:r>
              <a:rPr lang="en-US" sz="2800" i="1" dirty="0" smtClean="0"/>
              <a:t> x </a:t>
            </a:r>
            <a:r>
              <a:rPr lang="en-US" sz="2800" i="1" dirty="0" err="1" smtClean="0"/>
              <a:t>broj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kilometara</a:t>
            </a:r>
            <a:r>
              <a:rPr lang="en-US" sz="2800" i="1" dirty="0" smtClean="0"/>
              <a:t> !!!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800" dirty="0" err="1" smtClean="0"/>
              <a:t>Rad</a:t>
            </a:r>
            <a:r>
              <a:rPr lang="en-US" sz="2800" dirty="0" smtClean="0"/>
              <a:t> </a:t>
            </a:r>
            <a:r>
              <a:rPr lang="en-US" sz="2800" dirty="0" err="1" smtClean="0"/>
              <a:t>sa</a:t>
            </a:r>
            <a:r>
              <a:rPr lang="en-US" sz="2800" dirty="0" smtClean="0"/>
              <a:t> </a:t>
            </a:r>
            <a:r>
              <a:rPr lang="en-US" sz="2800" dirty="0" err="1" smtClean="0"/>
              <a:t>samo</a:t>
            </a:r>
            <a:r>
              <a:rPr lang="en-US" sz="2800" dirty="0" smtClean="0"/>
              <a:t> 3 </a:t>
            </a:r>
            <a:r>
              <a:rPr lang="en-US" sz="2800" dirty="0" err="1" smtClean="0"/>
              <a:t>linije</a:t>
            </a:r>
            <a:r>
              <a:rPr lang="en-US" sz="2800" dirty="0" smtClean="0"/>
              <a:t> (</a:t>
            </a:r>
            <a:r>
              <a:rPr lang="en-US" sz="2800" dirty="0" err="1" smtClean="0"/>
              <a:t>prijem</a:t>
            </a:r>
            <a:r>
              <a:rPr lang="en-US" sz="2800" dirty="0" smtClean="0"/>
              <a:t>, </a:t>
            </a:r>
            <a:r>
              <a:rPr lang="en-US" sz="2800" dirty="0" err="1" smtClean="0"/>
              <a:t>predaja</a:t>
            </a:r>
            <a:r>
              <a:rPr lang="en-US" sz="2800" dirty="0" smtClean="0"/>
              <a:t>, </a:t>
            </a:r>
            <a:r>
              <a:rPr lang="en-US" sz="2800" dirty="0" err="1" smtClean="0"/>
              <a:t>referentna</a:t>
            </a:r>
            <a:r>
              <a:rPr lang="en-US" sz="2800" dirty="0" smtClean="0"/>
              <a:t> </a:t>
            </a:r>
            <a:r>
              <a:rPr lang="en-US" sz="2800" dirty="0" err="1" smtClean="0"/>
              <a:t>linija</a:t>
            </a:r>
            <a:r>
              <a:rPr lang="en-US" sz="2800" dirty="0" smtClean="0"/>
              <a:t>)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800" dirty="0" err="1" smtClean="0"/>
              <a:t>Moraju</a:t>
            </a:r>
            <a:r>
              <a:rPr lang="en-US" sz="2800" dirty="0" smtClean="0"/>
              <a:t> se </a:t>
            </a:r>
            <a:r>
              <a:rPr lang="en-US" sz="2800" dirty="0" err="1" smtClean="0"/>
              <a:t>znati</a:t>
            </a:r>
            <a:r>
              <a:rPr lang="en-US" sz="2800" dirty="0" smtClean="0"/>
              <a:t> </a:t>
            </a:r>
            <a:r>
              <a:rPr lang="en-US" sz="2800" dirty="0" err="1" smtClean="0"/>
              <a:t>pravila</a:t>
            </a:r>
            <a:r>
              <a:rPr lang="en-US" sz="2800" dirty="0" smtClean="0"/>
              <a:t> </a:t>
            </a:r>
            <a:r>
              <a:rPr lang="en-US" sz="2800" dirty="0" err="1" smtClean="0"/>
              <a:t>komunikacije</a:t>
            </a:r>
            <a:r>
              <a:rPr lang="en-US" sz="2800" dirty="0" smtClean="0"/>
              <a:t>; to je </a:t>
            </a:r>
            <a:r>
              <a:rPr lang="en-US" sz="2800" b="1" i="1" dirty="0" err="1" smtClean="0"/>
              <a:t>protokol</a:t>
            </a:r>
            <a:endParaRPr lang="en-US" sz="2800" b="1" i="1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  <a:noFill/>
        </p:spPr>
        <p:txBody>
          <a:bodyPr/>
          <a:lstStyle/>
          <a:p>
            <a:r>
              <a:rPr lang="sr-Latn-CS" smtClean="0">
                <a:effectLst/>
              </a:rPr>
              <a:t>Sastavni delovi mikrokontrolera</a:t>
            </a:r>
            <a:br>
              <a:rPr lang="sr-Latn-CS" smtClean="0">
                <a:effectLst/>
              </a:rPr>
            </a:br>
            <a:r>
              <a:rPr lang="sr-Latn-CS" sz="3900" smtClean="0">
                <a:effectLst/>
              </a:rPr>
              <a:t>- </a:t>
            </a:r>
            <a:r>
              <a:rPr lang="en-US" sz="3900" smtClean="0">
                <a:effectLst/>
              </a:rPr>
              <a:t>serijska komunikacija </a:t>
            </a:r>
            <a:r>
              <a:rPr lang="sr-Latn-CS" sz="3900" smtClean="0">
                <a:effectLst/>
              </a:rPr>
              <a:t>-</a:t>
            </a:r>
            <a:endParaRPr lang="en-US" sz="3900" smtClean="0">
              <a:effectLst/>
            </a:endParaRPr>
          </a:p>
        </p:txBody>
      </p:sp>
      <p:pic>
        <p:nvPicPr>
          <p:cNvPr id="21508" name="Picture 4" descr="m04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38" y="1857375"/>
            <a:ext cx="42672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/>
              <a:t>Mikrokontroleri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125253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Proizvođači</a:t>
            </a:r>
            <a:r>
              <a:rPr lang="en-US" dirty="0" smtClean="0"/>
              <a:t>: ATMEL, PIC, ARM, MOTOROLA, INTEL, ...</a:t>
            </a:r>
          </a:p>
        </p:txBody>
      </p:sp>
      <p:pic>
        <p:nvPicPr>
          <p:cNvPr id="4100" name="Picture 4" descr="inde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2781300"/>
            <a:ext cx="269557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 descr="index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6463" y="2781300"/>
            <a:ext cx="31908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 descr="index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825" y="4868863"/>
            <a:ext cx="26098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 descr="index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27763" y="4581525"/>
            <a:ext cx="227647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 descr="index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59113" y="5013325"/>
            <a:ext cx="290512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28988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Tajmer</a:t>
            </a:r>
            <a:r>
              <a:rPr lang="en-US" dirty="0" smtClean="0"/>
              <a:t> </a:t>
            </a:r>
            <a:r>
              <a:rPr lang="en-US" dirty="0" err="1" smtClean="0"/>
              <a:t>daje</a:t>
            </a:r>
            <a:r>
              <a:rPr lang="en-US" dirty="0" smtClean="0"/>
              <a:t> </a:t>
            </a:r>
            <a:r>
              <a:rPr lang="en-US" dirty="0" err="1" smtClean="0"/>
              <a:t>informaciju</a:t>
            </a:r>
            <a:r>
              <a:rPr lang="en-US" dirty="0" smtClean="0"/>
              <a:t> o </a:t>
            </a:r>
            <a:r>
              <a:rPr lang="en-US" dirty="0" err="1" smtClean="0"/>
              <a:t>vremenu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err="1" smtClean="0"/>
              <a:t>Osnova</a:t>
            </a:r>
            <a:r>
              <a:rPr lang="en-US" dirty="0" smtClean="0"/>
              <a:t> </a:t>
            </a:r>
            <a:r>
              <a:rPr lang="en-US" dirty="0" err="1" smtClean="0"/>
              <a:t>tajmera</a:t>
            </a:r>
            <a:r>
              <a:rPr lang="en-US" dirty="0" smtClean="0"/>
              <a:t> je </a:t>
            </a:r>
            <a:r>
              <a:rPr lang="en-US" dirty="0" err="1" smtClean="0"/>
              <a:t>slobodni</a:t>
            </a:r>
            <a:r>
              <a:rPr lang="en-US" dirty="0" smtClean="0"/>
              <a:t> </a:t>
            </a:r>
            <a:r>
              <a:rPr lang="en-US" dirty="0" err="1" smtClean="0"/>
              <a:t>broja</a:t>
            </a:r>
            <a:r>
              <a:rPr lang="sr-Latn-CS" dirty="0" smtClean="0"/>
              <a:t>č (registar) čija vrednost se uvećava u u jednakim vremenskim razmacima.</a:t>
            </a:r>
          </a:p>
          <a:p>
            <a:pPr>
              <a:defRPr/>
            </a:pPr>
            <a:r>
              <a:rPr lang="sr-Latn-CS" dirty="0" smtClean="0"/>
              <a:t>Tajmer povezuje broj izvršenih instrukcija sa fizičkom veličinom (vreme).</a:t>
            </a:r>
            <a:endParaRPr lang="en-US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  <a:noFill/>
        </p:spPr>
        <p:txBody>
          <a:bodyPr/>
          <a:lstStyle/>
          <a:p>
            <a:r>
              <a:rPr lang="sr-Latn-CS" smtClean="0">
                <a:effectLst/>
              </a:rPr>
              <a:t>Sastavni delovi mikrokontrolera</a:t>
            </a:r>
            <a:br>
              <a:rPr lang="sr-Latn-CS" smtClean="0">
                <a:effectLst/>
              </a:rPr>
            </a:br>
            <a:r>
              <a:rPr lang="sr-Latn-CS" sz="3900" smtClean="0">
                <a:effectLst/>
              </a:rPr>
              <a:t>- </a:t>
            </a:r>
            <a:r>
              <a:rPr lang="en-US" sz="3900" smtClean="0">
                <a:effectLst/>
              </a:rPr>
              <a:t>tajmerski modul </a:t>
            </a:r>
            <a:r>
              <a:rPr lang="sr-Latn-CS" sz="3900" smtClean="0">
                <a:effectLst/>
              </a:rPr>
              <a:t>-</a:t>
            </a:r>
            <a:endParaRPr lang="en-US" sz="3900" smtClean="0">
              <a:effectLst/>
            </a:endParaRPr>
          </a:p>
        </p:txBody>
      </p:sp>
      <p:pic>
        <p:nvPicPr>
          <p:cNvPr id="22532" name="Picture 4" descr="m05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13" y="4857750"/>
            <a:ext cx="3214687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43063"/>
            <a:ext cx="8686800" cy="3186112"/>
          </a:xfrm>
        </p:spPr>
        <p:txBody>
          <a:bodyPr/>
          <a:lstStyle/>
          <a:p>
            <a:pPr>
              <a:defRPr/>
            </a:pPr>
            <a:r>
              <a:rPr lang="sr-Latn-CS" dirty="0" smtClean="0"/>
              <a:t>Spoljni signali su analogni, a mikrokontroler razume samo nule i jedinice, pa spoljne signale treba pretvoriti u formu koja je razumljiva mikrokontroleru.</a:t>
            </a:r>
          </a:p>
          <a:p>
            <a:pPr>
              <a:defRPr/>
            </a:pPr>
            <a:r>
              <a:rPr lang="sr-Latn-CS" dirty="0" smtClean="0"/>
              <a:t>A/D blok analognu veličinu pretvara u binarni broj i prosleđuje bloku CPU. </a:t>
            </a:r>
            <a:endParaRPr lang="en-US" dirty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  <a:noFill/>
        </p:spPr>
        <p:txBody>
          <a:bodyPr/>
          <a:lstStyle/>
          <a:p>
            <a:r>
              <a:rPr lang="sr-Latn-CS" smtClean="0">
                <a:effectLst/>
              </a:rPr>
              <a:t>Sastavni delovi mikrokontrolera</a:t>
            </a:r>
            <a:br>
              <a:rPr lang="sr-Latn-CS" smtClean="0">
                <a:effectLst/>
              </a:rPr>
            </a:br>
            <a:r>
              <a:rPr lang="sr-Latn-CS" sz="3900" smtClean="0">
                <a:effectLst/>
              </a:rPr>
              <a:t>- A/D konvertor</a:t>
            </a:r>
            <a:r>
              <a:rPr lang="en-US" sz="3900" smtClean="0">
                <a:effectLst/>
              </a:rPr>
              <a:t> </a:t>
            </a:r>
            <a:r>
              <a:rPr lang="sr-Latn-CS" sz="3900" smtClean="0">
                <a:effectLst/>
              </a:rPr>
              <a:t>-</a:t>
            </a:r>
            <a:endParaRPr lang="en-US" sz="3900" smtClean="0">
              <a:effectLst/>
            </a:endParaRPr>
          </a:p>
        </p:txBody>
      </p:sp>
      <p:pic>
        <p:nvPicPr>
          <p:cNvPr id="23556" name="Picture 5" descr="m06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313" y="4857750"/>
            <a:ext cx="4143375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sr-Latn-CS" dirty="0" smtClean="0"/>
              <a:t>Blok šema mikrokontrolera</a:t>
            </a:r>
            <a:endParaRPr lang="en-US" dirty="0"/>
          </a:p>
        </p:txBody>
      </p:sp>
      <p:pic>
        <p:nvPicPr>
          <p:cNvPr id="24579" name="Picture 3" descr="m07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63" y="1071563"/>
            <a:ext cx="4857750" cy="576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sr-Latn-C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33900"/>
          </a:xfrm>
        </p:spPr>
        <p:txBody>
          <a:bodyPr/>
          <a:lstStyle/>
          <a:p>
            <a:pPr>
              <a:defRPr/>
            </a:pPr>
            <a:r>
              <a:rPr lang="sr-Latn-CS" dirty="0" smtClean="0"/>
              <a:t>Program je ono zbog čega se mikrokontroler ponaša onako kako to korisnik očekuje.</a:t>
            </a:r>
          </a:p>
          <a:p>
            <a:pPr>
              <a:buFont typeface="Wingdings" pitchFamily="2" charset="2"/>
              <a:buNone/>
              <a:defRPr/>
            </a:pPr>
            <a:endParaRPr lang="sr-Latn-CS" dirty="0" smtClean="0"/>
          </a:p>
          <a:p>
            <a:pPr>
              <a:buFont typeface="Wingdings" pitchFamily="2" charset="2"/>
              <a:buNone/>
              <a:defRPr/>
            </a:pPr>
            <a:r>
              <a:rPr lang="sr-Latn-CS" dirty="0" smtClean="0"/>
              <a:t>	</a:t>
            </a:r>
            <a:r>
              <a:rPr lang="sr-Latn-CS" sz="2800" dirty="0" smtClean="0">
                <a:latin typeface="Courier New" pitchFamily="49" charset="0"/>
                <a:cs typeface="Courier New" pitchFamily="49" charset="0"/>
              </a:rPr>
              <a:t>registar 1 = mem. lokacija A</a:t>
            </a:r>
          </a:p>
          <a:p>
            <a:pPr>
              <a:buFont typeface="Wingdings" pitchFamily="2" charset="2"/>
              <a:buNone/>
              <a:defRPr/>
            </a:pPr>
            <a:r>
              <a:rPr lang="sr-Latn-CS" sz="2800" dirty="0" smtClean="0">
                <a:latin typeface="Courier New" pitchFamily="49" charset="0"/>
                <a:cs typeface="Courier New" pitchFamily="49" charset="0"/>
              </a:rPr>
              <a:t>	registar 2 = mem. lokacija B</a:t>
            </a:r>
          </a:p>
          <a:p>
            <a:pPr>
              <a:buFont typeface="Wingdings" pitchFamily="2" charset="2"/>
              <a:buNone/>
              <a:defRPr/>
            </a:pPr>
            <a:r>
              <a:rPr lang="sr-Latn-CS" sz="2800" dirty="0" smtClean="0">
                <a:latin typeface="Courier New" pitchFamily="49" charset="0"/>
                <a:cs typeface="Courier New" pitchFamily="49" charset="0"/>
              </a:rPr>
              <a:t>	registar 3 = registar 1 + registar 2</a:t>
            </a:r>
          </a:p>
          <a:p>
            <a:pPr>
              <a:buFont typeface="Wingdings" pitchFamily="2" charset="2"/>
              <a:buNone/>
              <a:defRPr/>
            </a:pPr>
            <a:r>
              <a:rPr lang="sr-Latn-CS" sz="2800" dirty="0" smtClean="0">
                <a:latin typeface="Courier New" pitchFamily="49" charset="0"/>
                <a:cs typeface="Courier New" pitchFamily="49" charset="0"/>
              </a:rPr>
              <a:t>	mem. Lokacija C = registar 3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sr-Latn-C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285875"/>
            <a:ext cx="8229600" cy="5357813"/>
          </a:xfrm>
        </p:spPr>
        <p:txBody>
          <a:bodyPr/>
          <a:lstStyle/>
          <a:p>
            <a:pPr>
              <a:defRPr/>
            </a:pPr>
            <a:r>
              <a:rPr lang="sr-Latn-CS" dirty="0" smtClean="0"/>
              <a:t>Programi se pišu na jezicima </a:t>
            </a:r>
            <a:r>
              <a:rPr lang="sr-Latn-CS" i="1" dirty="0" smtClean="0"/>
              <a:t>C</a:t>
            </a:r>
            <a:r>
              <a:rPr lang="sr-Latn-CS" dirty="0" smtClean="0"/>
              <a:t>, </a:t>
            </a:r>
            <a:r>
              <a:rPr lang="sr-Latn-CS" i="1" dirty="0" smtClean="0"/>
              <a:t>asembler</a:t>
            </a:r>
            <a:r>
              <a:rPr lang="sr-Latn-CS" dirty="0" smtClean="0"/>
              <a:t>, </a:t>
            </a:r>
            <a:r>
              <a:rPr lang="sr-Latn-CS" i="1" dirty="0" smtClean="0"/>
              <a:t>basic</a:t>
            </a:r>
            <a:r>
              <a:rPr lang="sr-Latn-CS" dirty="0" smtClean="0"/>
              <a:t>, ...</a:t>
            </a:r>
          </a:p>
          <a:p>
            <a:pPr>
              <a:defRPr/>
            </a:pPr>
            <a:r>
              <a:rPr lang="sr-Latn-CS" dirty="0" smtClean="0"/>
              <a:t>Asembler je jezik nižeg nivoa, najsporije se programira, ali su najbolja sa stanovišta brzine izvršavanja.</a:t>
            </a:r>
          </a:p>
          <a:p>
            <a:pPr>
              <a:defRPr/>
            </a:pPr>
            <a:r>
              <a:rPr lang="sr-Latn-CS" dirty="0" smtClean="0"/>
              <a:t>Programi u C-u se pišu lakše, ali nisu toliko efikasni.</a:t>
            </a:r>
          </a:p>
          <a:p>
            <a:pPr>
              <a:defRPr/>
            </a:pPr>
            <a:r>
              <a:rPr lang="sr-Latn-CS" dirty="0" smtClean="0"/>
              <a:t>Najlakši za učenje je bejzik (najbliži ljudskom razmišljanju), ali je i on sporiji od Asemblera.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 dirty="0" smtClean="0"/>
              <a:t>Spoljašnje komponente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sr-Latn-CS" dirty="0" smtClean="0"/>
              <a:t>Napajanje</a:t>
            </a:r>
          </a:p>
          <a:p>
            <a:pPr>
              <a:defRPr/>
            </a:pPr>
            <a:r>
              <a:rPr lang="sr-Latn-CS" dirty="0" smtClean="0"/>
              <a:t>Oscilator (srce mikrokontorlera). </a:t>
            </a:r>
            <a:r>
              <a:rPr lang="sr-Latn-CS" smtClean="0"/>
              <a:t>Na osnovu njegovih otkucaja mikrokontroler izvršava instrukcije programa.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 dirty="0" smtClean="0"/>
              <a:t>Arhitektura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50"/>
          </a:xfrm>
        </p:spPr>
        <p:txBody>
          <a:bodyPr/>
          <a:lstStyle/>
          <a:p>
            <a:pPr>
              <a:defRPr/>
            </a:pPr>
            <a:r>
              <a:rPr lang="sr-Latn-CS" dirty="0" smtClean="0"/>
              <a:t>Harvard-ova arhitektura</a:t>
            </a:r>
          </a:p>
          <a:p>
            <a:pPr>
              <a:defRPr/>
            </a:pPr>
            <a:r>
              <a:rPr lang="sr-Latn-CS" dirty="0" smtClean="0"/>
              <a:t>Različita širina memorije za podatke i instrukcije</a:t>
            </a:r>
          </a:p>
          <a:p>
            <a:pPr>
              <a:defRPr/>
            </a:pPr>
            <a:r>
              <a:rPr lang="sr-Latn-CS" dirty="0" smtClean="0"/>
              <a:t>Veća brzina zbog preklapanja instrukcija prilikom izvršavanja (izvršavanje prethodne instrukcije se još nije završilo a već je počelo izvršavanje sledeće instrukcije)</a:t>
            </a:r>
          </a:p>
          <a:p>
            <a:pPr>
              <a:defRPr/>
            </a:pPr>
            <a:r>
              <a:rPr lang="sr-Latn-CS" dirty="0" smtClean="0"/>
              <a:t>Smanjen broj instrukcija (RISC)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 dirty="0" smtClean="0"/>
              <a:t>Harvard arhitektura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pPr>
              <a:defRPr/>
            </a:pPr>
            <a:r>
              <a:rPr lang="sr-Latn-CS" dirty="0" smtClean="0"/>
              <a:t>Memorija za podatke je odvojena od programske memorije (kod Nojman-ove arhitekture to nije slučaj).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 dirty="0" smtClean="0"/>
              <a:t>Prednosti i mane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sr-Latn-CS" sz="2800" dirty="0" smtClean="0"/>
              <a:t>Prednosti:</a:t>
            </a:r>
          </a:p>
          <a:p>
            <a:pPr>
              <a:buFont typeface="Wingdings" pitchFamily="2" charset="2"/>
              <a:buNone/>
              <a:defRPr/>
            </a:pPr>
            <a:r>
              <a:rPr lang="sr-Latn-CS" sz="2800" dirty="0" smtClean="0"/>
              <a:t>	- lako se uči</a:t>
            </a:r>
          </a:p>
          <a:p>
            <a:pPr>
              <a:buFont typeface="Wingdings" pitchFamily="2" charset="2"/>
              <a:buNone/>
              <a:defRPr/>
            </a:pPr>
            <a:r>
              <a:rPr lang="sr-Latn-CS" sz="2800" dirty="0" smtClean="0"/>
              <a:t>	- velika brzina izvršavanja</a:t>
            </a:r>
          </a:p>
          <a:p>
            <a:pPr>
              <a:buFont typeface="Wingdings" pitchFamily="2" charset="2"/>
              <a:buNone/>
              <a:defRPr/>
            </a:pPr>
            <a:r>
              <a:rPr lang="sr-Latn-CS" sz="2800" dirty="0" smtClean="0"/>
              <a:t>	- vreme izvršavanja programa se lako   </a:t>
            </a:r>
          </a:p>
          <a:p>
            <a:pPr>
              <a:buFont typeface="Wingdings" pitchFamily="2" charset="2"/>
              <a:buNone/>
              <a:defRPr/>
            </a:pPr>
            <a:r>
              <a:rPr lang="sr-Latn-CS" sz="2800" dirty="0" smtClean="0"/>
              <a:t>	  izračunava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sr-Latn-CS" sz="2800" dirty="0" smtClean="0"/>
              <a:t>Mane:</a:t>
            </a:r>
          </a:p>
          <a:p>
            <a:pPr>
              <a:buFont typeface="Wingdings" pitchFamily="2" charset="2"/>
              <a:buNone/>
              <a:defRPr/>
            </a:pPr>
            <a:r>
              <a:rPr lang="sr-Latn-CS" sz="2800" dirty="0" smtClean="0"/>
              <a:t>	- za programiranje na jeziku visokog nivoa </a:t>
            </a:r>
          </a:p>
          <a:p>
            <a:pPr>
              <a:buFont typeface="Wingdings" pitchFamily="2" charset="2"/>
              <a:buNone/>
              <a:defRPr/>
            </a:pPr>
            <a:r>
              <a:rPr lang="sr-Latn-CS" sz="2800" dirty="0" smtClean="0"/>
              <a:t>	  potreban je kompleksan prevodilac i dugačko </a:t>
            </a:r>
          </a:p>
          <a:p>
            <a:pPr>
              <a:buFont typeface="Wingdings" pitchFamily="2" charset="2"/>
              <a:buNone/>
              <a:defRPr/>
            </a:pPr>
            <a:r>
              <a:rPr lang="sr-Latn-CS" sz="2800" dirty="0" smtClean="0"/>
              <a:t>	  je vreme kompajliranja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err="1" smtClean="0"/>
              <a:t>Mogućnosti</a:t>
            </a:r>
            <a:r>
              <a:rPr lang="en-US" b="1" dirty="0" smtClean="0"/>
              <a:t> </a:t>
            </a:r>
            <a:r>
              <a:rPr lang="en-US" b="1" dirty="0" err="1" smtClean="0"/>
              <a:t>mikrokontrolera</a:t>
            </a:r>
            <a:endParaRPr lang="en-US" b="1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11613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Mikrokontroleri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sposobni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upravljaju</a:t>
            </a:r>
            <a:r>
              <a:rPr lang="en-US" dirty="0" smtClean="0"/>
              <a:t> </a:t>
            </a:r>
            <a:r>
              <a:rPr lang="en-US" dirty="0" err="1" smtClean="0"/>
              <a:t>raznoraznim</a:t>
            </a:r>
            <a:r>
              <a:rPr lang="en-US" dirty="0" smtClean="0"/>
              <a:t> </a:t>
            </a:r>
            <a:r>
              <a:rPr lang="en-US" dirty="0" err="1" smtClean="0"/>
              <a:t>elektronskim</a:t>
            </a:r>
            <a:r>
              <a:rPr lang="en-US" dirty="0" smtClean="0"/>
              <a:t> </a:t>
            </a:r>
            <a:r>
              <a:rPr lang="en-US" dirty="0" err="1" smtClean="0"/>
              <a:t>uređajima</a:t>
            </a:r>
            <a:r>
              <a:rPr lang="en-US" dirty="0" smtClean="0"/>
              <a:t> (LED, </a:t>
            </a:r>
            <a:r>
              <a:rPr lang="en-US" dirty="0" err="1" smtClean="0"/>
              <a:t>relej</a:t>
            </a:r>
            <a:r>
              <a:rPr lang="en-US" dirty="0" smtClean="0"/>
              <a:t>, LCD </a:t>
            </a:r>
            <a:r>
              <a:rPr lang="en-US" dirty="0" err="1" smtClean="0"/>
              <a:t>displej</a:t>
            </a:r>
            <a:r>
              <a:rPr lang="en-US" dirty="0" smtClean="0"/>
              <a:t>, </a:t>
            </a:r>
            <a:r>
              <a:rPr lang="en-US" dirty="0" err="1" smtClean="0"/>
              <a:t>sedmosegmentni</a:t>
            </a:r>
            <a:r>
              <a:rPr lang="en-US" dirty="0" smtClean="0"/>
              <a:t> </a:t>
            </a:r>
            <a:r>
              <a:rPr lang="en-US" dirty="0" err="1" smtClean="0"/>
              <a:t>displej</a:t>
            </a:r>
            <a:r>
              <a:rPr lang="en-US" dirty="0" smtClean="0"/>
              <a:t>, </a:t>
            </a:r>
            <a:r>
              <a:rPr lang="en-US" dirty="0" err="1" smtClean="0"/>
              <a:t>senzori</a:t>
            </a:r>
            <a:r>
              <a:rPr lang="en-US" dirty="0" smtClean="0"/>
              <a:t>, </a:t>
            </a:r>
            <a:r>
              <a:rPr lang="hu-HU" dirty="0" smtClean="0"/>
              <a:t>ure</a:t>
            </a:r>
            <a:r>
              <a:rPr lang="sr-Latn-CS" dirty="0" smtClean="0"/>
              <a:t>đaji za komunikaciju</a:t>
            </a:r>
            <a:r>
              <a:rPr lang="en-US" dirty="0" smtClean="0"/>
              <a:t>...)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900113" y="4149725"/>
            <a:ext cx="806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Video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err="1" smtClean="0"/>
              <a:t>Istorijat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25" y="1071563"/>
            <a:ext cx="7000875" cy="53578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1969 – In</a:t>
            </a:r>
            <a:r>
              <a:rPr lang="x-none" dirty="0" smtClean="0"/>
              <a:t>ženjeri japanske firme Busicom stižu u USA da se na osnovu njihovih projekata naprave integrisana kola za kalkulatore.</a:t>
            </a:r>
          </a:p>
          <a:p>
            <a:pPr eaLnBrk="1" hangingPunct="1">
              <a:defRPr/>
            </a:pPr>
            <a:r>
              <a:rPr lang="x-none" dirty="0" smtClean="0"/>
              <a:t>Zahtev je postavljen kompaniji </a:t>
            </a:r>
            <a:r>
              <a:rPr lang="x-none" i="1" dirty="0" smtClean="0"/>
              <a:t>Intel</a:t>
            </a:r>
            <a:r>
              <a:rPr lang="x-none" dirty="0" smtClean="0"/>
              <a:t> koga je zastupao </a:t>
            </a:r>
            <a:r>
              <a:rPr lang="x-none" i="1" dirty="0" smtClean="0"/>
              <a:t>Marcian Hoff</a:t>
            </a:r>
            <a:r>
              <a:rPr lang="x-none" dirty="0" smtClean="0"/>
              <a:t>.</a:t>
            </a:r>
          </a:p>
          <a:p>
            <a:pPr eaLnBrk="1" hangingPunct="1">
              <a:defRPr/>
            </a:pPr>
            <a:r>
              <a:rPr lang="x-none" dirty="0" smtClean="0"/>
              <a:t>Hoff je predložio da program bude smešten u integralno kolo (jednostavnije rešenje, ali trebalo je više memorije).</a:t>
            </a:r>
            <a:endParaRPr lang="en-US" dirty="0" smtClean="0"/>
          </a:p>
        </p:txBody>
      </p:sp>
      <p:sp>
        <p:nvSpPr>
          <p:cNvPr id="6148" name="AutoShape 4" descr="&amp;Rcy;&amp;iecy;&amp;zcy;&amp;ucy;&amp;lcy;&amp;tcy;&amp;acy;&amp;tcy; &amp;scy;&amp;lcy;&amp;icy;&amp;kcy;&amp;acy; &amp;zcy;&amp;acy; marcian hof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149" name="Picture 5" descr="marcian_hoff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" y="1214438"/>
            <a:ext cx="19050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0" name="TextBox 6"/>
          <p:cNvSpPr txBox="1">
            <a:spLocks noChangeArrowheads="1"/>
          </p:cNvSpPr>
          <p:nvPr/>
        </p:nvSpPr>
        <p:spPr bwMode="auto">
          <a:xfrm>
            <a:off x="357188" y="3643313"/>
            <a:ext cx="1489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Marcian Hoff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63" y="1428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x-none" b="1" dirty="0" smtClean="0"/>
              <a:t>Istorijat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0" y="1214438"/>
            <a:ext cx="7286625" cy="4919662"/>
          </a:xfrm>
        </p:spPr>
        <p:txBody>
          <a:bodyPr/>
          <a:lstStyle/>
          <a:p>
            <a:pPr eaLnBrk="1" hangingPunct="1">
              <a:defRPr/>
            </a:pPr>
            <a:r>
              <a:rPr lang="x-none" dirty="0" smtClean="0"/>
              <a:t>Japanci su ostali pri svome, ali je </a:t>
            </a:r>
            <a:r>
              <a:rPr lang="x-none" smtClean="0"/>
              <a:t>na kraju</a:t>
            </a:r>
            <a:r>
              <a:rPr lang="sr-Latn-CS" dirty="0" smtClean="0"/>
              <a:t> </a:t>
            </a:r>
            <a:r>
              <a:rPr lang="x-none" smtClean="0"/>
              <a:t>ipak </a:t>
            </a:r>
            <a:r>
              <a:rPr lang="x-none" dirty="0" smtClean="0"/>
              <a:t>pobedila Hoff-ova ideja i tako je nastao prvi mikroprocesor.</a:t>
            </a:r>
          </a:p>
          <a:p>
            <a:pPr eaLnBrk="1" hangingPunct="1">
              <a:defRPr/>
            </a:pPr>
            <a:r>
              <a:rPr lang="x-none" dirty="0" smtClean="0"/>
              <a:t>Intel-u je pomogao Federico Faggin, koji je za samo 9 meseci napravio gotov proizvod.</a:t>
            </a:r>
          </a:p>
          <a:p>
            <a:pPr eaLnBrk="1" hangingPunct="1">
              <a:defRPr/>
            </a:pPr>
            <a:r>
              <a:rPr lang="x-none" dirty="0" smtClean="0"/>
              <a:t>1971: Intel otkupljuje licencu od Busicom-a koja nije bila svesna šta prodaje.</a:t>
            </a:r>
            <a:endParaRPr lang="en-US" dirty="0" smtClean="0"/>
          </a:p>
        </p:txBody>
      </p:sp>
      <p:pic>
        <p:nvPicPr>
          <p:cNvPr id="7172" name="Picture 3" descr="FF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" y="1357313"/>
            <a:ext cx="1643063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0" y="3286125"/>
            <a:ext cx="1724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Federico Fagin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x-none" b="1" dirty="0" smtClean="0"/>
              <a:t>Istorijat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43063"/>
            <a:ext cx="6257925" cy="4533900"/>
          </a:xfrm>
        </p:spPr>
        <p:txBody>
          <a:bodyPr/>
          <a:lstStyle/>
          <a:p>
            <a:pPr eaLnBrk="1" hangingPunct="1">
              <a:defRPr/>
            </a:pPr>
            <a:r>
              <a:rPr lang="x-none" dirty="0" smtClean="0"/>
              <a:t>1971: prvi mikroprocesor 4004.</a:t>
            </a:r>
          </a:p>
          <a:p>
            <a:pPr eaLnBrk="1" hangingPunct="1">
              <a:defRPr/>
            </a:pPr>
            <a:r>
              <a:rPr lang="x-none" dirty="0" smtClean="0"/>
              <a:t>4-bitni sa 6000 instrukcija u sekundi.</a:t>
            </a:r>
          </a:p>
          <a:p>
            <a:pPr eaLnBrk="1" hangingPunct="1">
              <a:defRPr/>
            </a:pPr>
            <a:r>
              <a:rPr lang="x-none" smtClean="0"/>
              <a:t>Ame</a:t>
            </a:r>
            <a:r>
              <a:rPr lang="en-US" dirty="0" smtClean="0"/>
              <a:t>r</a:t>
            </a:r>
            <a:r>
              <a:rPr lang="x-none" smtClean="0"/>
              <a:t>ička </a:t>
            </a:r>
            <a:r>
              <a:rPr lang="x-none" dirty="0" smtClean="0"/>
              <a:t>firma CTC zahteva od Intel-a i Texas Instruments-a da napravi 8-bitni mikroprocesor za terminale (na kraju se odustalo).</a:t>
            </a:r>
            <a:endParaRPr lang="en-US" dirty="0" smtClean="0"/>
          </a:p>
        </p:txBody>
      </p:sp>
      <p:pic>
        <p:nvPicPr>
          <p:cNvPr id="8196" name="Picture 3" descr="index7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4800" y="1928813"/>
            <a:ext cx="24892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4" descr="intel_4004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83375" y="3714750"/>
            <a:ext cx="246062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63" y="1428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x-none" b="1" dirty="0" smtClean="0"/>
              <a:t>Istorijat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5" y="1357313"/>
            <a:ext cx="6286500" cy="5357812"/>
          </a:xfrm>
        </p:spPr>
        <p:txBody>
          <a:bodyPr/>
          <a:lstStyle/>
          <a:p>
            <a:pPr eaLnBrk="1" hangingPunct="1">
              <a:defRPr/>
            </a:pPr>
            <a:r>
              <a:rPr lang="x-none" dirty="0" smtClean="0"/>
              <a:t>Intel i Texas Instruments nastavljaju rad i u aprilu 1972 nastaje prvi 8-bitni mikroprocesor 8008.</a:t>
            </a:r>
          </a:p>
          <a:p>
            <a:pPr eaLnBrk="1" hangingPunct="1">
              <a:defRPr/>
            </a:pPr>
            <a:r>
              <a:rPr lang="x-none" dirty="0" smtClean="0"/>
              <a:t>Mogao je </a:t>
            </a:r>
            <a:r>
              <a:rPr lang="x-none" smtClean="0"/>
              <a:t>adresirati 16</a:t>
            </a:r>
            <a:r>
              <a:rPr lang="hu-HU" dirty="0" smtClean="0"/>
              <a:t>k</a:t>
            </a:r>
            <a:r>
              <a:rPr lang="x-none" smtClean="0"/>
              <a:t>B </a:t>
            </a:r>
            <a:r>
              <a:rPr lang="x-none" dirty="0" smtClean="0"/>
              <a:t>memorije, imao je 45 naredbi i 300000 operacija u sekundi.</a:t>
            </a:r>
          </a:p>
          <a:p>
            <a:pPr eaLnBrk="1" hangingPunct="1">
              <a:defRPr/>
            </a:pPr>
            <a:r>
              <a:rPr lang="x-none" dirty="0" smtClean="0"/>
              <a:t>1974: 8080, mogao je </a:t>
            </a:r>
            <a:r>
              <a:rPr lang="x-none" smtClean="0"/>
              <a:t>adresirati 64</a:t>
            </a:r>
            <a:r>
              <a:rPr lang="en-US" dirty="0" smtClean="0"/>
              <a:t>k</a:t>
            </a:r>
            <a:r>
              <a:rPr lang="x-none" smtClean="0"/>
              <a:t>B </a:t>
            </a:r>
            <a:r>
              <a:rPr lang="x-none" dirty="0" smtClean="0"/>
              <a:t>memorije, 75 naredbi, cena 360$.</a:t>
            </a:r>
            <a:endParaRPr lang="en-US" dirty="0" smtClean="0"/>
          </a:p>
        </p:txBody>
      </p:sp>
      <p:pic>
        <p:nvPicPr>
          <p:cNvPr id="9220" name="Picture 3" descr="intel_8008_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0813" y="1571625"/>
            <a:ext cx="2508250" cy="197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4" descr="C8080A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2250" y="4429125"/>
            <a:ext cx="2444750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Istorijat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45339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 </a:t>
            </a:r>
            <a:r>
              <a:rPr lang="en-US" dirty="0" err="1" smtClean="0"/>
              <a:t>jednoj</a:t>
            </a:r>
            <a:r>
              <a:rPr lang="en-US" dirty="0" smtClean="0"/>
              <a:t> </a:t>
            </a:r>
            <a:r>
              <a:rPr lang="en-US" dirty="0" err="1" smtClean="0"/>
              <a:t>drugoj</a:t>
            </a:r>
            <a:r>
              <a:rPr lang="en-US" dirty="0" smtClean="0"/>
              <a:t> </a:t>
            </a:r>
            <a:r>
              <a:rPr lang="en-US" dirty="0" err="1" smtClean="0"/>
              <a:t>ameri</a:t>
            </a:r>
            <a:r>
              <a:rPr lang="sr-Latn-CS" dirty="0" smtClean="0"/>
              <a:t>čkoj firmi Motorola brzo su uvideli šta se dešava, pa su na tržište izbacili mikroprocesor 6800.</a:t>
            </a:r>
          </a:p>
          <a:p>
            <a:pPr>
              <a:defRPr/>
            </a:pPr>
            <a:r>
              <a:rPr lang="sr-Latn-CS" dirty="0" smtClean="0"/>
              <a:t>Konstruktor je bio Chuck Peddle.</a:t>
            </a:r>
          </a:p>
          <a:p>
            <a:pPr>
              <a:defRPr/>
            </a:pPr>
            <a:r>
              <a:rPr lang="sr-Latn-CS" dirty="0" smtClean="0"/>
              <a:t>Peddle prelazi u MOS Technology i nastavlja rad na razvoju mikroprocesora.</a:t>
            </a:r>
            <a:endParaRPr lang="en-US" dirty="0"/>
          </a:p>
        </p:txBody>
      </p:sp>
      <p:pic>
        <p:nvPicPr>
          <p:cNvPr id="10244" name="Picture 5" descr="inde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484313"/>
            <a:ext cx="1698625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323850" y="3573463"/>
            <a:ext cx="160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Chuck Peddle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sr-Latn-CS" dirty="0" smtClean="0"/>
              <a:t>Istorijat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214438"/>
            <a:ext cx="8229600" cy="5286375"/>
          </a:xfrm>
        </p:spPr>
        <p:txBody>
          <a:bodyPr/>
          <a:lstStyle/>
          <a:p>
            <a:pPr>
              <a:defRPr/>
            </a:pPr>
            <a:r>
              <a:rPr lang="sr-Latn-CS" dirty="0" smtClean="0"/>
              <a:t>1975, Izložba WESCON: MOS Technology objavljuje da prodaje svoje mikroprocesore 6501 i 6502 po ceni od 20$ i 25$. </a:t>
            </a:r>
          </a:p>
          <a:p>
            <a:pPr>
              <a:defRPr/>
            </a:pPr>
            <a:r>
              <a:rPr lang="sr-Latn-CS" dirty="0" smtClean="0"/>
              <a:t>Intel 8080 i Motorola 6800 tada su koštali 179$. Prvog dana izložbe su oba procesora spuštena na 69.90$. </a:t>
            </a:r>
          </a:p>
          <a:p>
            <a:pPr>
              <a:defRPr/>
            </a:pPr>
            <a:r>
              <a:rPr lang="sr-Latn-CS" dirty="0" smtClean="0"/>
              <a:t>Motorola optužuje Peddle-a da je ukrao zaštićeni 6800. Zato MOS ostaje samo pri 6502.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gital Dots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 Dots</Template>
  <TotalTime>5010</TotalTime>
  <Words>961</Words>
  <Application>Microsoft Office PowerPoint</Application>
  <PresentationFormat>On-screen Show (4:3)</PresentationFormat>
  <Paragraphs>129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Wingdings</vt:lpstr>
      <vt:lpstr>Calibri</vt:lpstr>
      <vt:lpstr>Courier New</vt:lpstr>
      <vt:lpstr>Digital Dots</vt:lpstr>
      <vt:lpstr>MIKROKONTROLERI</vt:lpstr>
      <vt:lpstr>Mikrokontroleri</vt:lpstr>
      <vt:lpstr>Mogućnosti mikrokontrolera</vt:lpstr>
      <vt:lpstr>Istorijat</vt:lpstr>
      <vt:lpstr>Istorijat</vt:lpstr>
      <vt:lpstr>Istorijat</vt:lpstr>
      <vt:lpstr>Istorijat</vt:lpstr>
      <vt:lpstr>Istorijat</vt:lpstr>
      <vt:lpstr>Istorijat</vt:lpstr>
      <vt:lpstr>Istorijat</vt:lpstr>
      <vt:lpstr>Istorijat</vt:lpstr>
      <vt:lpstr>Mikroprocesor vs. mikrokontroler</vt:lpstr>
      <vt:lpstr>Sastavni delovi mikrokontrolera - memorija -</vt:lpstr>
      <vt:lpstr>Sastavni delovi mikrokontrolera - memorija -</vt:lpstr>
      <vt:lpstr>Sastavni delovi mikrokontrolera - centralna procesorska jedinica (CPU) -</vt:lpstr>
      <vt:lpstr>Sastavni delovi mikrokontrolera - magistrala (bus) -</vt:lpstr>
      <vt:lpstr>Sastavni delovi mikrokontrolera - ulazno-izlazna jedinica -</vt:lpstr>
      <vt:lpstr>Sastavni delovi mikrokontrolera - ulazno-izlazna jedinica -</vt:lpstr>
      <vt:lpstr>Sastavni delovi mikrokontrolera - serijska komunikacija -</vt:lpstr>
      <vt:lpstr>Sastavni delovi mikrokontrolera - tajmerski modul -</vt:lpstr>
      <vt:lpstr>Sastavni delovi mikrokontrolera - A/D konvertor -</vt:lpstr>
      <vt:lpstr>Blok šema mikrokontrolera</vt:lpstr>
      <vt:lpstr>Program</vt:lpstr>
      <vt:lpstr>Program</vt:lpstr>
      <vt:lpstr>Spoljašnje komponente</vt:lpstr>
      <vt:lpstr>Arhitektura</vt:lpstr>
      <vt:lpstr>Harvard arhitektura</vt:lpstr>
      <vt:lpstr>Prednosti i mane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MIKROKONTROLERI</dc:title>
  <dc:creator>Miki</dc:creator>
  <cp:lastModifiedBy>Miklos</cp:lastModifiedBy>
  <cp:revision>36</cp:revision>
  <dcterms:created xsi:type="dcterms:W3CDTF">2017-09-07T10:48:52Z</dcterms:created>
  <dcterms:modified xsi:type="dcterms:W3CDTF">2017-10-04T09:11:34Z</dcterms:modified>
</cp:coreProperties>
</file>