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AFDF6E0-1FF9-4F15-9AA1-92824A14495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24F0CCB-2045-4733-97CF-D4E28747D99F}"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F03F6F3-3589-421D-ABD6-24AEC6405741}"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78879E-D512-4049-A6A5-D6836ECE4825}"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C4AA91C-D02C-4C9D-8AD5-D6B10268875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C952340-4487-4F29-908E-AD9462EEF89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3D5F794-55AB-4657-B45F-A76C5508823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911C9EDE-715E-4043-ABBB-BBD9984D581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757B379-3BC2-4B59-9389-3F79B56035B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E22E0E2-DC34-44F7-AD56-486D25C8354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703388E-5761-479D-AFF8-22296951971D}"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F0CB60FC-98F3-4CCD-9254-E232608A741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2365375"/>
          </a:xfrm>
        </p:spPr>
        <p:txBody>
          <a:bodyPr/>
          <a:lstStyle/>
          <a:p>
            <a:r>
              <a:rPr lang="en-US" sz="6000" b="1"/>
              <a:t>A/D converter</a:t>
            </a:r>
            <a:r>
              <a:rPr lang="sr-Latn-CS" sz="6000" b="1"/>
              <a:t> (ADC)</a:t>
            </a:r>
            <a:r>
              <a:rPr lang="en-US" sz="6000" b="1"/>
              <a:t/>
            </a:r>
            <a:br>
              <a:rPr lang="en-US" sz="6000" b="1"/>
            </a:br>
            <a:r>
              <a:rPr lang="en-US" sz="6000" b="1"/>
              <a:t>A/D </a:t>
            </a:r>
            <a:r>
              <a:rPr lang="sr-Latn-CS" sz="6000" b="1"/>
              <a:t>pretvarač</a:t>
            </a:r>
            <a:endParaRPr lang="en-US" sz="6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sr-Latn-CS" dirty="0" smtClean="0"/>
              <a:t>ADC preskaler</a:t>
            </a:r>
            <a:endParaRPr lang="en-US" dirty="0"/>
          </a:p>
        </p:txBody>
      </p:sp>
      <p:sp>
        <p:nvSpPr>
          <p:cNvPr id="3" name="Content Placeholder 2"/>
          <p:cNvSpPr>
            <a:spLocks noGrp="1"/>
          </p:cNvSpPr>
          <p:nvPr>
            <p:ph idx="1"/>
          </p:nvPr>
        </p:nvSpPr>
        <p:spPr>
          <a:xfrm>
            <a:off x="457200" y="1143000"/>
            <a:ext cx="8229600" cy="5334000"/>
          </a:xfrm>
        </p:spPr>
        <p:txBody>
          <a:bodyPr/>
          <a:lstStyle/>
          <a:p>
            <a:r>
              <a:rPr lang="sr-Latn-CS" dirty="0" smtClean="0"/>
              <a:t>ADC pretvara analogni signal u digitalni u nekim periodičnim intervalima. </a:t>
            </a:r>
          </a:p>
          <a:p>
            <a:r>
              <a:rPr lang="sr-Latn-CS" dirty="0" smtClean="0"/>
              <a:t>Ovaj interval određen je frekvencijom oscilatora.</a:t>
            </a:r>
          </a:p>
          <a:p>
            <a:r>
              <a:rPr lang="sr-Latn-CS" dirty="0" smtClean="0"/>
              <a:t>ADC radi na frekvencijama između 50kHz i 200kHz.</a:t>
            </a:r>
          </a:p>
          <a:p>
            <a:r>
              <a:rPr lang="sr-Latn-CS" dirty="0" smtClean="0"/>
              <a:t>CPU takt je daleko veći, pa se mora izvršiti deljenje.</a:t>
            </a:r>
          </a:p>
          <a:p>
            <a:r>
              <a:rPr lang="sr-Latn-CS" dirty="0" smtClean="0"/>
              <a:t>Frekvencija za ADC dobija se tako što </a:t>
            </a:r>
            <a:r>
              <a:rPr lang="sr-Latn-CS" smtClean="0"/>
              <a:t>se CPU frekvencija podeli sa preskalerom.</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ADC preskaler</a:t>
            </a:r>
            <a:endParaRPr lang="en-US" dirty="0"/>
          </a:p>
        </p:txBody>
      </p:sp>
      <p:sp>
        <p:nvSpPr>
          <p:cNvPr id="3" name="Content Placeholder 2"/>
          <p:cNvSpPr>
            <a:spLocks noGrp="1"/>
          </p:cNvSpPr>
          <p:nvPr>
            <p:ph idx="1"/>
          </p:nvPr>
        </p:nvSpPr>
        <p:spPr/>
        <p:txBody>
          <a:bodyPr/>
          <a:lstStyle/>
          <a:p>
            <a:r>
              <a:rPr lang="sr-Latn-CS" dirty="0" smtClean="0"/>
              <a:t>Postoje unapred definisani faktori deljenja: 2, 4, 8, 16, 32, 64 i 128.</a:t>
            </a:r>
          </a:p>
          <a:p>
            <a:r>
              <a:rPr lang="sr-Latn-CS" dirty="0" smtClean="0"/>
              <a:t>Na primer, preskaler 64 znači</a:t>
            </a:r>
          </a:p>
          <a:p>
            <a:pPr>
              <a:buNone/>
            </a:pPr>
            <a:r>
              <a:rPr lang="sr-Latn-CS" dirty="0"/>
              <a:t>	</a:t>
            </a:r>
            <a:r>
              <a:rPr lang="sr-Latn-CS" dirty="0" smtClean="0"/>
              <a:t>F_ADC = F_CPU/64</a:t>
            </a:r>
          </a:p>
          <a:p>
            <a:pPr>
              <a:buNone/>
            </a:pPr>
            <a:r>
              <a:rPr lang="sr-Latn-CS" dirty="0"/>
              <a:t>	</a:t>
            </a:r>
            <a:r>
              <a:rPr lang="sr-Latn-CS" dirty="0" smtClean="0"/>
              <a:t>F_CPU = 16MHz, </a:t>
            </a:r>
          </a:p>
          <a:p>
            <a:pPr>
              <a:buNone/>
            </a:pPr>
            <a:r>
              <a:rPr lang="sr-Latn-CS" dirty="0"/>
              <a:t>	</a:t>
            </a:r>
            <a:r>
              <a:rPr lang="sr-Latn-CS" dirty="0" smtClean="0"/>
              <a:t>F_ADC = 16M/64 = 250kHz</a:t>
            </a:r>
          </a:p>
          <a:p>
            <a:r>
              <a:rPr lang="sr-Latn-CS" dirty="0" smtClean="0"/>
              <a:t>Koju frekvenciju odabrati?</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ADC preskaler</a:t>
            </a:r>
            <a:endParaRPr lang="en-US" dirty="0"/>
          </a:p>
        </p:txBody>
      </p:sp>
      <p:sp>
        <p:nvSpPr>
          <p:cNvPr id="3" name="Content Placeholder 2"/>
          <p:cNvSpPr>
            <a:spLocks noGrp="1"/>
          </p:cNvSpPr>
          <p:nvPr>
            <p:ph idx="1"/>
          </p:nvPr>
        </p:nvSpPr>
        <p:spPr/>
        <p:txBody>
          <a:bodyPr/>
          <a:lstStyle/>
          <a:p>
            <a:r>
              <a:rPr lang="sr-Latn-CS" dirty="0" smtClean="0"/>
              <a:t>Postoji kompromis između frekvencije i preciznosti.</a:t>
            </a:r>
          </a:p>
          <a:p>
            <a:r>
              <a:rPr lang="sr-Latn-CS" dirty="0" smtClean="0"/>
              <a:t>Veća fekvencija znači manju preciznost i obrnuto.</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sr-Latn-CS" dirty="0" smtClean="0"/>
              <a:t>ADC registri</a:t>
            </a:r>
            <a:endParaRPr lang="en-US" dirty="0"/>
          </a:p>
        </p:txBody>
      </p:sp>
      <p:sp>
        <p:nvSpPr>
          <p:cNvPr id="3" name="Content Placeholder 2"/>
          <p:cNvSpPr>
            <a:spLocks noGrp="1"/>
          </p:cNvSpPr>
          <p:nvPr>
            <p:ph idx="1"/>
          </p:nvPr>
        </p:nvSpPr>
        <p:spPr>
          <a:xfrm>
            <a:off x="381000" y="1143000"/>
            <a:ext cx="8229600" cy="762000"/>
          </a:xfrm>
        </p:spPr>
        <p:txBody>
          <a:bodyPr/>
          <a:lstStyle/>
          <a:p>
            <a:pPr>
              <a:buNone/>
            </a:pPr>
            <a:r>
              <a:rPr lang="fr-FR" sz="2800" dirty="0" smtClean="0"/>
              <a:t>ADMUX – ADC Multiplexer </a:t>
            </a:r>
            <a:r>
              <a:rPr lang="fr-FR" sz="2800" dirty="0" err="1" smtClean="0"/>
              <a:t>Selection</a:t>
            </a:r>
            <a:r>
              <a:rPr lang="fr-FR" sz="2800" dirty="0" smtClean="0"/>
              <a:t> </a:t>
            </a:r>
            <a:r>
              <a:rPr lang="fr-FR" sz="2800" dirty="0" err="1" smtClean="0"/>
              <a:t>Register</a:t>
            </a:r>
            <a:endParaRPr lang="fr-FR" sz="2800" dirty="0" smtClean="0"/>
          </a:p>
          <a:p>
            <a:pPr>
              <a:buNone/>
            </a:pPr>
            <a:endParaRPr lang="en-US" dirty="0"/>
          </a:p>
        </p:txBody>
      </p:sp>
      <p:pic>
        <p:nvPicPr>
          <p:cNvPr id="4" name="Picture 3" descr="admux1.png"/>
          <p:cNvPicPr>
            <a:picLocks noChangeAspect="1"/>
          </p:cNvPicPr>
          <p:nvPr/>
        </p:nvPicPr>
        <p:blipFill>
          <a:blip r:embed="rId2"/>
          <a:stretch>
            <a:fillRect/>
          </a:stretch>
        </p:blipFill>
        <p:spPr>
          <a:xfrm>
            <a:off x="0" y="1905000"/>
            <a:ext cx="9115517" cy="1524000"/>
          </a:xfrm>
          <a:prstGeom prst="rect">
            <a:avLst/>
          </a:prstGeom>
        </p:spPr>
      </p:pic>
      <p:sp>
        <p:nvSpPr>
          <p:cNvPr id="5" name="TextBox 4"/>
          <p:cNvSpPr txBox="1"/>
          <p:nvPr/>
        </p:nvSpPr>
        <p:spPr>
          <a:xfrm>
            <a:off x="304800" y="3429000"/>
            <a:ext cx="5277407" cy="461665"/>
          </a:xfrm>
          <a:prstGeom prst="rect">
            <a:avLst/>
          </a:prstGeom>
          <a:noFill/>
        </p:spPr>
        <p:txBody>
          <a:bodyPr wrap="none" rtlCol="0">
            <a:spAutoFit/>
          </a:bodyPr>
          <a:lstStyle/>
          <a:p>
            <a:r>
              <a:rPr lang="sr-Latn-CS" sz="2400" b="1" dirty="0" smtClean="0"/>
              <a:t>Bits 7-6 : Izbor referentnog napona</a:t>
            </a:r>
            <a:endParaRPr lang="en-US" sz="2400" b="1" dirty="0"/>
          </a:p>
        </p:txBody>
      </p:sp>
      <p:pic>
        <p:nvPicPr>
          <p:cNvPr id="6" name="Picture 5" descr="reference-voltage-selection.png"/>
          <p:cNvPicPr>
            <a:picLocks noChangeAspect="1"/>
          </p:cNvPicPr>
          <p:nvPr/>
        </p:nvPicPr>
        <p:blipFill>
          <a:blip r:embed="rId3"/>
          <a:stretch>
            <a:fillRect/>
          </a:stretch>
        </p:blipFill>
        <p:spPr>
          <a:xfrm>
            <a:off x="228600" y="3962400"/>
            <a:ext cx="8534400" cy="19335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Referentni napon</a:t>
            </a:r>
            <a:endParaRPr lang="en-US" dirty="0"/>
          </a:p>
        </p:txBody>
      </p:sp>
      <p:sp>
        <p:nvSpPr>
          <p:cNvPr id="3" name="Content Placeholder 2"/>
          <p:cNvSpPr>
            <a:spLocks noGrp="1"/>
          </p:cNvSpPr>
          <p:nvPr>
            <p:ph idx="1"/>
          </p:nvPr>
        </p:nvSpPr>
        <p:spPr>
          <a:xfrm>
            <a:off x="304800" y="2286000"/>
            <a:ext cx="5181600" cy="3657600"/>
          </a:xfrm>
        </p:spPr>
        <p:txBody>
          <a:bodyPr/>
          <a:lstStyle/>
          <a:p>
            <a:r>
              <a:rPr lang="sr-Latn-CS" dirty="0" smtClean="0"/>
              <a:t>ADC-u je potreban referentni napon koji je određen preko AREF, AVCC i GND.</a:t>
            </a:r>
          </a:p>
          <a:p>
            <a:r>
              <a:rPr lang="sr-Latn-CS" dirty="0" smtClean="0"/>
              <a:t>VCC može da varira!</a:t>
            </a:r>
          </a:p>
          <a:p>
            <a:endParaRPr lang="en-US" dirty="0"/>
          </a:p>
        </p:txBody>
      </p:sp>
      <p:pic>
        <p:nvPicPr>
          <p:cNvPr id="6" name="Picture 5" descr="adc-voltage-reference-pins.png"/>
          <p:cNvPicPr>
            <a:picLocks noChangeAspect="1"/>
          </p:cNvPicPr>
          <p:nvPr/>
        </p:nvPicPr>
        <p:blipFill>
          <a:blip r:embed="rId2"/>
          <a:stretch>
            <a:fillRect/>
          </a:stretch>
        </p:blipFill>
        <p:spPr>
          <a:xfrm>
            <a:off x="5867400" y="1295400"/>
            <a:ext cx="2605371" cy="39700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ADC registri</a:t>
            </a:r>
            <a:endParaRPr lang="en-US" dirty="0"/>
          </a:p>
        </p:txBody>
      </p:sp>
      <p:sp>
        <p:nvSpPr>
          <p:cNvPr id="3" name="Content Placeholder 2"/>
          <p:cNvSpPr>
            <a:spLocks noGrp="1"/>
          </p:cNvSpPr>
          <p:nvPr>
            <p:ph idx="1"/>
          </p:nvPr>
        </p:nvSpPr>
        <p:spPr>
          <a:xfrm>
            <a:off x="457200" y="1600201"/>
            <a:ext cx="8229600" cy="3581400"/>
          </a:xfrm>
        </p:spPr>
        <p:txBody>
          <a:bodyPr/>
          <a:lstStyle/>
          <a:p>
            <a:r>
              <a:rPr lang="sr-Latn-CS" dirty="0" smtClean="0"/>
              <a:t>ADLAR – ADC left adjust result</a:t>
            </a:r>
          </a:p>
          <a:p>
            <a:r>
              <a:rPr lang="sr-Latn-CS" dirty="0" smtClean="0"/>
              <a:t>“1”: rezultat poravnat ulevo</a:t>
            </a:r>
          </a:p>
          <a:p>
            <a:r>
              <a:rPr lang="sr-Latn-CS" dirty="0" smtClean="0"/>
              <a:t>Bit 4-0: Izbor kanala ADC</a:t>
            </a:r>
          </a:p>
          <a:p>
            <a:endParaRPr lang="sr-Latn-CS" dirty="0"/>
          </a:p>
          <a:p>
            <a:r>
              <a:rPr lang="en-US" b="1" dirty="0" smtClean="0"/>
              <a:t>ADCSRA – ADC Control and Status Register A</a:t>
            </a:r>
          </a:p>
        </p:txBody>
      </p:sp>
      <p:pic>
        <p:nvPicPr>
          <p:cNvPr id="4" name="Picture 3" descr="adcsra.png"/>
          <p:cNvPicPr>
            <a:picLocks noChangeAspect="1"/>
          </p:cNvPicPr>
          <p:nvPr/>
        </p:nvPicPr>
        <p:blipFill>
          <a:blip r:embed="rId2"/>
          <a:stretch>
            <a:fillRect/>
          </a:stretch>
        </p:blipFill>
        <p:spPr>
          <a:xfrm>
            <a:off x="533400" y="5029200"/>
            <a:ext cx="8290560" cy="1295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ADCSRA</a:t>
            </a:r>
            <a:endParaRPr lang="en-US" dirty="0"/>
          </a:p>
        </p:txBody>
      </p:sp>
      <p:sp>
        <p:nvSpPr>
          <p:cNvPr id="3" name="Content Placeholder 2"/>
          <p:cNvSpPr>
            <a:spLocks noGrp="1"/>
          </p:cNvSpPr>
          <p:nvPr>
            <p:ph idx="1"/>
          </p:nvPr>
        </p:nvSpPr>
        <p:spPr/>
        <p:txBody>
          <a:bodyPr/>
          <a:lstStyle/>
          <a:p>
            <a:r>
              <a:rPr lang="en-US" sz="2000" b="1" dirty="0" smtClean="0"/>
              <a:t>Bit 7 – ADEN – ADC Enable</a:t>
            </a:r>
            <a:r>
              <a:rPr lang="en-US" sz="2000" dirty="0" smtClean="0"/>
              <a:t> – As the name says, it enables the ADC feature. Unless this is enabled, ADC operations cannot take place across PORTA i.e. PORTA will behave as GPIO pins.</a:t>
            </a:r>
          </a:p>
          <a:p>
            <a:r>
              <a:rPr lang="en-US" sz="2000" b="1" dirty="0" smtClean="0"/>
              <a:t>Bit 6 – ADSC – ADC Start Conversion</a:t>
            </a:r>
            <a:r>
              <a:rPr lang="en-US" sz="2000" dirty="0" smtClean="0"/>
              <a:t> – Write this to ‘1’ before starting any conversion. This 1 is written as long as the conversion is in progress, after which it returns to zero. Normally it takes 13 ADC clock pulses for this operation. But when you call it for the first time, it takes 25 as it performs the initialization together with it.</a:t>
            </a:r>
          </a:p>
          <a:p>
            <a:r>
              <a:rPr lang="en-US" sz="2000" b="1" dirty="0" smtClean="0"/>
              <a:t>Bit 5 – ADATE – ADC Auto Trigger Enable</a:t>
            </a:r>
            <a:r>
              <a:rPr lang="en-US" sz="2000" dirty="0" smtClean="0"/>
              <a:t> – Setting it to ‘1’ enables auto-triggering of ADC. ADC is triggered automatically at every rising edge of clock pulse. View the SFIOR register for more details.</a:t>
            </a:r>
          </a:p>
          <a:p>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ADCSRA</a:t>
            </a:r>
            <a:endParaRPr lang="en-US" dirty="0"/>
          </a:p>
        </p:txBody>
      </p:sp>
      <p:sp>
        <p:nvSpPr>
          <p:cNvPr id="3" name="Content Placeholder 2"/>
          <p:cNvSpPr>
            <a:spLocks noGrp="1"/>
          </p:cNvSpPr>
          <p:nvPr>
            <p:ph idx="1"/>
          </p:nvPr>
        </p:nvSpPr>
        <p:spPr/>
        <p:txBody>
          <a:bodyPr/>
          <a:lstStyle/>
          <a:p>
            <a:r>
              <a:rPr lang="en-US" sz="2400" b="1" dirty="0" smtClean="0"/>
              <a:t>Bit 4 – ADIF – ADC Interrupt Flag</a:t>
            </a:r>
            <a:r>
              <a:rPr lang="en-US" sz="2400" dirty="0" smtClean="0"/>
              <a:t> – Whenever a conversion is finished and the registers are updated, this bit is set to ‘1’ automatically. Thus, this is used to check whether the conversion is complete or not.</a:t>
            </a:r>
          </a:p>
          <a:p>
            <a:r>
              <a:rPr lang="en-US" sz="2400" b="1" dirty="0" smtClean="0"/>
              <a:t>Bit 3 – ADIE – ADC Interrupt Enable</a:t>
            </a:r>
            <a:r>
              <a:rPr lang="en-US" sz="2400" dirty="0" smtClean="0"/>
              <a:t> – When this bit is set to ‘1’, the ADC interrupt is enabled. This is used in the case of interrupt-driven ADC.</a:t>
            </a:r>
          </a:p>
          <a:p>
            <a:r>
              <a:rPr lang="en-US" sz="2400" b="1" dirty="0" smtClean="0"/>
              <a:t>Bits 2:0 – ADPS2:0 – ADC </a:t>
            </a:r>
            <a:r>
              <a:rPr lang="en-US" sz="2400" b="1" dirty="0" err="1" smtClean="0"/>
              <a:t>Prescaler</a:t>
            </a:r>
            <a:r>
              <a:rPr lang="en-US" sz="2400" b="1" dirty="0" smtClean="0"/>
              <a:t> Select Bits</a:t>
            </a:r>
            <a:r>
              <a:rPr lang="en-US" sz="2400" dirty="0" smtClean="0"/>
              <a:t> – The </a:t>
            </a:r>
            <a:r>
              <a:rPr lang="en-US" sz="2400" dirty="0" err="1" smtClean="0"/>
              <a:t>prescaler</a:t>
            </a:r>
            <a:r>
              <a:rPr lang="en-US" sz="2400" dirty="0" smtClean="0"/>
              <a:t> (division factor between XTAL frequency and the ADC clock frequency) is determined by selecting the proper combination from the following.</a:t>
            </a:r>
          </a:p>
          <a:p>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ADC preskaler</a:t>
            </a:r>
            <a:endParaRPr lang="en-US" dirty="0"/>
          </a:p>
        </p:txBody>
      </p:sp>
      <p:pic>
        <p:nvPicPr>
          <p:cNvPr id="4" name="Content Placeholder 3" descr="adc-prescaler-selections.png"/>
          <p:cNvPicPr>
            <a:picLocks noGrp="1" noChangeAspect="1"/>
          </p:cNvPicPr>
          <p:nvPr>
            <p:ph idx="1"/>
          </p:nvPr>
        </p:nvPicPr>
        <p:blipFill>
          <a:blip r:embed="rId2"/>
          <a:stretch>
            <a:fillRect/>
          </a:stretch>
        </p:blipFill>
        <p:spPr>
          <a:xfrm>
            <a:off x="457200" y="1828800"/>
            <a:ext cx="8284909" cy="3352800"/>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lstStyle/>
          <a:p>
            <a:r>
              <a:rPr lang="en-US" dirty="0" smtClean="0"/>
              <a:t>ADCL </a:t>
            </a:r>
            <a:r>
              <a:rPr lang="sr-Latn-CS" dirty="0" smtClean="0"/>
              <a:t>i</a:t>
            </a:r>
            <a:r>
              <a:rPr lang="en-US" dirty="0" smtClean="0"/>
              <a:t> ADCH </a:t>
            </a:r>
            <a:r>
              <a:rPr lang="sr-Latn-CS" dirty="0" smtClean="0"/>
              <a:t/>
            </a:r>
            <a:br>
              <a:rPr lang="sr-Latn-CS" dirty="0" smtClean="0"/>
            </a:br>
            <a:r>
              <a:rPr lang="sr-Latn-CS" dirty="0" smtClean="0"/>
              <a:t>ADC registri za podatke</a:t>
            </a:r>
            <a:endParaRPr lang="en-US" dirty="0"/>
          </a:p>
        </p:txBody>
      </p:sp>
      <p:sp>
        <p:nvSpPr>
          <p:cNvPr id="3" name="Content Placeholder 2"/>
          <p:cNvSpPr>
            <a:spLocks noGrp="1"/>
          </p:cNvSpPr>
          <p:nvPr>
            <p:ph idx="1"/>
          </p:nvPr>
        </p:nvSpPr>
        <p:spPr>
          <a:xfrm>
            <a:off x="457200" y="2057401"/>
            <a:ext cx="8229600" cy="762000"/>
          </a:xfrm>
        </p:spPr>
        <p:txBody>
          <a:bodyPr/>
          <a:lstStyle/>
          <a:p>
            <a:r>
              <a:rPr lang="sr-Latn-CS" dirty="0" smtClean="0"/>
              <a:t>qw</a:t>
            </a:r>
            <a:endParaRPr lang="en-US" dirty="0"/>
          </a:p>
        </p:txBody>
      </p:sp>
      <p:pic>
        <p:nvPicPr>
          <p:cNvPr id="4" name="Picture 3" descr="adc-data-registers-adlar-0.png"/>
          <p:cNvPicPr>
            <a:picLocks noChangeAspect="1"/>
          </p:cNvPicPr>
          <p:nvPr/>
        </p:nvPicPr>
        <p:blipFill>
          <a:blip r:embed="rId2"/>
          <a:stretch>
            <a:fillRect/>
          </a:stretch>
        </p:blipFill>
        <p:spPr>
          <a:xfrm>
            <a:off x="381000" y="1752600"/>
            <a:ext cx="8032376" cy="2560320"/>
          </a:xfrm>
          <a:prstGeom prst="rect">
            <a:avLst/>
          </a:prstGeom>
        </p:spPr>
      </p:pic>
      <p:pic>
        <p:nvPicPr>
          <p:cNvPr id="5" name="Picture 4" descr="adc-data-registers-adlar-1.png"/>
          <p:cNvPicPr>
            <a:picLocks noChangeAspect="1"/>
          </p:cNvPicPr>
          <p:nvPr/>
        </p:nvPicPr>
        <p:blipFill>
          <a:blip r:embed="rId3"/>
          <a:stretch>
            <a:fillRect/>
          </a:stretch>
        </p:blipFill>
        <p:spPr>
          <a:xfrm>
            <a:off x="304799" y="4221836"/>
            <a:ext cx="8153401" cy="23313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0"/>
            <a:ext cx="8229600" cy="1143000"/>
          </a:xfrm>
        </p:spPr>
        <p:txBody>
          <a:bodyPr/>
          <a:lstStyle/>
          <a:p>
            <a:r>
              <a:rPr lang="sr-Latn-CS" b="1"/>
              <a:t>ADC</a:t>
            </a:r>
            <a:endParaRPr lang="en-US" b="1"/>
          </a:p>
        </p:txBody>
      </p:sp>
      <p:sp>
        <p:nvSpPr>
          <p:cNvPr id="3075" name="Rectangle 3"/>
          <p:cNvSpPr>
            <a:spLocks noGrp="1" noChangeArrowheads="1"/>
          </p:cNvSpPr>
          <p:nvPr>
            <p:ph type="body" idx="1"/>
          </p:nvPr>
        </p:nvSpPr>
        <p:spPr>
          <a:xfrm>
            <a:off x="457200" y="1219200"/>
            <a:ext cx="8229600" cy="4525963"/>
          </a:xfrm>
        </p:spPr>
        <p:txBody>
          <a:bodyPr/>
          <a:lstStyle/>
          <a:p>
            <a:pPr algn="just">
              <a:lnSpc>
                <a:spcPct val="90000"/>
              </a:lnSpc>
            </a:pPr>
            <a:r>
              <a:rPr lang="sr-Latn-CS" dirty="0"/>
              <a:t>Mikrokontroler ume da rukuje samo digitalnim podacima (0 i 1).</a:t>
            </a:r>
          </a:p>
          <a:p>
            <a:pPr algn="just">
              <a:lnSpc>
                <a:spcPct val="90000"/>
              </a:lnSpc>
            </a:pPr>
            <a:r>
              <a:rPr lang="sr-Latn-CS" dirty="0"/>
              <a:t>Većina signala u stvarnom svetu su analogni (senzori): temperatura, pritisak, </a:t>
            </a:r>
            <a:r>
              <a:rPr lang="sr-Latn-CS" dirty="0" smtClean="0"/>
              <a:t>vlažnost</a:t>
            </a:r>
            <a:r>
              <a:rPr lang="en-US" dirty="0" smtClean="0"/>
              <a:t>.</a:t>
            </a:r>
            <a:endParaRPr lang="sr-Latn-CS" dirty="0"/>
          </a:p>
          <a:p>
            <a:pPr algn="just">
              <a:lnSpc>
                <a:spcPct val="90000"/>
              </a:lnSpc>
            </a:pPr>
            <a:r>
              <a:rPr lang="sr-Latn-CS" dirty="0"/>
              <a:t>Kako bi mikrokontroler mogao da obradi ulazne analogne podatke, treba da ih pretvori u digitalne. Za to služi A/D pretvarač.</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ADC init</a:t>
            </a:r>
            <a:endParaRPr lang="en-US" dirty="0"/>
          </a:p>
        </p:txBody>
      </p:sp>
      <p:sp>
        <p:nvSpPr>
          <p:cNvPr id="3" name="Content Placeholder 2"/>
          <p:cNvSpPr>
            <a:spLocks noGrp="1"/>
          </p:cNvSpPr>
          <p:nvPr>
            <p:ph idx="1"/>
          </p:nvPr>
        </p:nvSpPr>
        <p:spPr/>
        <p:txBody>
          <a:bodyPr/>
          <a:lstStyle/>
          <a:p>
            <a:pPr>
              <a:buNone/>
            </a:pPr>
            <a:r>
              <a:rPr lang="en-US" sz="2400" dirty="0" smtClean="0"/>
              <a:t>void </a:t>
            </a:r>
            <a:r>
              <a:rPr lang="en-US" sz="2400" dirty="0" err="1" smtClean="0"/>
              <a:t>adc_init</a:t>
            </a:r>
            <a:r>
              <a:rPr lang="en-US" sz="2400" dirty="0" smtClean="0"/>
              <a:t>()</a:t>
            </a:r>
          </a:p>
          <a:p>
            <a:pPr>
              <a:buNone/>
            </a:pPr>
            <a:r>
              <a:rPr lang="en-US" sz="2400" dirty="0" smtClean="0"/>
              <a:t>{</a:t>
            </a:r>
          </a:p>
          <a:p>
            <a:pPr>
              <a:buNone/>
            </a:pPr>
            <a:r>
              <a:rPr lang="en-US" sz="2400" dirty="0" smtClean="0"/>
              <a:t>    // AREF = </a:t>
            </a:r>
            <a:r>
              <a:rPr lang="en-US" sz="2400" dirty="0" err="1" smtClean="0"/>
              <a:t>AVcc</a:t>
            </a:r>
            <a:endParaRPr lang="en-US" sz="2400" dirty="0" smtClean="0"/>
          </a:p>
          <a:p>
            <a:pPr>
              <a:buNone/>
            </a:pPr>
            <a:r>
              <a:rPr lang="en-US" sz="2400" dirty="0" smtClean="0"/>
              <a:t>    ADMUX = (1&lt;&lt;REFS0);</a:t>
            </a:r>
          </a:p>
          <a:p>
            <a:pPr>
              <a:buNone/>
            </a:pPr>
            <a:r>
              <a:rPr lang="en-US" sz="2400" dirty="0" smtClean="0"/>
              <a:t> </a:t>
            </a:r>
          </a:p>
          <a:p>
            <a:pPr>
              <a:buNone/>
            </a:pPr>
            <a:r>
              <a:rPr lang="en-US" sz="2400" dirty="0" smtClean="0"/>
              <a:t>    // ADC Enable and </a:t>
            </a:r>
            <a:r>
              <a:rPr lang="en-US" sz="2400" dirty="0" err="1" smtClean="0"/>
              <a:t>prescaler</a:t>
            </a:r>
            <a:r>
              <a:rPr lang="en-US" sz="2400" dirty="0" smtClean="0"/>
              <a:t> of 128</a:t>
            </a:r>
          </a:p>
          <a:p>
            <a:pPr>
              <a:buNone/>
            </a:pPr>
            <a:r>
              <a:rPr lang="en-US" sz="2400" dirty="0" smtClean="0"/>
              <a:t>    // 16000000/128 = 125000</a:t>
            </a:r>
          </a:p>
          <a:p>
            <a:pPr>
              <a:buNone/>
            </a:pPr>
            <a:r>
              <a:rPr lang="en-US" sz="2400" dirty="0" smtClean="0"/>
              <a:t>    ADCSRA = (1&lt;&lt;ADEN)|(1&lt;&lt;ADPS2)|(1&lt;&lt;ADPS1)|(1&lt;&lt;ADPS0);</a:t>
            </a:r>
          </a:p>
          <a:p>
            <a:pPr>
              <a:buNone/>
            </a:pPr>
            <a:r>
              <a:rPr lang="en-US" sz="2400" dirty="0" smtClean="0"/>
              <a:t>}</a:t>
            </a:r>
          </a:p>
          <a:p>
            <a:endParaRPr 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sr-Latn-CS" dirty="0" smtClean="0"/>
              <a:t>ADC read</a:t>
            </a:r>
            <a:endParaRPr lang="en-US" dirty="0"/>
          </a:p>
        </p:txBody>
      </p:sp>
      <p:sp>
        <p:nvSpPr>
          <p:cNvPr id="3" name="Content Placeholder 2"/>
          <p:cNvSpPr>
            <a:spLocks noGrp="1"/>
          </p:cNvSpPr>
          <p:nvPr>
            <p:ph idx="1"/>
          </p:nvPr>
        </p:nvSpPr>
        <p:spPr>
          <a:xfrm>
            <a:off x="533400" y="1600200"/>
            <a:ext cx="4038600" cy="4953000"/>
          </a:xfrm>
        </p:spPr>
        <p:txBody>
          <a:bodyPr/>
          <a:lstStyle/>
          <a:p>
            <a:pPr>
              <a:buNone/>
            </a:pPr>
            <a:r>
              <a:rPr lang="en-US" sz="1800" dirty="0" smtClean="0"/>
              <a:t>uint16_t </a:t>
            </a:r>
            <a:r>
              <a:rPr lang="en-US" sz="1800" dirty="0" err="1" smtClean="0"/>
              <a:t>adc_read</a:t>
            </a:r>
            <a:r>
              <a:rPr lang="en-US" sz="1800" dirty="0" smtClean="0"/>
              <a:t>(uint8_t </a:t>
            </a:r>
            <a:r>
              <a:rPr lang="en-US" sz="1800" dirty="0" err="1" smtClean="0"/>
              <a:t>ch</a:t>
            </a:r>
            <a:r>
              <a:rPr lang="en-US" sz="1800" dirty="0" smtClean="0"/>
              <a:t>)</a:t>
            </a:r>
          </a:p>
          <a:p>
            <a:pPr>
              <a:buNone/>
            </a:pPr>
            <a:r>
              <a:rPr lang="en-US" sz="1800" dirty="0" smtClean="0"/>
              <a:t>{</a:t>
            </a:r>
          </a:p>
          <a:p>
            <a:pPr>
              <a:buNone/>
            </a:pPr>
            <a:r>
              <a:rPr lang="en-US" sz="1800" dirty="0" smtClean="0"/>
              <a:t>  // select the corresponding channel 0~7</a:t>
            </a:r>
          </a:p>
          <a:p>
            <a:pPr>
              <a:buNone/>
            </a:pPr>
            <a:r>
              <a:rPr lang="en-US" sz="1800" dirty="0" smtClean="0"/>
              <a:t>  // </a:t>
            </a:r>
            <a:r>
              <a:rPr lang="en-US" sz="1800" dirty="0" err="1" smtClean="0"/>
              <a:t>ANDing</a:t>
            </a:r>
            <a:r>
              <a:rPr lang="en-US" sz="1800" dirty="0" smtClean="0"/>
              <a:t> with ’7′ will always keep the value</a:t>
            </a:r>
          </a:p>
          <a:p>
            <a:pPr>
              <a:buNone/>
            </a:pPr>
            <a:r>
              <a:rPr lang="en-US" sz="1800" dirty="0" smtClean="0"/>
              <a:t>  // of ‘</a:t>
            </a:r>
            <a:r>
              <a:rPr lang="en-US" sz="1800" dirty="0" err="1" smtClean="0"/>
              <a:t>ch</a:t>
            </a:r>
            <a:r>
              <a:rPr lang="en-US" sz="1800" dirty="0" smtClean="0"/>
              <a:t>’ between 0 and 7</a:t>
            </a:r>
          </a:p>
          <a:p>
            <a:pPr>
              <a:buNone/>
            </a:pPr>
            <a:r>
              <a:rPr lang="en-US" sz="1800" dirty="0" smtClean="0"/>
              <a:t>  </a:t>
            </a:r>
            <a:r>
              <a:rPr lang="en-US" sz="1800" dirty="0" err="1" smtClean="0"/>
              <a:t>ch</a:t>
            </a:r>
            <a:r>
              <a:rPr lang="en-US" sz="1800" dirty="0" smtClean="0"/>
              <a:t> &amp;= 0b00000111;  // AND operation with 7</a:t>
            </a:r>
          </a:p>
          <a:p>
            <a:pPr>
              <a:buNone/>
            </a:pPr>
            <a:r>
              <a:rPr lang="en-US" sz="1800" dirty="0" smtClean="0"/>
              <a:t>  ADMUX = (ADMUX &amp; 0xF8)|</a:t>
            </a:r>
            <a:r>
              <a:rPr lang="en-US" sz="1800" dirty="0" err="1" smtClean="0"/>
              <a:t>ch</a:t>
            </a:r>
            <a:r>
              <a:rPr lang="en-US" sz="1800" dirty="0" smtClean="0"/>
              <a:t>; </a:t>
            </a:r>
            <a:endParaRPr lang="sr-Latn-CS" sz="1800" dirty="0" smtClean="0"/>
          </a:p>
          <a:p>
            <a:pPr>
              <a:buNone/>
            </a:pPr>
            <a:r>
              <a:rPr lang="en-US" sz="1800" dirty="0" smtClean="0"/>
              <a:t>// clears the bottom 3 bits before </a:t>
            </a:r>
            <a:endParaRPr lang="sr-Latn-CS" sz="1800" dirty="0" smtClean="0"/>
          </a:p>
          <a:p>
            <a:pPr>
              <a:buNone/>
            </a:pPr>
            <a:r>
              <a:rPr lang="sr-Latn-CS" sz="1800" dirty="0" smtClean="0"/>
              <a:t>//</a:t>
            </a:r>
            <a:r>
              <a:rPr lang="en-US" sz="1800" dirty="0" err="1" smtClean="0"/>
              <a:t>ORing</a:t>
            </a:r>
            <a:endParaRPr lang="en-US" sz="1800" dirty="0" smtClean="0"/>
          </a:p>
          <a:p>
            <a:pPr>
              <a:buNone/>
            </a:pPr>
            <a:r>
              <a:rPr lang="en-US" sz="1800" dirty="0" smtClean="0"/>
              <a:t> </a:t>
            </a:r>
          </a:p>
          <a:p>
            <a:pPr>
              <a:buNone/>
            </a:pPr>
            <a:r>
              <a:rPr lang="en-US" sz="1800" dirty="0" smtClean="0"/>
              <a:t> </a:t>
            </a:r>
            <a:endParaRPr lang="en-US" sz="1800" dirty="0"/>
          </a:p>
        </p:txBody>
      </p:sp>
      <p:sp>
        <p:nvSpPr>
          <p:cNvPr id="4" name="TextBox 3"/>
          <p:cNvSpPr txBox="1"/>
          <p:nvPr/>
        </p:nvSpPr>
        <p:spPr>
          <a:xfrm>
            <a:off x="5105400" y="1676400"/>
            <a:ext cx="3429000" cy="4247317"/>
          </a:xfrm>
          <a:prstGeom prst="rect">
            <a:avLst/>
          </a:prstGeom>
          <a:noFill/>
        </p:spPr>
        <p:txBody>
          <a:bodyPr wrap="square" rtlCol="0">
            <a:spAutoFit/>
          </a:bodyPr>
          <a:lstStyle/>
          <a:p>
            <a:pPr>
              <a:buNone/>
            </a:pPr>
            <a:r>
              <a:rPr lang="en-US" dirty="0" smtClean="0"/>
              <a:t> // start single </a:t>
            </a:r>
            <a:r>
              <a:rPr lang="en-US" dirty="0" err="1" smtClean="0"/>
              <a:t>convertion</a:t>
            </a:r>
            <a:endParaRPr lang="en-US" dirty="0" smtClean="0"/>
          </a:p>
          <a:p>
            <a:pPr>
              <a:buNone/>
            </a:pPr>
            <a:r>
              <a:rPr lang="en-US" dirty="0" smtClean="0"/>
              <a:t>  // write ’1′ to ADSC</a:t>
            </a:r>
          </a:p>
          <a:p>
            <a:pPr>
              <a:buNone/>
            </a:pPr>
            <a:r>
              <a:rPr lang="en-US" dirty="0" smtClean="0"/>
              <a:t>  ADCSRA |= (1&lt;&lt;ADSC);</a:t>
            </a:r>
          </a:p>
          <a:p>
            <a:pPr>
              <a:buNone/>
            </a:pPr>
            <a:r>
              <a:rPr lang="en-US" dirty="0" smtClean="0"/>
              <a:t> </a:t>
            </a:r>
          </a:p>
          <a:p>
            <a:pPr>
              <a:buNone/>
            </a:pPr>
            <a:r>
              <a:rPr lang="en-US" dirty="0" smtClean="0"/>
              <a:t>  // wait for conversion to complete</a:t>
            </a:r>
          </a:p>
          <a:p>
            <a:pPr>
              <a:buNone/>
            </a:pPr>
            <a:r>
              <a:rPr lang="en-US" dirty="0" smtClean="0"/>
              <a:t>  // ADSC becomes ’0′ again</a:t>
            </a:r>
          </a:p>
          <a:p>
            <a:pPr>
              <a:buNone/>
            </a:pPr>
            <a:r>
              <a:rPr lang="en-US" dirty="0" smtClean="0"/>
              <a:t>  // till then, run loop continuously</a:t>
            </a:r>
          </a:p>
          <a:p>
            <a:pPr>
              <a:buNone/>
            </a:pPr>
            <a:r>
              <a:rPr lang="en-US" dirty="0" smtClean="0"/>
              <a:t>  while(ADCSRA &amp; (1&lt;&lt;ADSC));</a:t>
            </a:r>
          </a:p>
          <a:p>
            <a:pPr>
              <a:buNone/>
            </a:pPr>
            <a:r>
              <a:rPr lang="en-US" dirty="0" smtClean="0"/>
              <a:t> </a:t>
            </a:r>
          </a:p>
          <a:p>
            <a:pPr>
              <a:buNone/>
            </a:pPr>
            <a:r>
              <a:rPr lang="en-US" dirty="0" smtClean="0"/>
              <a:t>  return (ADC);</a:t>
            </a:r>
          </a:p>
          <a:p>
            <a:pPr>
              <a:buNone/>
            </a:pPr>
            <a:r>
              <a:rPr lang="en-US" dirty="0" smtClean="0"/>
              <a:t>}</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Razdelnik napona</a:t>
            </a:r>
            <a:endParaRPr lang="en-US" dirty="0"/>
          </a:p>
        </p:txBody>
      </p:sp>
      <p:pic>
        <p:nvPicPr>
          <p:cNvPr id="4" name="Picture 3" descr="01.jpg"/>
          <p:cNvPicPr>
            <a:picLocks noChangeAspect="1"/>
          </p:cNvPicPr>
          <p:nvPr/>
        </p:nvPicPr>
        <p:blipFill>
          <a:blip r:embed="rId2"/>
          <a:stretch>
            <a:fillRect/>
          </a:stretch>
        </p:blipFill>
        <p:spPr>
          <a:xfrm>
            <a:off x="4495800" y="2286000"/>
            <a:ext cx="4419329" cy="2743200"/>
          </a:xfrm>
          <a:prstGeom prst="rect">
            <a:avLst/>
          </a:prstGeom>
        </p:spPr>
      </p:pic>
      <p:pic>
        <p:nvPicPr>
          <p:cNvPr id="5" name="Picture 4" descr="02.jpg"/>
          <p:cNvPicPr>
            <a:picLocks noChangeAspect="1"/>
          </p:cNvPicPr>
          <p:nvPr/>
        </p:nvPicPr>
        <p:blipFill>
          <a:blip r:embed="rId3"/>
          <a:srcRect r="16500"/>
          <a:stretch>
            <a:fillRect/>
          </a:stretch>
        </p:blipFill>
        <p:spPr>
          <a:xfrm>
            <a:off x="609600" y="2362200"/>
            <a:ext cx="3499485" cy="2619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sr-Latn-CS"/>
              <a:t>Primer za digitalizaciju</a:t>
            </a:r>
            <a:endParaRPr lang="en-US"/>
          </a:p>
        </p:txBody>
      </p:sp>
      <p:sp>
        <p:nvSpPr>
          <p:cNvPr id="4099" name="Rectangle 3"/>
          <p:cNvSpPr>
            <a:spLocks noGrp="1" noChangeArrowheads="1"/>
          </p:cNvSpPr>
          <p:nvPr>
            <p:ph type="body" idx="1"/>
          </p:nvPr>
        </p:nvSpPr>
        <p:spPr>
          <a:xfrm>
            <a:off x="457200" y="1600200"/>
            <a:ext cx="8229600" cy="2209800"/>
          </a:xfrm>
        </p:spPr>
        <p:txBody>
          <a:bodyPr/>
          <a:lstStyle/>
          <a:p>
            <a:r>
              <a:rPr lang="sr-Latn-CS"/>
              <a:t>Analogni signal je kontinualan i po vremenu i po amplitudi.</a:t>
            </a:r>
          </a:p>
          <a:p>
            <a:r>
              <a:rPr lang="sr-Latn-CS"/>
              <a:t>Diskretizacijom po obe vrednosti dobija se digitalni signal.</a:t>
            </a:r>
            <a:endParaRPr lang="en-US"/>
          </a:p>
        </p:txBody>
      </p:sp>
      <p:sp>
        <p:nvSpPr>
          <p:cNvPr id="4101" name="AutoShape 5" descr="Image result for signal digitalization"/>
          <p:cNvSpPr>
            <a:spLocks noChangeAspect="1" noChangeArrowheads="1"/>
          </p:cNvSpPr>
          <p:nvPr/>
        </p:nvSpPr>
        <p:spPr bwMode="auto">
          <a:xfrm>
            <a:off x="3524250" y="2781300"/>
            <a:ext cx="2095500" cy="1295400"/>
          </a:xfrm>
          <a:prstGeom prst="rect">
            <a:avLst/>
          </a:prstGeom>
          <a:noFill/>
        </p:spPr>
        <p:txBody>
          <a:bodyPr/>
          <a:lstStyle/>
          <a:p>
            <a:endParaRPr lang="en-US"/>
          </a:p>
        </p:txBody>
      </p:sp>
      <p:sp>
        <p:nvSpPr>
          <p:cNvPr id="4103" name="AutoShape 7" descr="Image result for signal digitalization"/>
          <p:cNvSpPr>
            <a:spLocks noChangeAspect="1" noChangeArrowheads="1"/>
          </p:cNvSpPr>
          <p:nvPr/>
        </p:nvSpPr>
        <p:spPr bwMode="auto">
          <a:xfrm>
            <a:off x="3524250" y="2781300"/>
            <a:ext cx="2095500" cy="1295400"/>
          </a:xfrm>
          <a:prstGeom prst="rect">
            <a:avLst/>
          </a:prstGeom>
          <a:noFill/>
        </p:spPr>
        <p:txBody>
          <a:bodyPr/>
          <a:lstStyle/>
          <a:p>
            <a:endParaRPr lang="en-US"/>
          </a:p>
        </p:txBody>
      </p:sp>
      <p:sp>
        <p:nvSpPr>
          <p:cNvPr id="4105" name="AutoShape 9" descr="Image result for signal digitalization"/>
          <p:cNvSpPr>
            <a:spLocks noChangeAspect="1" noChangeArrowheads="1"/>
          </p:cNvSpPr>
          <p:nvPr/>
        </p:nvSpPr>
        <p:spPr bwMode="auto">
          <a:xfrm>
            <a:off x="4419600" y="3276600"/>
            <a:ext cx="304800" cy="304800"/>
          </a:xfrm>
          <a:prstGeom prst="rect">
            <a:avLst/>
          </a:prstGeom>
          <a:noFill/>
        </p:spPr>
        <p:txBody>
          <a:bodyPr/>
          <a:lstStyle/>
          <a:p>
            <a:endParaRPr lang="en-US"/>
          </a:p>
        </p:txBody>
      </p:sp>
      <p:pic>
        <p:nvPicPr>
          <p:cNvPr id="4106" name="Picture 10" descr="220px-Digital"/>
          <p:cNvPicPr>
            <a:picLocks noChangeAspect="1" noChangeArrowheads="1"/>
          </p:cNvPicPr>
          <p:nvPr/>
        </p:nvPicPr>
        <p:blipFill>
          <a:blip r:embed="rId2"/>
          <a:srcRect/>
          <a:stretch>
            <a:fillRect/>
          </a:stretch>
        </p:blipFill>
        <p:spPr bwMode="auto">
          <a:xfrm>
            <a:off x="838200" y="3810000"/>
            <a:ext cx="3352800" cy="2073275"/>
          </a:xfrm>
          <a:prstGeom prst="rect">
            <a:avLst/>
          </a:prstGeom>
          <a:noFill/>
        </p:spPr>
      </p:pic>
      <p:pic>
        <p:nvPicPr>
          <p:cNvPr id="4107" name="Picture 11" descr="index"/>
          <p:cNvPicPr>
            <a:picLocks noChangeAspect="1" noChangeArrowheads="1"/>
          </p:cNvPicPr>
          <p:nvPr/>
        </p:nvPicPr>
        <p:blipFill>
          <a:blip r:embed="rId3"/>
          <a:srcRect/>
          <a:stretch>
            <a:fillRect/>
          </a:stretch>
        </p:blipFill>
        <p:spPr bwMode="auto">
          <a:xfrm>
            <a:off x="4800600" y="3962400"/>
            <a:ext cx="3276600" cy="19716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1143000"/>
          </a:xfrm>
        </p:spPr>
        <p:txBody>
          <a:bodyPr/>
          <a:lstStyle/>
          <a:p>
            <a:r>
              <a:rPr lang="sr-Latn-CS"/>
              <a:t>Prijem signala</a:t>
            </a:r>
            <a:endParaRPr lang="en-US"/>
          </a:p>
        </p:txBody>
      </p:sp>
      <p:sp>
        <p:nvSpPr>
          <p:cNvPr id="5123" name="Rectangle 3"/>
          <p:cNvSpPr>
            <a:spLocks noGrp="1" noChangeArrowheads="1"/>
          </p:cNvSpPr>
          <p:nvPr>
            <p:ph type="body" idx="1"/>
          </p:nvPr>
        </p:nvSpPr>
        <p:spPr>
          <a:xfrm>
            <a:off x="457200" y="1295400"/>
            <a:ext cx="8229600" cy="4343400"/>
          </a:xfrm>
        </p:spPr>
        <p:txBody>
          <a:bodyPr/>
          <a:lstStyle/>
          <a:p>
            <a:r>
              <a:rPr lang="sr-Latn-CS" sz="2800"/>
              <a:t>U opštem slučaju, prijem signala (podataka) je proces koji se odvija u 3 koraka.</a:t>
            </a:r>
          </a:p>
          <a:p>
            <a:pPr>
              <a:buFontTx/>
              <a:buNone/>
            </a:pPr>
            <a:r>
              <a:rPr lang="sr-Latn-CS" sz="2800"/>
              <a:t>	1. U zavisnosti od neke fizičke veličine, senzor na svom izlazu daje analogni električni signal.</a:t>
            </a:r>
          </a:p>
          <a:p>
            <a:pPr>
              <a:buFontTx/>
              <a:buNone/>
            </a:pPr>
            <a:r>
              <a:rPr lang="sr-Latn-CS" sz="2800"/>
              <a:t>	2. Zbog lakoće obrade, analogni signal se pretvara u digitalni korišćenjem analogno-digitalnog pretvarača (ADC).</a:t>
            </a:r>
          </a:p>
          <a:p>
            <a:pPr>
              <a:buFontTx/>
              <a:buNone/>
            </a:pPr>
            <a:r>
              <a:rPr lang="sr-Latn-CS" sz="2800"/>
              <a:t>	3. Digitalni signal se prosleđuje mikrokontroleru za dalju obradu.</a:t>
            </a:r>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sr-Latn-CS"/>
              <a:t>Prijem i obrada signala</a:t>
            </a:r>
            <a:endParaRPr lang="en-US"/>
          </a:p>
        </p:txBody>
      </p:sp>
      <p:sp>
        <p:nvSpPr>
          <p:cNvPr id="8197" name="AutoShape 5" descr="Signal Acquisition Process"/>
          <p:cNvSpPr>
            <a:spLocks noChangeAspect="1" noChangeArrowheads="1"/>
          </p:cNvSpPr>
          <p:nvPr/>
        </p:nvSpPr>
        <p:spPr bwMode="auto">
          <a:xfrm>
            <a:off x="3386138" y="2005013"/>
            <a:ext cx="2371725" cy="2847975"/>
          </a:xfrm>
          <a:prstGeom prst="rect">
            <a:avLst/>
          </a:prstGeom>
          <a:noFill/>
        </p:spPr>
        <p:txBody>
          <a:bodyPr/>
          <a:lstStyle/>
          <a:p>
            <a:endParaRPr lang="en-US"/>
          </a:p>
        </p:txBody>
      </p:sp>
      <p:pic>
        <p:nvPicPr>
          <p:cNvPr id="8198" name="Picture 6" descr="signal-acquisition-process"/>
          <p:cNvPicPr>
            <a:picLocks noChangeAspect="1" noChangeArrowheads="1"/>
          </p:cNvPicPr>
          <p:nvPr/>
        </p:nvPicPr>
        <p:blipFill>
          <a:blip r:embed="rId2"/>
          <a:srcRect/>
          <a:stretch>
            <a:fillRect/>
          </a:stretch>
        </p:blipFill>
        <p:spPr bwMode="auto">
          <a:xfrm>
            <a:off x="2743200" y="1981200"/>
            <a:ext cx="3476625" cy="417195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sr-Latn-CS"/>
              <a:t>Analogni ulazi</a:t>
            </a:r>
            <a:endParaRPr lang="en-US"/>
          </a:p>
        </p:txBody>
      </p:sp>
      <p:sp>
        <p:nvSpPr>
          <p:cNvPr id="6147" name="Rectangle 3"/>
          <p:cNvSpPr>
            <a:spLocks noGrp="1" noChangeArrowheads="1"/>
          </p:cNvSpPr>
          <p:nvPr>
            <p:ph type="body" idx="1"/>
          </p:nvPr>
        </p:nvSpPr>
        <p:spPr>
          <a:xfrm>
            <a:off x="457200" y="1600200"/>
            <a:ext cx="8229600" cy="1600200"/>
          </a:xfrm>
        </p:spPr>
        <p:txBody>
          <a:bodyPr/>
          <a:lstStyle/>
          <a:p>
            <a:r>
              <a:rPr lang="sr-Latn-CS"/>
              <a:t>Savremeni mikrokontroleri na svom ulazu poseduju ugrađeni ADC, tako da nije potrebno koristiti dodatno spoljno kolo.</a:t>
            </a:r>
            <a:endParaRPr lang="en-US"/>
          </a:p>
        </p:txBody>
      </p:sp>
      <p:pic>
        <p:nvPicPr>
          <p:cNvPr id="6148" name="Picture 4" descr="arduinouno_r3_front"/>
          <p:cNvPicPr>
            <a:picLocks noChangeAspect="1" noChangeArrowheads="1"/>
          </p:cNvPicPr>
          <p:nvPr/>
        </p:nvPicPr>
        <p:blipFill>
          <a:blip r:embed="rId2"/>
          <a:srcRect/>
          <a:stretch>
            <a:fillRect/>
          </a:stretch>
        </p:blipFill>
        <p:spPr bwMode="auto">
          <a:xfrm>
            <a:off x="2057400" y="3505200"/>
            <a:ext cx="4648200" cy="3209925"/>
          </a:xfrm>
          <a:prstGeom prst="rect">
            <a:avLst/>
          </a:prstGeom>
          <a:noFill/>
        </p:spPr>
      </p:pic>
      <p:sp>
        <p:nvSpPr>
          <p:cNvPr id="6149" name="Rectangle 5"/>
          <p:cNvSpPr>
            <a:spLocks noChangeArrowheads="1"/>
          </p:cNvSpPr>
          <p:nvPr/>
        </p:nvSpPr>
        <p:spPr bwMode="auto">
          <a:xfrm>
            <a:off x="5410200" y="6172200"/>
            <a:ext cx="1295400" cy="685800"/>
          </a:xfrm>
          <a:prstGeom prst="rect">
            <a:avLst/>
          </a:prstGeom>
          <a:noFill/>
          <a:ln w="31750">
            <a:solidFill>
              <a:srgbClr val="FF0000"/>
            </a:solidFill>
            <a:miter lim="800000"/>
            <a:headEnd/>
            <a:tailEnd/>
          </a:ln>
          <a:effectLst/>
        </p:spPr>
        <p:txBody>
          <a:bodyPr wrap="none" anchor="ct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0"/>
            <a:ext cx="8229600" cy="1143000"/>
          </a:xfrm>
        </p:spPr>
        <p:txBody>
          <a:bodyPr/>
          <a:lstStyle/>
          <a:p>
            <a:r>
              <a:rPr lang="sr-Latn-CS"/>
              <a:t>Osobine ADC</a:t>
            </a:r>
            <a:endParaRPr lang="en-US"/>
          </a:p>
        </p:txBody>
      </p:sp>
      <p:sp>
        <p:nvSpPr>
          <p:cNvPr id="7171" name="Rectangle 3"/>
          <p:cNvSpPr>
            <a:spLocks noGrp="1" noChangeArrowheads="1"/>
          </p:cNvSpPr>
          <p:nvPr>
            <p:ph type="body" idx="1"/>
          </p:nvPr>
        </p:nvSpPr>
        <p:spPr>
          <a:xfrm>
            <a:off x="457200" y="1219200"/>
            <a:ext cx="8229600" cy="1143000"/>
          </a:xfrm>
        </p:spPr>
        <p:txBody>
          <a:bodyPr/>
          <a:lstStyle/>
          <a:p>
            <a:pPr>
              <a:lnSpc>
                <a:spcPct val="80000"/>
              </a:lnSpc>
            </a:pPr>
            <a:r>
              <a:rPr lang="sr-Latn-CS" sz="2400"/>
              <a:t>Princip rada: sukcesivna aproksimacija</a:t>
            </a:r>
          </a:p>
          <a:p>
            <a:pPr>
              <a:lnSpc>
                <a:spcPct val="80000"/>
              </a:lnSpc>
            </a:pPr>
            <a:r>
              <a:rPr lang="sr-Latn-CS" sz="2400"/>
              <a:t>6 kanala (multipleksirano), </a:t>
            </a:r>
          </a:p>
          <a:p>
            <a:pPr>
              <a:lnSpc>
                <a:spcPct val="80000"/>
              </a:lnSpc>
            </a:pPr>
            <a:r>
              <a:rPr lang="sr-Latn-CS" sz="2400"/>
              <a:t>10 bita (rezultat 0-1023)</a:t>
            </a:r>
            <a:endParaRPr lang="en-US" sz="2400"/>
          </a:p>
        </p:txBody>
      </p:sp>
      <p:pic>
        <p:nvPicPr>
          <p:cNvPr id="7172" name="Picture 4" descr="8-channel-10-bit-adc"/>
          <p:cNvPicPr>
            <a:picLocks noChangeAspect="1" noChangeArrowheads="1"/>
          </p:cNvPicPr>
          <p:nvPr/>
        </p:nvPicPr>
        <p:blipFill>
          <a:blip r:embed="rId2"/>
          <a:srcRect r="40016"/>
          <a:stretch>
            <a:fillRect/>
          </a:stretch>
        </p:blipFill>
        <p:spPr bwMode="auto">
          <a:xfrm>
            <a:off x="2743200" y="2971800"/>
            <a:ext cx="3657600" cy="36861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ADC</a:t>
            </a:r>
            <a:endParaRPr lang="en-US" dirty="0"/>
          </a:p>
        </p:txBody>
      </p:sp>
      <p:sp>
        <p:nvSpPr>
          <p:cNvPr id="3" name="Content Placeholder 2"/>
          <p:cNvSpPr>
            <a:spLocks noGrp="1"/>
          </p:cNvSpPr>
          <p:nvPr>
            <p:ph idx="1"/>
          </p:nvPr>
        </p:nvSpPr>
        <p:spPr/>
        <p:txBody>
          <a:bodyPr/>
          <a:lstStyle/>
          <a:p>
            <a:r>
              <a:rPr lang="hu-HU" dirty="0" smtClean="0"/>
              <a:t>R</a:t>
            </a:r>
            <a:r>
              <a:rPr lang="en-US" dirty="0" err="1" smtClean="0"/>
              <a:t>eferentna</a:t>
            </a:r>
            <a:r>
              <a:rPr lang="en-US" dirty="0" smtClean="0"/>
              <a:t> </a:t>
            </a:r>
            <a:r>
              <a:rPr lang="en-US" dirty="0" err="1" smtClean="0"/>
              <a:t>vrednost</a:t>
            </a:r>
            <a:r>
              <a:rPr lang="en-US" dirty="0" smtClean="0"/>
              <a:t> 5V, </a:t>
            </a:r>
            <a:r>
              <a:rPr lang="en-US" dirty="0" err="1" smtClean="0"/>
              <a:t>svi</a:t>
            </a:r>
            <a:r>
              <a:rPr lang="en-US" dirty="0" smtClean="0"/>
              <a:t> </a:t>
            </a:r>
            <a:r>
              <a:rPr lang="en-US" dirty="0" err="1" smtClean="0"/>
              <a:t>analogni</a:t>
            </a:r>
            <a:r>
              <a:rPr lang="en-US" dirty="0" smtClean="0"/>
              <a:t> </a:t>
            </a:r>
            <a:r>
              <a:rPr lang="en-US" dirty="0" err="1" smtClean="0"/>
              <a:t>naponi</a:t>
            </a:r>
            <a:r>
              <a:rPr lang="en-US" dirty="0" smtClean="0"/>
              <a:t> </a:t>
            </a:r>
            <a:r>
              <a:rPr lang="sr-Latn-CS" dirty="0" smtClean="0"/>
              <a:t>se pretvaraju u ekvivalentnu ADC vrednost.</a:t>
            </a:r>
          </a:p>
          <a:p>
            <a:r>
              <a:rPr lang="sr-Latn-CS" dirty="0" smtClean="0"/>
              <a:t>Opseg (0V-5V) deli se na 2</a:t>
            </a:r>
            <a:r>
              <a:rPr lang="sr-Latn-CS" baseline="30000" dirty="0" smtClean="0"/>
              <a:t>10</a:t>
            </a:r>
            <a:r>
              <a:rPr lang="sr-Latn-CS" dirty="0" smtClean="0"/>
              <a:t> = 1024 koraka.</a:t>
            </a:r>
          </a:p>
          <a:p>
            <a:r>
              <a:rPr lang="sr-Latn-CS" dirty="0" smtClean="0"/>
              <a:t>0V na ulazu pretvara se u 0, ulaznih 5V pretvara se u 1023, a ulaznih 2,5V pretvara se u 512.</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CS" dirty="0" smtClean="0"/>
              <a:t>Tipovi ADC</a:t>
            </a:r>
            <a:endParaRPr lang="en-US" dirty="0"/>
          </a:p>
        </p:txBody>
      </p:sp>
      <p:sp>
        <p:nvSpPr>
          <p:cNvPr id="3" name="Content Placeholder 2"/>
          <p:cNvSpPr>
            <a:spLocks noGrp="1"/>
          </p:cNvSpPr>
          <p:nvPr>
            <p:ph idx="1"/>
          </p:nvPr>
        </p:nvSpPr>
        <p:spPr>
          <a:xfrm>
            <a:off x="457200" y="1600200"/>
            <a:ext cx="8229600" cy="5029200"/>
          </a:xfrm>
        </p:spPr>
        <p:txBody>
          <a:bodyPr/>
          <a:lstStyle/>
          <a:p>
            <a:r>
              <a:rPr lang="sr-Latn-CS" dirty="0" smtClean="0"/>
              <a:t>Sukcesivna aproksimacija,</a:t>
            </a:r>
          </a:p>
          <a:p>
            <a:endParaRPr lang="sr-Latn-CS" dirty="0" smtClean="0"/>
          </a:p>
          <a:p>
            <a:pPr algn="just"/>
            <a:r>
              <a:rPr lang="sr-Latn-CS" dirty="0" smtClean="0"/>
              <a:t>Flash konverter (velika brzina, manja rezolucija jer je potrebno mnogo komparatora). Za 8-bitni konvertor 256 komparatora.</a:t>
            </a:r>
          </a:p>
          <a:p>
            <a:pPr algn="just"/>
            <a:r>
              <a:rPr lang="sr-Latn-CS" dirty="0" smtClean="0"/>
              <a:t>Ostali pojmovi: ADC preskaler, ADC registri.</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223</TotalTime>
  <Words>682</Words>
  <Application>Microsoft Office PowerPoint</Application>
  <PresentationFormat>On-screen Show (4:3)</PresentationFormat>
  <Paragraphs>102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Default Design</vt:lpstr>
      <vt:lpstr>A/D converter (ADC) A/D pretvarač</vt:lpstr>
      <vt:lpstr>ADC</vt:lpstr>
      <vt:lpstr>Primer za digitalizaciju</vt:lpstr>
      <vt:lpstr>Prijem signala</vt:lpstr>
      <vt:lpstr>Prijem i obrada signala</vt:lpstr>
      <vt:lpstr>Analogni ulazi</vt:lpstr>
      <vt:lpstr>Osobine ADC</vt:lpstr>
      <vt:lpstr>ADC</vt:lpstr>
      <vt:lpstr>Tipovi ADC</vt:lpstr>
      <vt:lpstr>ADC preskaler</vt:lpstr>
      <vt:lpstr>ADC preskaler</vt:lpstr>
      <vt:lpstr>ADC preskaler</vt:lpstr>
      <vt:lpstr>ADC registri</vt:lpstr>
      <vt:lpstr>Referentni napon</vt:lpstr>
      <vt:lpstr>ADC registri</vt:lpstr>
      <vt:lpstr>ADCSRA</vt:lpstr>
      <vt:lpstr>ADCSRA</vt:lpstr>
      <vt:lpstr>ADC preskaler</vt:lpstr>
      <vt:lpstr>ADCL i ADCH  ADC registri za podatke</vt:lpstr>
      <vt:lpstr>ADC init</vt:lpstr>
      <vt:lpstr>ADC read</vt:lpstr>
      <vt:lpstr>Razdelnik napona</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converter (ADC) A/D pretvarač</dc:title>
  <dc:creator>User</dc:creator>
  <cp:lastModifiedBy>Miklos</cp:lastModifiedBy>
  <cp:revision>18</cp:revision>
  <dcterms:created xsi:type="dcterms:W3CDTF">2017-10-10T21:23:02Z</dcterms:created>
  <dcterms:modified xsi:type="dcterms:W3CDTF">2017-10-11T09:18:40Z</dcterms:modified>
</cp:coreProperties>
</file>