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652" y="-8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A5C6F-BE11-41D4-9B8C-72D7EADBDB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8D1E7-A279-4370-A61E-6063E96E53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6E30A-4974-4C69-8DD1-B6D1BE23E6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D1F75-C341-4847-BBF4-7F75960742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B52C9-40F6-4209-BE94-76F732BCF2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61474-4804-4F40-ACA3-614FAA8F35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48567-9198-4450-B6F8-8B81E03A3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C466F-136A-4186-AD8F-0418C6050C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9CD8F-BDCD-4FD7-B5B4-21E5138C81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DBA2E-39F0-45B0-B372-6D5134B59D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59923-7BE6-49DD-BAED-BCA6B3204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2E2913-FBC6-4F40-9E6F-936E7D16F9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/>
              <a:t>Promenljive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Deklaracija i definicija - primeri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latin typeface="Courier New" pitchFamily="49" charset="0"/>
              </a:rPr>
              <a:t>bool myVariable;</a:t>
            </a:r>
            <a:r>
              <a:rPr lang="en-US" sz="2800"/>
              <a:t>    </a:t>
            </a:r>
            <a:r>
              <a:rPr lang="sr-Latn-CS" sz="2800"/>
              <a:t>  </a:t>
            </a:r>
            <a:r>
              <a:rPr lang="en-US" sz="2800"/>
              <a:t>// deklaracija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</a:t>
            </a:r>
            <a:r>
              <a:rPr lang="en-US" sz="2800" b="1">
                <a:latin typeface="Courier New" pitchFamily="49" charset="0"/>
              </a:rPr>
              <a:t>myVariable = true;</a:t>
            </a:r>
            <a:r>
              <a:rPr lang="en-US" sz="2800"/>
              <a:t> // definicija dodelom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		</a:t>
            </a:r>
            <a:r>
              <a:rPr lang="sr-Latn-CS" sz="2800"/>
              <a:t>      </a:t>
            </a:r>
            <a:r>
              <a:rPr lang="en-US" sz="2800"/>
              <a:t>// vrednosti</a:t>
            </a:r>
          </a:p>
          <a:p>
            <a:pPr>
              <a:lnSpc>
                <a:spcPct val="90000"/>
              </a:lnSpc>
            </a:pPr>
            <a:r>
              <a:rPr lang="en-US" sz="2800" b="1">
                <a:latin typeface="Courier New" pitchFamily="49" charset="0"/>
              </a:rPr>
              <a:t>char myChar = ‘U’</a:t>
            </a:r>
            <a:r>
              <a:rPr lang="en-US" sz="2800"/>
              <a:t> </a:t>
            </a:r>
            <a:r>
              <a:rPr lang="sr-Latn-CS" sz="2800"/>
              <a:t>  </a:t>
            </a:r>
            <a:r>
              <a:rPr lang="en-US" sz="2800"/>
              <a:t>// deklaracija i definicija 				</a:t>
            </a:r>
            <a:r>
              <a:rPr lang="sr-Latn-CS" sz="2800"/>
              <a:t>      </a:t>
            </a:r>
            <a:r>
              <a:rPr lang="en-US" sz="2800"/>
              <a:t>// (ASCII vrednost od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		</a:t>
            </a:r>
            <a:r>
              <a:rPr lang="sr-Latn-CS" sz="2800"/>
              <a:t>      </a:t>
            </a:r>
            <a:r>
              <a:rPr lang="en-US" sz="2800"/>
              <a:t>// ‘U’=85)</a:t>
            </a:r>
          </a:p>
          <a:p>
            <a:pPr>
              <a:lnSpc>
                <a:spcPct val="90000"/>
              </a:lnSpc>
            </a:pPr>
            <a:r>
              <a:rPr lang="en-US" sz="2800" b="1">
                <a:latin typeface="Courier New" pitchFamily="49" charset="0"/>
              </a:rPr>
              <a:t>int ledPin = 8;</a:t>
            </a:r>
          </a:p>
          <a:p>
            <a:pPr>
              <a:lnSpc>
                <a:spcPct val="90000"/>
              </a:lnSpc>
            </a:pPr>
            <a:r>
              <a:rPr lang="en-US" sz="2800" b="1">
                <a:latin typeface="Courier New" pitchFamily="49" charset="0"/>
              </a:rPr>
              <a:t>byte myByte = B10111;</a:t>
            </a:r>
            <a:r>
              <a:rPr lang="en-US" sz="2800"/>
              <a:t> // 23 u binarnoj </a:t>
            </a:r>
            <a:endParaRPr lang="sr-Latn-CS" sz="2800"/>
          </a:p>
          <a:p>
            <a:pPr>
              <a:lnSpc>
                <a:spcPct val="90000"/>
              </a:lnSpc>
              <a:buFontTx/>
              <a:buNone/>
            </a:pPr>
            <a:r>
              <a:rPr lang="sr-Latn-CS" sz="2800"/>
              <a:t>						   // </a:t>
            </a:r>
            <a:r>
              <a:rPr lang="en-US" sz="2800"/>
              <a:t>notaciji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Definicija i deklaracija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long myLong = -123;</a:t>
            </a:r>
          </a:p>
          <a:p>
            <a:r>
              <a:rPr lang="en-US" b="1">
                <a:latin typeface="Courier New" pitchFamily="49" charset="0"/>
              </a:rPr>
              <a:t>float myFloat = -123456.1;</a:t>
            </a:r>
          </a:p>
          <a:p>
            <a:endParaRPr lang="en-US"/>
          </a:p>
          <a:p>
            <a:pPr algn="just">
              <a:buFontTx/>
              <a:buNone/>
            </a:pPr>
            <a:r>
              <a:rPr lang="en-US"/>
              <a:t>	Definicija promenljive je dodela vrednosti prethodno rezervisanoj memorijskoj lokaciji za tu promenljivu.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S.O.S. projekat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Hardver: LED povezan preko no</a:t>
            </a:r>
            <a:r>
              <a:rPr lang="sr-Latn-CS"/>
              <a:t>žice 12 i otpornika od 220</a:t>
            </a:r>
            <a:r>
              <a:rPr lang="el-GR">
                <a:cs typeface="Arial" charset="0"/>
              </a:rPr>
              <a:t>Ω</a:t>
            </a:r>
            <a:r>
              <a:rPr lang="sr-Latn-CS"/>
              <a:t>.</a:t>
            </a:r>
          </a:p>
          <a:p>
            <a:r>
              <a:rPr lang="sr-Latn-CS"/>
              <a:t>Softver: program kojim LED trepće u skladu sa Morze-ovim simbolima S., O., S.</a:t>
            </a:r>
          </a:p>
          <a:p>
            <a:r>
              <a:rPr lang="sr-Latn-CS"/>
              <a:t>S: “.  .  .”,   O: “-  -  -”,   S: “.  .  .”</a:t>
            </a:r>
          </a:p>
          <a:p>
            <a:pPr>
              <a:buFontTx/>
              <a:buNone/>
            </a:pPr>
            <a:r>
              <a:rPr lang="sr-Latn-CS"/>
              <a:t>	</a:t>
            </a:r>
          </a:p>
          <a:p>
            <a:endParaRPr lang="sr-Latn-C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hu-HU"/>
              <a:t>S.O.S. projekat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44196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sr-Latn-CS" sz="1800" dirty="0">
                <a:latin typeface="Courier New" pitchFamily="49" charset="0"/>
              </a:rPr>
              <a:t>int ledPin = 12;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v</a:t>
            </a:r>
            <a:r>
              <a:rPr lang="sr-Latn-CS" sz="1800" dirty="0">
                <a:latin typeface="Courier New" pitchFamily="49" charset="0"/>
              </a:rPr>
              <a:t>oid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sr-Latn-CS" sz="1800" dirty="0" smtClean="0">
                <a:latin typeface="Courier New" pitchFamily="49" charset="0"/>
              </a:rPr>
              <a:t>etup</a:t>
            </a:r>
            <a:r>
              <a:rPr lang="en-US" sz="1800" dirty="0" smtClean="0">
                <a:latin typeface="Courier New" pitchFamily="49" charset="0"/>
              </a:rPr>
              <a:t> () </a:t>
            </a: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pinMode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ledPin</a:t>
            </a:r>
            <a:r>
              <a:rPr lang="en-US" sz="1800" dirty="0">
                <a:latin typeface="Courier New" pitchFamily="49" charset="0"/>
              </a:rPr>
              <a:t>, OUTPUT);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void loop </a:t>
            </a:r>
            <a:r>
              <a:rPr lang="en-US" sz="1800" dirty="0" smtClean="0">
                <a:latin typeface="Courier New" pitchFamily="49" charset="0"/>
              </a:rPr>
              <a:t>() {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digitalWrite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</a:rPr>
              <a:t>ledPin</a:t>
            </a:r>
            <a:r>
              <a:rPr lang="en-US" sz="1800" dirty="0">
                <a:latin typeface="Courier New" pitchFamily="49" charset="0"/>
              </a:rPr>
              <a:t>, HIGH);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delay(200);  // dot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digitalWrite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</a:rPr>
              <a:t>ledPin</a:t>
            </a:r>
            <a:r>
              <a:rPr lang="en-US" sz="1800" dirty="0">
                <a:latin typeface="Courier New" pitchFamily="49" charset="0"/>
              </a:rPr>
              <a:t>, LOW);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delay(200);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digitalWrite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</a:rPr>
              <a:t>ledPin</a:t>
            </a:r>
            <a:r>
              <a:rPr lang="en-US" sz="1800" dirty="0">
                <a:latin typeface="Courier New" pitchFamily="49" charset="0"/>
              </a:rPr>
              <a:t>, HIGH);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delay(200);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digitalWrite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</a:rPr>
              <a:t>ledPin</a:t>
            </a:r>
            <a:r>
              <a:rPr lang="en-US" sz="1800" dirty="0">
                <a:latin typeface="Courier New" pitchFamily="49" charset="0"/>
              </a:rPr>
              <a:t>, LOW);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delay(200);</a:t>
            </a:r>
            <a:endParaRPr lang="sr-Latn-C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digitalWrite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</a:rPr>
              <a:t>ledPin</a:t>
            </a:r>
            <a:r>
              <a:rPr lang="en-US" sz="1800" dirty="0">
                <a:latin typeface="Courier New" pitchFamily="49" charset="0"/>
              </a:rPr>
              <a:t>, HIGH);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delay(200);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digitalWrite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</a:rPr>
              <a:t>ledPin</a:t>
            </a:r>
            <a:r>
              <a:rPr lang="en-US" sz="1800" dirty="0">
                <a:latin typeface="Courier New" pitchFamily="49" charset="0"/>
              </a:rPr>
              <a:t>, LOW);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delay(500);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24400" y="1219200"/>
            <a:ext cx="441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	digitalWrite (ledPin, HIGH);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	delay(500);  // dash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	digitalWrite (ledPin, LOW);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	delay(500);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	.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	.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	.</a:t>
            </a:r>
          </a:p>
          <a:p>
            <a:pPr marL="342900" indent="-342900">
              <a:spcBef>
                <a:spcPct val="20000"/>
              </a:spcBef>
            </a:pPr>
            <a:r>
              <a:rPr lang="en-US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S. O. S. projekat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4 reda se stalno ponavljaju: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/>
              <a:t>HIGH, delay, LOW, delay, …</a:t>
            </a:r>
            <a:endParaRPr lang="sr-Latn-CS" i="1"/>
          </a:p>
          <a:p>
            <a:pPr>
              <a:lnSpc>
                <a:spcPct val="90000"/>
              </a:lnSpc>
            </a:pPr>
            <a:r>
              <a:rPr lang="sr-Latn-CS" i="1"/>
              <a:t>delay</a:t>
            </a:r>
            <a:r>
              <a:rPr lang="sr-Latn-CS"/>
              <a:t> je ili 200ms (</a:t>
            </a:r>
            <a:r>
              <a:rPr lang="sr-Latn-CS" i="1"/>
              <a:t>dot</a:t>
            </a:r>
            <a:r>
              <a:rPr lang="sr-Latn-CS"/>
              <a:t>), ili 500ms (</a:t>
            </a:r>
            <a:r>
              <a:rPr lang="sr-Latn-CS" i="1"/>
              <a:t>dash</a:t>
            </a:r>
            <a:r>
              <a:rPr lang="sr-Latn-CS"/>
              <a:t>)</a:t>
            </a:r>
          </a:p>
          <a:p>
            <a:pPr>
              <a:lnSpc>
                <a:spcPct val="90000"/>
              </a:lnSpc>
            </a:pPr>
            <a:r>
              <a:rPr lang="en-US"/>
              <a:t>Kod </a:t>
            </a:r>
            <a:r>
              <a:rPr lang="sr-Latn-CS"/>
              <a:t>ć</a:t>
            </a:r>
            <a:r>
              <a:rPr lang="en-US"/>
              <a:t>e biti kra</a:t>
            </a:r>
            <a:r>
              <a:rPr lang="sr-Latn-CS"/>
              <a:t>ći</a:t>
            </a:r>
            <a:r>
              <a:rPr lang="en-US"/>
              <a:t> </a:t>
            </a:r>
            <a:r>
              <a:rPr lang="sr-Latn-CS"/>
              <a:t>i</a:t>
            </a:r>
            <a:r>
              <a:rPr lang="en-US"/>
              <a:t> efikasniji ako napi</a:t>
            </a:r>
            <a:r>
              <a:rPr lang="sr-Latn-CS"/>
              <a:t>š</a:t>
            </a:r>
            <a:r>
              <a:rPr lang="en-US"/>
              <a:t>emo </a:t>
            </a:r>
            <a:r>
              <a:rPr lang="en-US" i="1"/>
              <a:t>funkciju</a:t>
            </a:r>
            <a:r>
              <a:rPr lang="sr-Latn-CS"/>
              <a:t> za operacije koje se stalno ponavljaju.</a:t>
            </a:r>
          </a:p>
          <a:p>
            <a:pPr>
              <a:lnSpc>
                <a:spcPct val="90000"/>
              </a:lnSpc>
            </a:pPr>
            <a:r>
              <a:rPr lang="sr-Latn-CS"/>
              <a:t>Funkciju ćemo nazvati </a:t>
            </a:r>
            <a:r>
              <a:rPr lang="sr-Latn-CS" b="1" i="1"/>
              <a:t>flash</a:t>
            </a:r>
            <a:r>
              <a:rPr lang="sr-Latn-CS"/>
              <a:t>, i pozivaćemo sa </a:t>
            </a:r>
            <a:r>
              <a:rPr lang="sr-Latn-CS" b="1" i="1"/>
              <a:t>duration</a:t>
            </a:r>
            <a:r>
              <a:rPr lang="sr-Latn-CS"/>
              <a:t> (trajanje) koji je ili 200 ili 500 (odnosi se na milisekunde).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Funkcija </a:t>
            </a:r>
            <a:r>
              <a:rPr lang="sr-Latn-CS" b="1" i="1"/>
              <a:t>flash</a:t>
            </a:r>
            <a:endParaRPr lang="en-US" b="1" i="1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sr-Latn-CS" b="1">
                <a:latin typeface="Courier New" pitchFamily="49" charset="0"/>
              </a:rPr>
              <a:t>void flash (int duration) 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digitalWrite (ledPin, HIGH);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delay (duration);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digitalWrite (ledPin, LOW);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delay (duration);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Nova </a:t>
            </a:r>
            <a:r>
              <a:rPr lang="en-US" b="1" i="1"/>
              <a:t>loop</a:t>
            </a:r>
            <a:r>
              <a:rPr lang="en-US"/>
              <a:t> funkcija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void loop 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	flash (200); flash (200); flash (200);   // 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	delay (300);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	flash (500); flash (500); flash (500);   // 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	flash (200); flash (200); flash (200);   // 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	delay (1000);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Program sa funkcijom </a:t>
            </a:r>
            <a:r>
              <a:rPr lang="en-US" b="1" i="1"/>
              <a:t>flash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5334000" cy="4191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sr-Latn-CS" sz="1600" b="1" dirty="0">
                <a:latin typeface="Courier New" pitchFamily="49" charset="0"/>
              </a:rPr>
              <a:t>int ledPin = 12;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v</a:t>
            </a:r>
            <a:r>
              <a:rPr lang="sr-Latn-CS" sz="1600" b="1" dirty="0">
                <a:latin typeface="Courier New" pitchFamily="49" charset="0"/>
              </a:rPr>
              <a:t>oid </a:t>
            </a:r>
            <a:r>
              <a:rPr lang="en-US" sz="1600" b="1" dirty="0">
                <a:latin typeface="Courier New" pitchFamily="49" charset="0"/>
              </a:rPr>
              <a:t>s</a:t>
            </a:r>
            <a:r>
              <a:rPr lang="sr-Latn-CS" sz="1600" b="1" dirty="0">
                <a:latin typeface="Courier New" pitchFamily="49" charset="0"/>
              </a:rPr>
              <a:t>etup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() {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pinMode</a:t>
            </a:r>
            <a:r>
              <a:rPr lang="en-US" sz="1600" b="1" dirty="0">
                <a:latin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</a:rPr>
              <a:t>ledPin</a:t>
            </a:r>
            <a:r>
              <a:rPr lang="en-US" sz="1600" b="1" dirty="0">
                <a:latin typeface="Courier New" pitchFamily="49" charset="0"/>
              </a:rPr>
              <a:t>, OUTPUT);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void loop 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// 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flash (200); flash (200); flash (200);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delay (300);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// 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flash (500); flash (500); flash (500);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// 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flash (200); flash (200); flash (200);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delay (1000);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105400" y="1371600"/>
            <a:ext cx="4038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sr-Latn-CS" sz="1600" b="1">
                <a:latin typeface="Courier New" pitchFamily="49" charset="0"/>
              </a:rPr>
              <a:t>void flash (int duration)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	digitalWrite (ledPin, HIGH);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	delay (duration);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	digitalWrite (ledPin, LOW);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	delay (duration);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>
                <a:latin typeface="Courier New" pitchFamily="49" charset="0"/>
              </a:rPr>
              <a:t>}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5105400" y="1295400"/>
            <a:ext cx="0" cy="388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Ciklusi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Ponavljaju grupu instrukcija odre</a:t>
            </a:r>
            <a:r>
              <a:rPr lang="sr-Latn-CS"/>
              <a:t>đ</a:t>
            </a:r>
            <a:r>
              <a:rPr lang="en-US"/>
              <a:t>en broj puta dok se neki uslov ne ispuni.</a:t>
            </a:r>
            <a:endParaRPr lang="sr-Latn-CS"/>
          </a:p>
          <a:p>
            <a:r>
              <a:rPr lang="sr-Latn-CS"/>
              <a:t>Za slovo “S”, S. O. S. projekat je palio LED svega 3 puta pa je to moglo i peške da se napiše. Šta da je trebalo da se LED upali nekoliko stotina puta?</a:t>
            </a:r>
          </a:p>
          <a:p>
            <a:r>
              <a:rPr lang="sr-Latn-CS"/>
              <a:t>Pisanje programa bi potrajalo, a program bi zauzimao mnogo memorije.</a:t>
            </a:r>
          </a:p>
          <a:p>
            <a:r>
              <a:rPr lang="sr-Latn-CS"/>
              <a:t>Za ovu namenu koristimo instrukciju </a:t>
            </a:r>
            <a:r>
              <a:rPr lang="sr-Latn-CS" b="1" i="1"/>
              <a:t>for</a:t>
            </a:r>
            <a:r>
              <a:rPr lang="sr-Latn-CS"/>
              <a:t>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Ciklus</a:t>
            </a:r>
            <a:r>
              <a:rPr lang="en-US"/>
              <a:t> “</a:t>
            </a:r>
            <a:r>
              <a:rPr lang="en-US" b="1" i="1"/>
              <a:t>for</a:t>
            </a:r>
            <a:r>
              <a:rPr lang="en-US"/>
              <a:t>”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Koristimo kad unapred znamo </a:t>
            </a:r>
            <a:r>
              <a:rPr lang="sr-Latn-CS"/>
              <a:t>koliko puta treba nešto izvršiti.</a:t>
            </a:r>
            <a:endParaRPr lang="en-US"/>
          </a:p>
          <a:p>
            <a:pPr>
              <a:lnSpc>
                <a:spcPct val="90000"/>
              </a:lnSpc>
            </a:pPr>
            <a:r>
              <a:rPr lang="sr-Latn-CS"/>
              <a:t>Sintaksa:</a:t>
            </a:r>
          </a:p>
          <a:p>
            <a:pPr>
              <a:lnSpc>
                <a:spcPct val="90000"/>
              </a:lnSpc>
              <a:buFontTx/>
              <a:buNone/>
            </a:pPr>
            <a:endParaRPr lang="sr-Latn-CS"/>
          </a:p>
          <a:p>
            <a:pPr>
              <a:lnSpc>
                <a:spcPct val="90000"/>
              </a:lnSpc>
              <a:buFontTx/>
              <a:buNone/>
            </a:pPr>
            <a:r>
              <a:rPr lang="sr-Latn-CS" b="1">
                <a:latin typeface="Courier New" pitchFamily="49" charset="0"/>
              </a:rPr>
              <a:t>	for (int i = 0; i &lt; 100; i 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r-Latn-CS" b="1">
                <a:latin typeface="Courier New" pitchFamily="49" charset="0"/>
              </a:rPr>
              <a:t>	</a:t>
            </a:r>
            <a:r>
              <a:rPr lang="en-US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	flash(200);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}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371600" y="5486400"/>
            <a:ext cx="2508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CS">
                <a:solidFill>
                  <a:srgbClr val="FF0000"/>
                </a:solidFill>
              </a:rPr>
              <a:t>Promenljiva </a:t>
            </a:r>
          </a:p>
          <a:p>
            <a:r>
              <a:rPr lang="sr-Latn-CS">
                <a:solidFill>
                  <a:srgbClr val="FF0000"/>
                </a:solidFill>
              </a:rPr>
              <a:t>(deklaracija brojačke </a:t>
            </a:r>
          </a:p>
          <a:p>
            <a:r>
              <a:rPr lang="sr-Latn-CS">
                <a:solidFill>
                  <a:srgbClr val="FF0000"/>
                </a:solidFill>
              </a:rPr>
              <a:t>promenljive i definicija </a:t>
            </a:r>
          </a:p>
          <a:p>
            <a:r>
              <a:rPr lang="sr-Latn-CS">
                <a:solidFill>
                  <a:srgbClr val="FF0000"/>
                </a:solidFill>
              </a:rPr>
              <a:t>početne vrednosti – 0).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2667000" y="4114800"/>
            <a:ext cx="4572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038600" y="5486400"/>
            <a:ext cx="2317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CS">
                <a:solidFill>
                  <a:srgbClr val="FF0000"/>
                </a:solidFill>
              </a:rPr>
              <a:t>Uslov koji mora biti </a:t>
            </a:r>
          </a:p>
          <a:p>
            <a:r>
              <a:rPr lang="sr-Latn-CS">
                <a:solidFill>
                  <a:srgbClr val="FF0000"/>
                </a:solidFill>
              </a:rPr>
              <a:t>ispunjen kako bi se</a:t>
            </a:r>
          </a:p>
          <a:p>
            <a:r>
              <a:rPr lang="sr-Latn-CS">
                <a:solidFill>
                  <a:srgbClr val="FF0000"/>
                </a:solidFill>
              </a:rPr>
              <a:t>ostalo u petlji, dok je </a:t>
            </a:r>
          </a:p>
          <a:p>
            <a:r>
              <a:rPr lang="sr-Latn-CS">
                <a:solidFill>
                  <a:srgbClr val="FF0000"/>
                </a:solidFill>
              </a:rPr>
              <a:t>“i” manje od 100.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5334000" y="4114800"/>
            <a:ext cx="2286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419850" y="5486400"/>
            <a:ext cx="2724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CS">
                <a:solidFill>
                  <a:srgbClr val="FF0000"/>
                </a:solidFill>
              </a:rPr>
              <a:t>Šta raditi nakon svakog</a:t>
            </a:r>
          </a:p>
          <a:p>
            <a:r>
              <a:rPr lang="sr-Latn-CS">
                <a:solidFill>
                  <a:srgbClr val="FF0000"/>
                </a:solidFill>
              </a:rPr>
              <a:t>prolaska kroz ciklus. </a:t>
            </a:r>
          </a:p>
          <a:p>
            <a:r>
              <a:rPr lang="sr-Latn-CS">
                <a:solidFill>
                  <a:srgbClr val="FF0000"/>
                </a:solidFill>
              </a:rPr>
              <a:t>U ovom slučaju povećati </a:t>
            </a:r>
          </a:p>
          <a:p>
            <a:r>
              <a:rPr lang="sr-Latn-CS">
                <a:solidFill>
                  <a:srgbClr val="FF0000"/>
                </a:solidFill>
              </a:rPr>
              <a:t>“i” za 1.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7315200" y="4191000"/>
            <a:ext cx="2286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Promenljiva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/>
              <a:t>Promenljiva je lokacija u memoriji kojoj je dodato simboli</a:t>
            </a:r>
            <a:r>
              <a:rPr lang="sr-Latn-CS"/>
              <a:t>č</a:t>
            </a:r>
            <a:r>
              <a:rPr lang="en-US"/>
              <a:t>ko ime. Ovaj memorijski prostor mo</a:t>
            </a:r>
            <a:r>
              <a:rPr lang="sr-Latn-CS"/>
              <a:t>ž</a:t>
            </a:r>
            <a:r>
              <a:rPr lang="en-US"/>
              <a:t>e da se popuni ili da se ostavi praznim. Slu</a:t>
            </a:r>
            <a:r>
              <a:rPr lang="sr-Latn-CS"/>
              <a:t>ž</a:t>
            </a:r>
            <a:r>
              <a:rPr lang="en-US"/>
              <a:t>i za </a:t>
            </a:r>
            <a:r>
              <a:rPr lang="sr-Latn-CS"/>
              <a:t>č</a:t>
            </a:r>
            <a:r>
              <a:rPr lang="en-US"/>
              <a:t>uvanje vrednosti razli</a:t>
            </a:r>
            <a:r>
              <a:rPr lang="sr-Latn-CS"/>
              <a:t>č</a:t>
            </a:r>
            <a:r>
              <a:rPr lang="en-US"/>
              <a:t>itog tipa.</a:t>
            </a:r>
          </a:p>
          <a:p>
            <a:pPr algn="just">
              <a:lnSpc>
                <a:spcPct val="90000"/>
              </a:lnSpc>
            </a:pPr>
            <a:r>
              <a:rPr lang="en-US"/>
              <a:t>Promenljive su zna</a:t>
            </a:r>
            <a:r>
              <a:rPr lang="sr-Latn-CS"/>
              <a:t>č</a:t>
            </a:r>
            <a:r>
              <a:rPr lang="en-US"/>
              <a:t>ajne jer mo</a:t>
            </a:r>
            <a:r>
              <a:rPr lang="sr-Latn-CS"/>
              <a:t>ž</a:t>
            </a:r>
            <a:r>
              <a:rPr lang="en-US"/>
              <a:t>emo da im menjamo sadr</a:t>
            </a:r>
            <a:r>
              <a:rPr lang="sr-Latn-CS"/>
              <a:t>ž</a:t>
            </a:r>
            <a:r>
              <a:rPr lang="en-US"/>
              <a:t>aj (vrednost) u toku izvr</a:t>
            </a:r>
            <a:r>
              <a:rPr lang="sr-Latn-CS"/>
              <a:t>š</a:t>
            </a:r>
            <a:r>
              <a:rPr lang="en-US"/>
              <a:t>avanja programa. Otud i ime “promenljiva”. Konstante se ne mogu menjati.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447800" y="4419600"/>
            <a:ext cx="2819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Ciklus “</a:t>
            </a:r>
            <a:r>
              <a:rPr lang="sr-Latn-CS" b="1" i="1"/>
              <a:t>while</a:t>
            </a:r>
            <a:r>
              <a:rPr lang="sr-Latn-CS"/>
              <a:t>”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r>
              <a:rPr lang="sr-Latn-CS"/>
              <a:t>Prethodni zadatak je mogao da se ostvari i ciklusom </a:t>
            </a:r>
            <a:r>
              <a:rPr lang="sr-Latn-CS" b="1" i="1"/>
              <a:t>while</a:t>
            </a:r>
            <a:r>
              <a:rPr lang="sr-Latn-CS"/>
              <a:t>.</a:t>
            </a:r>
            <a:endParaRPr lang="en-US"/>
          </a:p>
          <a:p>
            <a:endParaRPr lang="sr-Latn-C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562600" y="4572000"/>
            <a:ext cx="3581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r-Latn-CS">
                <a:solidFill>
                  <a:srgbClr val="FF0000"/>
                </a:solidFill>
              </a:rPr>
              <a:t>Za ostanak u petlji</a:t>
            </a:r>
          </a:p>
          <a:p>
            <a:r>
              <a:rPr lang="sr-Latn-CS">
                <a:solidFill>
                  <a:srgbClr val="FF0000"/>
                </a:solidFill>
              </a:rPr>
              <a:t>i</a:t>
            </a:r>
            <a:r>
              <a:rPr lang="en-US">
                <a:solidFill>
                  <a:srgbClr val="FF0000"/>
                </a:solidFill>
              </a:rPr>
              <a:t>zraz u zagradi mora biti</a:t>
            </a:r>
          </a:p>
          <a:p>
            <a:r>
              <a:rPr lang="sr-Latn-CS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sr-Latn-CS">
                <a:solidFill>
                  <a:srgbClr val="FF0000"/>
                </a:solidFill>
              </a:rPr>
              <a:t>čan (true), u suprotnom </a:t>
            </a:r>
          </a:p>
          <a:p>
            <a:r>
              <a:rPr lang="sr-Latn-CS">
                <a:solidFill>
                  <a:srgbClr val="FF0000"/>
                </a:solidFill>
              </a:rPr>
              <a:t>program nastavlja izvršavanje instrukcija koje slede nakon vitičaste zagrade.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434340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r-Latn-CS" sz="3200" b="1">
                <a:latin typeface="Courier New" pitchFamily="49" charset="0"/>
              </a:rPr>
              <a:t>int i = 0;</a:t>
            </a:r>
          </a:p>
          <a:p>
            <a:r>
              <a:rPr lang="sr-Latn-CS" sz="3200" b="1">
                <a:latin typeface="Courier New" pitchFamily="49" charset="0"/>
              </a:rPr>
              <a:t>while (i &lt; 100)</a:t>
            </a:r>
          </a:p>
          <a:p>
            <a:r>
              <a:rPr lang="en-US" sz="3200" b="1">
                <a:latin typeface="Courier New" pitchFamily="49" charset="0"/>
              </a:rPr>
              <a:t>{</a:t>
            </a:r>
          </a:p>
          <a:p>
            <a:r>
              <a:rPr lang="en-US" sz="3200" b="1">
                <a:latin typeface="Courier New" pitchFamily="49" charset="0"/>
              </a:rPr>
              <a:t>   flash(200);</a:t>
            </a:r>
          </a:p>
          <a:p>
            <a:r>
              <a:rPr lang="en-US" sz="3200" b="1">
                <a:latin typeface="Courier New" pitchFamily="49" charset="0"/>
              </a:rPr>
              <a:t>   i ++;</a:t>
            </a:r>
          </a:p>
          <a:p>
            <a:r>
              <a:rPr lang="en-US" sz="3200" b="1">
                <a:latin typeface="Courier New" pitchFamily="49" charset="0"/>
              </a:rPr>
              <a:t>}</a:t>
            </a:r>
          </a:p>
          <a:p>
            <a:endParaRPr lang="en-US" sz="3200">
              <a:latin typeface="Courier New" pitchFamily="49" charset="0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H="1" flipV="1">
            <a:off x="3429000" y="3962400"/>
            <a:ext cx="1981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981200" y="594360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r-Latn-CS">
                <a:solidFill>
                  <a:srgbClr val="FF0000"/>
                </a:solidFill>
              </a:rPr>
              <a:t>Instrukcije unutar vitičastih</a:t>
            </a:r>
          </a:p>
          <a:p>
            <a:r>
              <a:rPr lang="sr-Latn-CS">
                <a:solidFill>
                  <a:srgbClr val="FF0000"/>
                </a:solidFill>
              </a:rPr>
              <a:t>zagrada nazivaju se “blok”.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 flipV="1">
            <a:off x="3048000" y="5486400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Nizovi (arrays)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/>
              <a:t>Nizovi služe za skladištenje više vrednosti. Do sada su promenljive sadržavale samo jednu vrednost (obično </a:t>
            </a:r>
            <a:r>
              <a:rPr lang="sr-Latn-CS" i="1"/>
              <a:t>int</a:t>
            </a:r>
            <a:r>
              <a:rPr lang="sr-Latn-CS"/>
              <a:t>).</a:t>
            </a:r>
          </a:p>
          <a:p>
            <a:r>
              <a:rPr lang="sr-Latn-CS"/>
              <a:t>Niz je promenljiva koja sadrži više vrednosti od kojih svakoj možemo pristupiti na osnovu položaja.</a:t>
            </a:r>
          </a:p>
          <a:p>
            <a:r>
              <a:rPr lang="sr-Latn-CS"/>
              <a:t>Indeksiranje elemenata počinje od 0.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Nizovi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sr-Latn-CS" dirty="0"/>
              <a:t>Napravićemu listu trajanja Morzeovih simbola (200ms i 500ms).</a:t>
            </a:r>
          </a:p>
          <a:p>
            <a:r>
              <a:rPr lang="sr-Latn-CS" b="1" dirty="0">
                <a:latin typeface="Courier New" pitchFamily="49" charset="0"/>
              </a:rPr>
              <a:t>int durations </a:t>
            </a:r>
            <a:r>
              <a:rPr lang="en-US" b="1" dirty="0">
                <a:latin typeface="Courier New" pitchFamily="49" charset="0"/>
              </a:rPr>
              <a:t>[] = {200, 200, 200, 500, 500, 500, 200, 200, 200</a:t>
            </a:r>
            <a:r>
              <a:rPr lang="en-US" b="1" dirty="0" smtClean="0">
                <a:latin typeface="Courier New" pitchFamily="49" charset="0"/>
              </a:rPr>
              <a:t>};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odmah</a:t>
            </a:r>
            <a:r>
              <a:rPr lang="en-US" dirty="0"/>
              <a:t> </a:t>
            </a:r>
            <a:r>
              <a:rPr lang="en-US" dirty="0" err="1"/>
              <a:t>defini</a:t>
            </a:r>
            <a:r>
              <a:rPr lang="sr-Latn-CS" dirty="0"/>
              <a:t>šemo sadržaj, nije potrebno zadati veličinu niza.</a:t>
            </a:r>
          </a:p>
          <a:p>
            <a:r>
              <a:rPr lang="sr-Latn-CS" dirty="0"/>
              <a:t>Ukoliko ne definišemo, onda </a:t>
            </a:r>
          </a:p>
          <a:p>
            <a:pPr>
              <a:buFontTx/>
              <a:buNone/>
            </a:pPr>
            <a:r>
              <a:rPr lang="sr-Latn-CS" dirty="0"/>
              <a:t>	</a:t>
            </a:r>
            <a:r>
              <a:rPr lang="sr-Latn-CS" b="1" dirty="0">
                <a:latin typeface="Courier New" pitchFamily="49" charset="0"/>
              </a:rPr>
              <a:t>int durations </a:t>
            </a:r>
            <a:r>
              <a:rPr lang="en-US" b="1" dirty="0">
                <a:latin typeface="Courier New" pitchFamily="49" charset="0"/>
              </a:rPr>
              <a:t>[</a:t>
            </a:r>
            <a:r>
              <a:rPr lang="sr-Latn-CS" b="1" dirty="0">
                <a:latin typeface="Courier New" pitchFamily="49" charset="0"/>
              </a:rPr>
              <a:t>10</a:t>
            </a:r>
            <a:r>
              <a:rPr lang="en-US" b="1" dirty="0">
                <a:latin typeface="Courier New" pitchFamily="49" charset="0"/>
              </a:rPr>
              <a:t>]</a:t>
            </a:r>
            <a:r>
              <a:rPr lang="sr-Latn-CS" b="1" dirty="0">
                <a:latin typeface="Courier New" pitchFamily="49" charset="0"/>
              </a:rPr>
              <a:t>;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Novi </a:t>
            </a:r>
            <a:r>
              <a:rPr lang="sr-Latn-CS" b="1" i="1"/>
              <a:t>loop()</a:t>
            </a:r>
            <a:endParaRPr lang="en-US" b="1" i="1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FontTx/>
              <a:buNone/>
            </a:pPr>
            <a:r>
              <a:rPr lang="sr-Latn-CS" b="1">
                <a:latin typeface="Courier New" pitchFamily="49" charset="0"/>
              </a:rPr>
              <a:t>void loop ()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for (int i = 0; i &lt; 9; i ++)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	flash (durations [i]);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delay(1000);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Morze-ov prevodilac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Hardver: isti kao i u prethodnim projektima.</a:t>
            </a:r>
          </a:p>
          <a:p>
            <a:pPr algn="just">
              <a:lnSpc>
                <a:spcPct val="90000"/>
              </a:lnSpc>
            </a:pPr>
            <a:r>
              <a:rPr lang="en-US"/>
              <a:t>Softver: tekst koji se unosi u Serial Monitor pretvara se u Morze-ov kod koji  se prikazuje na LED-u koji je priklju</a:t>
            </a:r>
            <a:r>
              <a:rPr lang="sr-Latn-CS"/>
              <a:t>čen na Arduino.</a:t>
            </a:r>
            <a:endParaRPr lang="en-US"/>
          </a:p>
        </p:txBody>
      </p:sp>
      <p:pic>
        <p:nvPicPr>
          <p:cNvPr id="25604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581400"/>
            <a:ext cx="5329238" cy="3092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Morze-ov prevodilac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4191000" cy="4525963"/>
          </a:xfrm>
        </p:spPr>
        <p:txBody>
          <a:bodyPr/>
          <a:lstStyle/>
          <a:p>
            <a:pPr>
              <a:buFontTx/>
              <a:buNone/>
            </a:pPr>
            <a:r>
              <a:rPr lang="sr-Latn-CS"/>
              <a:t>dash (-) = 3 * dot (.)</a:t>
            </a:r>
          </a:p>
          <a:p>
            <a:pPr>
              <a:buFontTx/>
              <a:buNone/>
            </a:pPr>
            <a:r>
              <a:rPr lang="sr-Latn-CS"/>
              <a:t>pauza između (- i .) = = 1 * dot (.)</a:t>
            </a:r>
          </a:p>
          <a:p>
            <a:pPr>
              <a:buFontTx/>
              <a:buNone/>
            </a:pPr>
            <a:r>
              <a:rPr lang="sr-Latn-CS"/>
              <a:t>pauza između slova = </a:t>
            </a:r>
          </a:p>
          <a:p>
            <a:pPr>
              <a:buFontTx/>
              <a:buNone/>
            </a:pPr>
            <a:r>
              <a:rPr lang="sr-Latn-CS"/>
              <a:t>	= 1 * dash(-)</a:t>
            </a:r>
          </a:p>
          <a:p>
            <a:pPr>
              <a:buFontTx/>
              <a:buNone/>
            </a:pPr>
            <a:r>
              <a:rPr lang="sr-Latn-CS"/>
              <a:t>pauza između reči = </a:t>
            </a:r>
          </a:p>
          <a:p>
            <a:pPr>
              <a:buFontTx/>
              <a:buNone/>
            </a:pPr>
            <a:r>
              <a:rPr lang="sr-Latn-CS"/>
              <a:t>	= 7 * dot(.)</a:t>
            </a:r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371600"/>
            <a:ext cx="42672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/>
              <a:t>Program</a:t>
            </a:r>
            <a:endParaRPr lang="en-US"/>
          </a:p>
        </p:txBody>
      </p:sp>
      <p:pic>
        <p:nvPicPr>
          <p:cNvPr id="27655" name="Picture 7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420100" cy="562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/>
              <a:t>Program</a:t>
            </a:r>
            <a:endParaRPr lang="en-US"/>
          </a:p>
        </p:txBody>
      </p:sp>
      <p:pic>
        <p:nvPicPr>
          <p:cNvPr id="28676" name="Picture 4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8839200" cy="4924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/>
              <a:t>Program</a:t>
            </a:r>
            <a:endParaRPr lang="en-US"/>
          </a:p>
        </p:txBody>
      </p:sp>
      <p:pic>
        <p:nvPicPr>
          <p:cNvPr id="29700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90625"/>
            <a:ext cx="6038850" cy="5667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 promenljive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Tip promenljive defini</a:t>
            </a:r>
            <a:r>
              <a:rPr lang="sr-Latn-CS"/>
              <a:t>š</a:t>
            </a:r>
            <a:r>
              <a:rPr lang="en-US"/>
              <a:t>e prirodu podatka koja se sme</a:t>
            </a:r>
            <a:r>
              <a:rPr lang="sr-Latn-CS"/>
              <a:t>š</a:t>
            </a:r>
            <a:r>
              <a:rPr lang="en-US"/>
              <a:t>ta u nju. Tako</a:t>
            </a:r>
            <a:r>
              <a:rPr lang="sr-Latn-CS"/>
              <a:t>đ</a:t>
            </a:r>
            <a:r>
              <a:rPr lang="en-US"/>
              <a:t>e se na osnovu tipa odre</a:t>
            </a:r>
            <a:r>
              <a:rPr lang="sr-Latn-CS"/>
              <a:t>đ</a:t>
            </a:r>
            <a:r>
              <a:rPr lang="en-US"/>
              <a:t>uje koli</a:t>
            </a:r>
            <a:r>
              <a:rPr lang="sr-Latn-CS"/>
              <a:t>č</a:t>
            </a:r>
            <a:r>
              <a:rPr lang="en-US"/>
              <a:t>ina memorijskog prostora</a:t>
            </a:r>
            <a:r>
              <a:rPr lang="sr-Latn-CS"/>
              <a:t> </a:t>
            </a:r>
            <a:r>
              <a:rPr lang="en-US"/>
              <a:t>koji se rezervi</a:t>
            </a:r>
            <a:r>
              <a:rPr lang="sr-Latn-CS"/>
              <a:t>š</a:t>
            </a:r>
            <a:r>
              <a:rPr lang="en-US"/>
              <a:t>e za promenljivu.</a:t>
            </a:r>
            <a:endParaRPr lang="sr-Latn-CS"/>
          </a:p>
          <a:p>
            <a:pPr algn="just"/>
            <a:endParaRPr lang="en-US"/>
          </a:p>
          <a:p>
            <a:pPr algn="just"/>
            <a:r>
              <a:rPr lang="en-US"/>
              <a:t>Programski jezik C ima oko 10 razli</a:t>
            </a:r>
            <a:r>
              <a:rPr lang="sr-Latn-CS"/>
              <a:t>č</a:t>
            </a:r>
            <a:r>
              <a:rPr lang="en-US"/>
              <a:t>itih tipova promenljivih</a:t>
            </a:r>
            <a:r>
              <a:rPr lang="sr-Latn-CS"/>
              <a:t>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Tipovi promenljivih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>
                <a:latin typeface="Courier New" pitchFamily="49" charset="0"/>
              </a:rPr>
              <a:t>boolean</a:t>
            </a:r>
            <a:r>
              <a:rPr lang="en-US"/>
              <a:t> (false or true) – 1 byte</a:t>
            </a:r>
          </a:p>
          <a:p>
            <a:r>
              <a:rPr lang="en-US" b="1" i="1">
                <a:latin typeface="Courier New" pitchFamily="49" charset="0"/>
              </a:rPr>
              <a:t>char</a:t>
            </a:r>
            <a:r>
              <a:rPr lang="en-US"/>
              <a:t> (</a:t>
            </a:r>
            <a:r>
              <a:rPr lang="sr-Latn-CS"/>
              <a:t>č</a:t>
            </a:r>
            <a:r>
              <a:rPr lang="en-US"/>
              <a:t>uva ‘a’ kao broj – ASCII) – 1 byte</a:t>
            </a:r>
          </a:p>
          <a:p>
            <a:pPr>
              <a:buFontTx/>
              <a:buNone/>
            </a:pPr>
            <a:r>
              <a:rPr lang="en-US"/>
              <a:t>	signed (-128 – 127), unsigned (0 – 255)</a:t>
            </a:r>
          </a:p>
          <a:p>
            <a:r>
              <a:rPr lang="en-US" b="1" i="1">
                <a:latin typeface="Courier New" pitchFamily="49" charset="0"/>
              </a:rPr>
              <a:t>byte</a:t>
            </a:r>
            <a:r>
              <a:rPr lang="en-US"/>
              <a:t> (8-bit unsigned data, 0-255)</a:t>
            </a:r>
          </a:p>
          <a:p>
            <a:r>
              <a:rPr lang="en-US" b="1" i="1">
                <a:latin typeface="Courier New" pitchFamily="49" charset="0"/>
              </a:rPr>
              <a:t>int</a:t>
            </a:r>
            <a:r>
              <a:rPr lang="en-US"/>
              <a:t> (2-bytes, signed -32768-32767</a:t>
            </a:r>
          </a:p>
          <a:p>
            <a:pPr>
              <a:buFontTx/>
              <a:buNone/>
            </a:pPr>
            <a:r>
              <a:rPr lang="en-US"/>
              <a:t>	unsigned 0-65535)</a:t>
            </a:r>
          </a:p>
          <a:p>
            <a:r>
              <a:rPr lang="en-US" b="1" i="1">
                <a:latin typeface="Courier New" pitchFamily="49" charset="0"/>
              </a:rPr>
              <a:t>word</a:t>
            </a:r>
            <a:r>
              <a:rPr lang="en-US"/>
              <a:t> isto kao </a:t>
            </a:r>
            <a:r>
              <a:rPr lang="en-US" b="1" i="1">
                <a:latin typeface="Courier New" pitchFamily="49" charset="0"/>
              </a:rPr>
              <a:t>unsigned 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Tipovi promenljivih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15400" cy="5257800"/>
          </a:xfrm>
        </p:spPr>
        <p:txBody>
          <a:bodyPr/>
          <a:lstStyle/>
          <a:p>
            <a:r>
              <a:rPr lang="en-US" b="1" i="1">
                <a:latin typeface="Courier New" pitchFamily="49" charset="0"/>
              </a:rPr>
              <a:t>long</a:t>
            </a:r>
            <a:r>
              <a:rPr lang="en-US"/>
              <a:t> (4 bytes signed -2147483648-2147483647	unsigned 0-4294967295)</a:t>
            </a:r>
          </a:p>
          <a:p>
            <a:r>
              <a:rPr lang="en-US" b="1" i="1">
                <a:latin typeface="Courier New" pitchFamily="49" charset="0"/>
              </a:rPr>
              <a:t>float</a:t>
            </a:r>
            <a:r>
              <a:rPr lang="en-US"/>
              <a:t> (4-bytes signed -3.4028235 E+38-3.4028246E+38)</a:t>
            </a:r>
          </a:p>
          <a:p>
            <a:r>
              <a:rPr lang="en-US" b="1" i="1">
                <a:latin typeface="Courier New" pitchFamily="49" charset="0"/>
              </a:rPr>
              <a:t>double</a:t>
            </a:r>
            <a:r>
              <a:rPr lang="en-US"/>
              <a:t> (isto kao </a:t>
            </a:r>
            <a:r>
              <a:rPr lang="en-US" b="1" i="1">
                <a:latin typeface="Courier New" pitchFamily="49" charset="0"/>
              </a:rPr>
              <a:t>float</a:t>
            </a:r>
            <a:r>
              <a:rPr lang="en-US"/>
              <a:t> sa dvostruko ve</a:t>
            </a:r>
            <a:r>
              <a:rPr lang="sr-Latn-CS"/>
              <a:t>ć</a:t>
            </a:r>
            <a:r>
              <a:rPr lang="en-US"/>
              <a:t>om precizno</a:t>
            </a:r>
            <a:r>
              <a:rPr lang="sr-Latn-CS"/>
              <a:t>šć</a:t>
            </a:r>
            <a:r>
              <a:rPr lang="en-US"/>
              <a:t>u)</a:t>
            </a:r>
          </a:p>
          <a:p>
            <a:r>
              <a:rPr lang="en-US" b="1" i="1">
                <a:latin typeface="Courier New" pitchFamily="49" charset="0"/>
              </a:rPr>
              <a:t>array</a:t>
            </a:r>
            <a:r>
              <a:rPr lang="en-US"/>
              <a:t> – niz elemenata istog tipa kojima se mo</a:t>
            </a:r>
            <a:r>
              <a:rPr lang="sr-Latn-CS"/>
              <a:t>ž</a:t>
            </a:r>
            <a:r>
              <a:rPr lang="en-US"/>
              <a:t>e pristupiti preko indeksa, </a:t>
            </a:r>
            <a:endParaRPr lang="sr-Latn-CS"/>
          </a:p>
          <a:p>
            <a:pPr>
              <a:buFontTx/>
              <a:buNone/>
            </a:pPr>
            <a:r>
              <a:rPr lang="sr-Latn-CS"/>
              <a:t>	</a:t>
            </a:r>
            <a:r>
              <a:rPr lang="sr-Latn-CS" i="1"/>
              <a:t>Veličina: (</a:t>
            </a:r>
            <a:r>
              <a:rPr lang="en-US" i="1"/>
              <a:t>broj elemenata</a:t>
            </a:r>
            <a:r>
              <a:rPr lang="sr-Latn-CS" i="1"/>
              <a:t>)</a:t>
            </a:r>
            <a:r>
              <a:rPr lang="en-US" i="1"/>
              <a:t> x </a:t>
            </a:r>
            <a:r>
              <a:rPr lang="sr-Latn-CS" i="1"/>
              <a:t>(</a:t>
            </a:r>
            <a:r>
              <a:rPr lang="en-US" i="1"/>
              <a:t>veli</a:t>
            </a:r>
            <a:r>
              <a:rPr lang="sr-Latn-CS" i="1"/>
              <a:t>č</a:t>
            </a:r>
            <a:r>
              <a:rPr lang="en-US" i="1"/>
              <a:t>ina tipa</a:t>
            </a:r>
            <a:r>
              <a:rPr lang="sr-Latn-CS" i="1"/>
              <a:t>)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Tipovi promenljivih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>
                <a:latin typeface="Courier New" pitchFamily="49" charset="0"/>
              </a:rPr>
              <a:t>string</a:t>
            </a:r>
            <a:r>
              <a:rPr lang="en-US"/>
              <a:t> – niz karaktera, poslednji element je null (ASCII 0). Prvo slovo je malo “s”. </a:t>
            </a:r>
            <a:r>
              <a:rPr lang="hu-HU"/>
              <a:t>Veličina</a:t>
            </a:r>
            <a:r>
              <a:rPr lang="en-US"/>
              <a:t>: </a:t>
            </a:r>
            <a:r>
              <a:rPr lang="hu-HU"/>
              <a:t>(broj elemenata)</a:t>
            </a:r>
            <a:r>
              <a:rPr lang="en-US"/>
              <a:t> x </a:t>
            </a:r>
            <a:r>
              <a:rPr lang="hu-HU"/>
              <a:t>(</a:t>
            </a:r>
            <a:r>
              <a:rPr lang="en-US"/>
              <a:t>1</a:t>
            </a:r>
            <a:r>
              <a:rPr lang="hu-HU"/>
              <a:t> </a:t>
            </a:r>
            <a:r>
              <a:rPr lang="en-US"/>
              <a:t>byte</a:t>
            </a:r>
            <a:r>
              <a:rPr lang="hu-HU"/>
              <a:t>)</a:t>
            </a:r>
            <a:r>
              <a:rPr lang="en-US"/>
              <a:t> </a:t>
            </a:r>
            <a:endParaRPr lang="hu-HU"/>
          </a:p>
          <a:p>
            <a:pPr>
              <a:buFontTx/>
              <a:buNone/>
            </a:pPr>
            <a:r>
              <a:rPr lang="sr-Latn-CS"/>
              <a:t>	</a:t>
            </a:r>
            <a:endParaRPr lang="en-US" i="1"/>
          </a:p>
          <a:p>
            <a:r>
              <a:rPr lang="en-US" b="1" i="1">
                <a:latin typeface="Courier New" pitchFamily="49" charset="0"/>
              </a:rPr>
              <a:t>String</a:t>
            </a:r>
            <a:r>
              <a:rPr lang="en-US"/>
              <a:t> – struktura podataka (klasa) koja omogu</a:t>
            </a:r>
            <a:r>
              <a:rPr lang="sr-Latn-CS"/>
              <a:t>ć</a:t>
            </a:r>
            <a:r>
              <a:rPr lang="en-US"/>
              <a:t>ava pogodan na</a:t>
            </a:r>
            <a:r>
              <a:rPr lang="sr-Latn-CS"/>
              <a:t>č</a:t>
            </a:r>
            <a:r>
              <a:rPr lang="en-US"/>
              <a:t>in za rad sa stringovima teksta. Prvo slovo je veliko “S”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Roll-over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algn="just"/>
            <a:r>
              <a:rPr lang="en-US"/>
              <a:t>Ako pove</a:t>
            </a:r>
            <a:r>
              <a:rPr lang="sr-Latn-CS"/>
              <a:t>ć</a:t>
            </a:r>
            <a:r>
              <a:rPr lang="en-US"/>
              <a:t>amo prome</a:t>
            </a:r>
            <a:r>
              <a:rPr lang="sr-Latn-CS"/>
              <a:t>n</a:t>
            </a:r>
            <a:r>
              <a:rPr lang="en-US"/>
              <a:t>ljivu preko krajnje granice za dati tip, prebaci</a:t>
            </a:r>
            <a:r>
              <a:rPr lang="sr-Latn-CS"/>
              <a:t>ć</a:t>
            </a:r>
            <a:r>
              <a:rPr lang="en-US"/>
              <a:t>e se na po</a:t>
            </a:r>
            <a:r>
              <a:rPr lang="sr-Latn-CS"/>
              <a:t>č</a:t>
            </a:r>
            <a:r>
              <a:rPr lang="en-US"/>
              <a:t>etak intervala.</a:t>
            </a:r>
          </a:p>
          <a:p>
            <a:pPr>
              <a:buFontTx/>
              <a:buNone/>
            </a:pPr>
            <a:r>
              <a:rPr lang="en-US"/>
              <a:t>	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b="1">
                <a:latin typeface="Courier New" pitchFamily="49" charset="0"/>
              </a:rPr>
              <a:t>int myInt = 32767;</a:t>
            </a:r>
            <a:r>
              <a:rPr lang="en-US"/>
              <a:t>   // maksimalna</a:t>
            </a:r>
            <a:endParaRPr lang="sr-Latn-CS"/>
          </a:p>
          <a:p>
            <a:pPr>
              <a:buFontTx/>
              <a:buNone/>
            </a:pPr>
            <a:r>
              <a:rPr lang="sr-Latn-CS"/>
              <a:t>						    //</a:t>
            </a:r>
            <a:r>
              <a:rPr lang="en-US"/>
              <a:t> vrednost</a:t>
            </a:r>
            <a:r>
              <a:rPr lang="sr-Latn-CS"/>
              <a:t> </a:t>
            </a:r>
            <a:r>
              <a:rPr lang="en-US"/>
              <a:t>za </a:t>
            </a:r>
            <a:r>
              <a:rPr lang="en-US" b="1">
                <a:latin typeface="Courier New" pitchFamily="49" charset="0"/>
              </a:rPr>
              <a:t>int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b="1">
                <a:latin typeface="Courier New" pitchFamily="49" charset="0"/>
              </a:rPr>
              <a:t>myInt = myInt + 1;</a:t>
            </a:r>
            <a:r>
              <a:rPr lang="en-US"/>
              <a:t>  // </a:t>
            </a:r>
            <a:r>
              <a:rPr lang="en-US" b="1">
                <a:latin typeface="Courier New" pitchFamily="49" charset="0"/>
              </a:rPr>
              <a:t>myInt</a:t>
            </a:r>
            <a:r>
              <a:rPr lang="en-US"/>
              <a:t> sad ima 					 </a:t>
            </a:r>
            <a:r>
              <a:rPr lang="sr-Latn-CS"/>
              <a:t>	   </a:t>
            </a:r>
            <a:r>
              <a:rPr lang="en-US"/>
              <a:t>//</a:t>
            </a:r>
            <a:r>
              <a:rPr lang="sr-Latn-CS"/>
              <a:t> </a:t>
            </a:r>
            <a:r>
              <a:rPr lang="en-US"/>
              <a:t>vrednost -32768</a:t>
            </a:r>
          </a:p>
          <a:p>
            <a:pPr>
              <a:buFontTx/>
              <a:buNone/>
            </a:pPr>
            <a:r>
              <a:rPr lang="en-US"/>
              <a:t>Isto se de</a:t>
            </a:r>
            <a:r>
              <a:rPr lang="sr-Latn-CS"/>
              <a:t>š</a:t>
            </a:r>
            <a:r>
              <a:rPr lang="en-US"/>
              <a:t>ava i kod oduzimanja</a:t>
            </a:r>
            <a:r>
              <a:rPr lang="sr-Latn-CS"/>
              <a:t>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/>
              <a:t>Deklaracija i definicija promenljivih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Deklaracija i definicija </a:t>
            </a:r>
            <a:r>
              <a:rPr lang="en-US" b="1" i="1" u="sng"/>
              <a:t>NIJE ISTO</a:t>
            </a:r>
            <a:r>
              <a:rPr lang="en-US"/>
              <a:t>!!!</a:t>
            </a:r>
          </a:p>
          <a:p>
            <a:pPr algn="just"/>
            <a:r>
              <a:rPr lang="en-US"/>
              <a:t>Deklaracija promenljive je iskaz u kojem specificiramo identifikator, tip i (ponekad) dimenziju promenljive.</a:t>
            </a:r>
          </a:p>
          <a:p>
            <a:pPr algn="just"/>
            <a:r>
              <a:rPr lang="en-US"/>
              <a:t>Identifikator je ime promenljive, tip je definisan na prethodnim slajdovima. Dimenzija je korisna kod nizova </a:t>
            </a:r>
            <a:r>
              <a:rPr lang="sr-Latn-CS"/>
              <a:t>i</a:t>
            </a:r>
            <a:r>
              <a:rPr lang="en-US"/>
              <a:t> String-ova.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Deklaracija i definicija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algn="just"/>
            <a:r>
              <a:rPr lang="en-US"/>
              <a:t>U programskom jeziku C promenljiva se pre upotrebe </a:t>
            </a:r>
            <a:r>
              <a:rPr lang="en-US" b="1" i="1" u="sng"/>
              <a:t>mora</a:t>
            </a:r>
            <a:r>
              <a:rPr lang="en-US"/>
              <a:t> deklarisati. Ako zaboravimo, kompajler ce svakako javiti gre</a:t>
            </a:r>
            <a:r>
              <a:rPr lang="sr-Latn-CS"/>
              <a:t>š</a:t>
            </a:r>
            <a:r>
              <a:rPr lang="en-US"/>
              <a:t>ku.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8841732</TotalTime>
  <Words>815</Words>
  <Application>Microsoft Office PowerPoint</Application>
  <PresentationFormat>On-screen Show (4:3)</PresentationFormat>
  <Paragraphs>202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Promenljive</vt:lpstr>
      <vt:lpstr>Promenljiva</vt:lpstr>
      <vt:lpstr>Tip promenljive</vt:lpstr>
      <vt:lpstr>Tipovi promenljivih</vt:lpstr>
      <vt:lpstr>Tipovi promenljivih</vt:lpstr>
      <vt:lpstr>Tipovi promenljivih</vt:lpstr>
      <vt:lpstr>Roll-over</vt:lpstr>
      <vt:lpstr>Deklaracija i definicija promenljivih</vt:lpstr>
      <vt:lpstr>Deklaracija i definicija</vt:lpstr>
      <vt:lpstr>Deklaracija i definicija - primeri</vt:lpstr>
      <vt:lpstr>Definicija i deklaracija</vt:lpstr>
      <vt:lpstr>S.O.S. projekat</vt:lpstr>
      <vt:lpstr>S.O.S. projekat</vt:lpstr>
      <vt:lpstr>S. O. S. projekat</vt:lpstr>
      <vt:lpstr>Funkcija flash</vt:lpstr>
      <vt:lpstr>Nova loop funkcija</vt:lpstr>
      <vt:lpstr>Program sa funkcijom flash</vt:lpstr>
      <vt:lpstr>Ciklusi</vt:lpstr>
      <vt:lpstr>Ciklus “for”</vt:lpstr>
      <vt:lpstr>Ciklus “while”</vt:lpstr>
      <vt:lpstr>Nizovi (arrays)</vt:lpstr>
      <vt:lpstr>Nizovi</vt:lpstr>
      <vt:lpstr>Novi loop()</vt:lpstr>
      <vt:lpstr>Morze-ov prevodilac</vt:lpstr>
      <vt:lpstr>Morze-ov prevodilac</vt:lpstr>
      <vt:lpstr>Program</vt:lpstr>
      <vt:lpstr>Program</vt:lpstr>
      <vt:lpstr>Program</vt:lpstr>
    </vt:vector>
  </TitlesOfParts>
  <Company>VTS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Promenljive</dc:title>
  <dc:creator>MikiJob</dc:creator>
  <cp:lastModifiedBy>Miklos</cp:lastModifiedBy>
  <cp:revision>36</cp:revision>
  <dcterms:created xsi:type="dcterms:W3CDTF">2016-10-11T18:34:06Z</dcterms:created>
  <dcterms:modified xsi:type="dcterms:W3CDTF">2017-10-25T14:19:21Z</dcterms:modified>
</cp:coreProperties>
</file>