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70" r:id="rId13"/>
    <p:sldId id="269" r:id="rId14"/>
    <p:sldId id="271" r:id="rId15"/>
    <p:sldId id="272" r:id="rId16"/>
    <p:sldId id="274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62F10-2CC2-4273-A3D1-6F43B3582CF7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0AA2-CD1D-4BF3-A495-14BB35AECA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"/>
            <a:ext cx="7772400" cy="12192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Real Time Clock</a:t>
            </a:r>
            <a:endParaRPr lang="en-US" sz="7200" b="1" dirty="0"/>
          </a:p>
        </p:txBody>
      </p:sp>
      <p:pic>
        <p:nvPicPr>
          <p:cNvPr id="1026" name="Picture 2" descr="Buy ds3231 rtc module online at the best price in India|Robu.in"/>
          <p:cNvPicPr>
            <a:picLocks noChangeAspect="1" noChangeArrowheads="1"/>
          </p:cNvPicPr>
          <p:nvPr/>
        </p:nvPicPr>
        <p:blipFill>
          <a:blip r:embed="rId2"/>
          <a:srcRect l="8421" t="15600" r="12030" b="12000"/>
          <a:stretch>
            <a:fillRect/>
          </a:stretch>
        </p:blipFill>
        <p:spPr bwMode="auto">
          <a:xfrm>
            <a:off x="1295400" y="1219200"/>
            <a:ext cx="6046413" cy="5516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19200"/>
            <a:ext cx="7116178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Bounce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 = 2;</a:t>
            </a:r>
          </a:p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ledPin</a:t>
            </a:r>
            <a:r>
              <a:rPr lang="en-US" sz="1400" dirty="0" smtClean="0"/>
              <a:t> = 13;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ledState</a:t>
            </a:r>
            <a:r>
              <a:rPr lang="en-US" sz="1400" dirty="0" smtClean="0"/>
              <a:t> = LOW;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LOW;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 0;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, INPUT);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)==HIGH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==LOW){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HIGH;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</a:t>
            </a:r>
            <a:endParaRPr lang="en-U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 </a:t>
            </a:r>
            <a:r>
              <a:rPr lang="en-US" sz="1400" dirty="0" smtClean="0"/>
              <a:t>if(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)==LOW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==HIGH){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=LOW;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</a:t>
            </a:r>
            <a:endParaRPr lang="en-US" sz="1400" dirty="0" smtClean="0"/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</a:t>
            </a:r>
            <a:r>
              <a:rPr lang="en-US" sz="1400" dirty="0" smtClean="0"/>
              <a:t>== 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3429000"/>
            <a:ext cx="3552825" cy="324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762000"/>
            <a:ext cx="198889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91000" y="990600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Buttonstate</a:t>
            </a:r>
            <a:r>
              <a:rPr lang="en-US" b="1" dirty="0" smtClean="0"/>
              <a:t> -&gt; </a:t>
            </a:r>
            <a:r>
              <a:rPr lang="en-US" b="1" dirty="0" smtClean="0"/>
              <a:t>HIGH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191000" y="1600200"/>
            <a:ext cx="2059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Buttonstate</a:t>
            </a:r>
            <a:r>
              <a:rPr lang="en-US" b="1" dirty="0" smtClean="0"/>
              <a:t> -&gt; </a:t>
            </a:r>
            <a:r>
              <a:rPr lang="en-US" b="1" dirty="0" smtClean="0"/>
              <a:t>LOW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err="1" smtClean="0"/>
              <a:t>Debounce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762000"/>
            <a:ext cx="5638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ledPin</a:t>
            </a:r>
            <a:r>
              <a:rPr lang="en-US" sz="1400" dirty="0" smtClean="0"/>
              <a:t> = 13;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ledState</a:t>
            </a:r>
            <a:r>
              <a:rPr lang="en-US" sz="1400" dirty="0" smtClean="0"/>
              <a:t> = LOW;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LOW;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 0;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, INPUT);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)==HIGH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==LOW){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 = HIGH;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//else{</a:t>
            </a:r>
          </a:p>
          <a:p>
            <a:r>
              <a:rPr lang="en-US" sz="1400" dirty="0" smtClean="0"/>
              <a:t>    if(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)==LOW &amp;&amp;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==HIGH){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buttonState</a:t>
            </a:r>
            <a:r>
              <a:rPr lang="en-US" sz="1400" dirty="0" smtClean="0"/>
              <a:t>=LOW;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  //}</a:t>
            </a:r>
          </a:p>
          <a:p>
            <a:r>
              <a:rPr lang="en-US" sz="1400" dirty="0" smtClean="0"/>
              <a:t>  if(</a:t>
            </a:r>
            <a:r>
              <a:rPr lang="en-US" sz="1400" dirty="0" err="1" smtClean="0"/>
              <a:t>numPress</a:t>
            </a:r>
            <a:r>
              <a:rPr lang="en-US" sz="1400" dirty="0" smtClean="0"/>
              <a:t> == 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ledPin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10200" y="762000"/>
            <a:ext cx="358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debounceButton</a:t>
            </a:r>
            <a:r>
              <a:rPr lang="en-US" sz="1400" dirty="0" smtClean="0"/>
              <a:t>(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state){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 = 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if(state !=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){</a:t>
            </a:r>
          </a:p>
          <a:p>
            <a:r>
              <a:rPr lang="en-US" sz="1400" dirty="0" smtClean="0"/>
              <a:t>    delay(10);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 = 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buttonPin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return </a:t>
            </a:r>
            <a:r>
              <a:rPr lang="en-US" sz="1400" dirty="0" smtClean="0"/>
              <a:t> </a:t>
            </a:r>
            <a:r>
              <a:rPr lang="en-US" sz="1400" dirty="0" err="1" smtClean="0"/>
              <a:t>stateNow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62600" y="3918857"/>
            <a:ext cx="3214687" cy="2939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“</a:t>
            </a:r>
            <a:r>
              <a:rPr lang="en-US" b="1" dirty="0" err="1" smtClean="0"/>
              <a:t>Slu</a:t>
            </a:r>
            <a:r>
              <a:rPr lang="sr-Latn-RS" b="1" dirty="0" smtClean="0"/>
              <a:t>čajna” sekvenca brojeva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err="1" smtClean="0"/>
              <a:t>myRandomArray</a:t>
            </a:r>
            <a:r>
              <a:rPr lang="en-US" dirty="0" smtClean="0"/>
              <a:t>[100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</a:t>
            </a:r>
            <a:r>
              <a:rPr lang="en-US" dirty="0" smtClean="0"/>
              <a:t>("Random sequence: ");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&lt;21;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myRandomArray</a:t>
            </a:r>
            <a:r>
              <a:rPr lang="en-US" dirty="0" smtClean="0"/>
              <a:t>[i-1]=random(10);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myRandomArray</a:t>
            </a:r>
            <a:r>
              <a:rPr lang="en-US" dirty="0" smtClean="0"/>
              <a:t>[i-1]);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delay(1000);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r="45547" b="19794"/>
          <a:stretch>
            <a:fillRect/>
          </a:stretch>
        </p:blipFill>
        <p:spPr bwMode="auto">
          <a:xfrm>
            <a:off x="4343400" y="1371600"/>
            <a:ext cx="4263407" cy="222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r="26842" b="14769"/>
          <a:stretch>
            <a:fillRect/>
          </a:stretch>
        </p:blipFill>
        <p:spPr bwMode="auto">
          <a:xfrm>
            <a:off x="4343400" y="4190999"/>
            <a:ext cx="4343400" cy="2163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638800" y="9906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Prvo izvršavanje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15000" y="3810000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Drugo izvršavanje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Slu</a:t>
            </a:r>
            <a:r>
              <a:rPr lang="sr-Latn-RS" b="1" dirty="0" smtClean="0"/>
              <a:t>čajna sekvenca brojeva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990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sr-Latn-RS" dirty="0" smtClean="0"/>
              <a:t> </a:t>
            </a:r>
            <a:r>
              <a:rPr lang="en-US" dirty="0" err="1" smtClean="0"/>
              <a:t>myRandomArray</a:t>
            </a:r>
            <a:r>
              <a:rPr lang="en-US" dirty="0" smtClean="0"/>
              <a:t>[100</a:t>
            </a:r>
            <a:r>
              <a:rPr lang="en-US" dirty="0" smtClean="0"/>
              <a:t>];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sr-Latn-RS" dirty="0" smtClean="0"/>
              <a:t> </a:t>
            </a:r>
            <a:r>
              <a:rPr lang="en-US" dirty="0" smtClean="0"/>
              <a:t>setup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(A0,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randomSeed</a:t>
            </a:r>
            <a:r>
              <a:rPr lang="en-US" dirty="0" smtClean="0"/>
              <a:t>(</a:t>
            </a:r>
            <a:r>
              <a:rPr lang="en-US" dirty="0" err="1" smtClean="0"/>
              <a:t>analogRead</a:t>
            </a:r>
            <a:r>
              <a:rPr lang="en-US" dirty="0" smtClean="0"/>
              <a:t>(A0));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</a:t>
            </a:r>
            <a:r>
              <a:rPr lang="sr-Latn-RS" dirty="0" smtClean="0"/>
              <a:t> </a:t>
            </a:r>
            <a:r>
              <a:rPr lang="en-US" dirty="0" smtClean="0"/>
              <a:t>loop</a:t>
            </a:r>
            <a:r>
              <a:rPr lang="en-US" dirty="0" smtClean="0"/>
              <a:t>() {</a:t>
            </a:r>
          </a:p>
          <a:p>
            <a:r>
              <a:rPr lang="en-US" dirty="0" err="1" smtClean="0"/>
              <a:t>Serial.print</a:t>
            </a:r>
            <a:r>
              <a:rPr lang="en-US" dirty="0" smtClean="0"/>
              <a:t>("Really random sequence: ");</a:t>
            </a:r>
          </a:p>
          <a:p>
            <a:r>
              <a:rPr lang="en-US" dirty="0" smtClean="0"/>
              <a:t>  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sr-Latn-RS" dirty="0" smtClean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 </a:t>
            </a:r>
            <a:r>
              <a:rPr lang="en-US" dirty="0" err="1" smtClean="0"/>
              <a:t>i</a:t>
            </a:r>
            <a:r>
              <a:rPr lang="en-US" dirty="0" smtClean="0"/>
              <a:t>&lt;21;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myRandomArray</a:t>
            </a:r>
            <a:r>
              <a:rPr lang="en-US" dirty="0" smtClean="0"/>
              <a:t>[i-1]=random(10);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</a:t>
            </a:r>
            <a:r>
              <a:rPr lang="en-US" dirty="0" err="1" smtClean="0"/>
              <a:t>myRandomArray</a:t>
            </a:r>
            <a:r>
              <a:rPr lang="en-US" dirty="0" smtClean="0"/>
              <a:t>[i-1]);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delay(1000);</a:t>
            </a:r>
          </a:p>
          <a:p>
            <a:r>
              <a:rPr lang="en-US" dirty="0" smtClean="0"/>
              <a:t>  //while(true);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r="13913" b="17582"/>
          <a:stretch>
            <a:fillRect/>
          </a:stretch>
        </p:blipFill>
        <p:spPr bwMode="auto">
          <a:xfrm>
            <a:off x="4495800" y="1371600"/>
            <a:ext cx="4377047" cy="2072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 r="7385" b="12414"/>
          <a:stretch>
            <a:fillRect/>
          </a:stretch>
        </p:blipFill>
        <p:spPr bwMode="auto">
          <a:xfrm>
            <a:off x="4419600" y="4114800"/>
            <a:ext cx="4587208" cy="193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791200" y="9906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Prvo izvršavanje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15000" y="3657600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Drugo izvršavanje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b="1" dirty="0" smtClean="0"/>
              <a:t>Serial plotter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259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</a:t>
            </a:r>
            <a:r>
              <a:rPr lang="en-US" dirty="0" err="1" smtClean="0"/>
              <a:t>Sawtooth</a:t>
            </a:r>
            <a:endParaRPr lang="en-US" dirty="0" smtClean="0"/>
          </a:p>
          <a:p>
            <a:r>
              <a:rPr lang="en-US" dirty="0" smtClean="0"/>
              <a:t>byte b=0;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(b++);</a:t>
            </a:r>
          </a:p>
          <a:p>
            <a:r>
              <a:rPr lang="en-US" dirty="0" smtClean="0"/>
              <a:t>  delay(20);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371600"/>
            <a:ext cx="556672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b="1" dirty="0" smtClean="0"/>
              <a:t>Serial plotter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219200"/>
            <a:ext cx="5143500" cy="3736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1524000"/>
            <a:ext cx="26670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 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y1 = 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(A0);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y2 = 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(A1);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y3 = 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(A2);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y4 = 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(A3);</a:t>
            </a:r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(y1);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");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(y2);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");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(y3);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");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(y4); </a:t>
            </a:r>
          </a:p>
          <a:p>
            <a:r>
              <a:rPr lang="en-US" sz="1400" dirty="0" smtClean="0"/>
              <a:t>  delay(100);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 b="1" dirty="0" smtClean="0"/>
              <a:t>Serial plotter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1290" y="2438400"/>
            <a:ext cx="5052197" cy="29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1905000"/>
            <a:ext cx="365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j=0; j&lt;360; j++){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(sin(j*(PI/180)));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cos</a:t>
            </a:r>
            <a:r>
              <a:rPr lang="en-US" dirty="0" smtClean="0"/>
              <a:t>(j*(PI/180)));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RTC3231 </a:t>
            </a:r>
            <a:r>
              <a:rPr lang="en-US" b="1" dirty="0" err="1" smtClean="0"/>
              <a:t>modul</a:t>
            </a:r>
            <a:endParaRPr lang="en-US" b="1" dirty="0"/>
          </a:p>
        </p:txBody>
      </p:sp>
      <p:sp>
        <p:nvSpPr>
          <p:cNvPr id="4100" name="AutoShape 4" descr="DS3231 Precision RTC Real Time Clock Module In Pakist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S3231 Precision RTC Real Time Clock Module In Pakist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DS3231_Precision_RTC_Real_Time_Clock_Module_In_Pakistan_2.jpg"/>
          <p:cNvPicPr>
            <a:picLocks noChangeAspect="1"/>
          </p:cNvPicPr>
          <p:nvPr/>
        </p:nvPicPr>
        <p:blipFill>
          <a:blip r:embed="rId2"/>
          <a:srcRect t="13014" b="23732"/>
          <a:stretch>
            <a:fillRect/>
          </a:stretch>
        </p:blipFill>
        <p:spPr>
          <a:xfrm>
            <a:off x="762000" y="1295400"/>
            <a:ext cx="6858000" cy="43380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 </a:t>
            </a:r>
            <a:r>
              <a:rPr lang="en-US" b="1" dirty="0" err="1" smtClean="0"/>
              <a:t>protokol</a:t>
            </a:r>
            <a:r>
              <a:rPr lang="en-US" b="1" dirty="0" smtClean="0"/>
              <a:t> (Philips, 1982)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858000" cy="2133600"/>
          </a:xfrm>
        </p:spPr>
        <p:txBody>
          <a:bodyPr/>
          <a:lstStyle/>
          <a:p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</a:t>
            </a:r>
            <a:r>
              <a:rPr lang="en-US" b="1" dirty="0" smtClean="0"/>
              <a:t>IIC</a:t>
            </a:r>
            <a:r>
              <a:rPr lang="en-US" dirty="0" smtClean="0"/>
              <a:t> – </a:t>
            </a:r>
            <a:r>
              <a:rPr lang="en-US" b="1" u="sng" dirty="0" smtClean="0"/>
              <a:t>I</a:t>
            </a:r>
            <a:r>
              <a:rPr lang="en-US" dirty="0" smtClean="0"/>
              <a:t>nter </a:t>
            </a:r>
            <a:r>
              <a:rPr lang="en-US" b="1" u="sng" dirty="0" smtClean="0"/>
              <a:t>I</a:t>
            </a:r>
            <a:r>
              <a:rPr lang="en-US" dirty="0" smtClean="0"/>
              <a:t>ntegrated </a:t>
            </a:r>
            <a:r>
              <a:rPr lang="en-US" b="1" i="1" dirty="0" smtClean="0"/>
              <a:t>C</a:t>
            </a:r>
            <a:r>
              <a:rPr lang="en-US" dirty="0" smtClean="0"/>
              <a:t>ircuits</a:t>
            </a:r>
          </a:p>
          <a:p>
            <a:r>
              <a:rPr lang="en-US" b="1" dirty="0" smtClean="0"/>
              <a:t>SCL</a:t>
            </a:r>
            <a:r>
              <a:rPr lang="en-US" dirty="0" smtClean="0"/>
              <a:t> – </a:t>
            </a:r>
            <a:r>
              <a:rPr lang="en-US" b="1" i="1" dirty="0" smtClean="0"/>
              <a:t>S</a:t>
            </a:r>
            <a:r>
              <a:rPr lang="en-US" dirty="0" smtClean="0"/>
              <a:t>erial </a:t>
            </a:r>
            <a:r>
              <a:rPr lang="en-US" b="1" u="sng" dirty="0" err="1" smtClean="0"/>
              <a:t>CL</a:t>
            </a:r>
            <a:r>
              <a:rPr lang="en-US" dirty="0" err="1" smtClean="0"/>
              <a:t>ock</a:t>
            </a:r>
            <a:endParaRPr lang="en-US" dirty="0" smtClean="0"/>
          </a:p>
          <a:p>
            <a:r>
              <a:rPr lang="en-US" b="1" dirty="0" smtClean="0"/>
              <a:t>SDA</a:t>
            </a:r>
            <a:r>
              <a:rPr lang="en-US" dirty="0" smtClean="0"/>
              <a:t> – </a:t>
            </a:r>
            <a:r>
              <a:rPr lang="en-US" b="1" u="sng" dirty="0" smtClean="0"/>
              <a:t>S</a:t>
            </a:r>
            <a:r>
              <a:rPr lang="en-US" dirty="0" smtClean="0"/>
              <a:t>erial </a:t>
            </a:r>
            <a:r>
              <a:rPr lang="en-US" b="1" u="sng" dirty="0" err="1" smtClean="0"/>
              <a:t>DA</a:t>
            </a:r>
            <a:r>
              <a:rPr lang="en-US" dirty="0" err="1" smtClean="0"/>
              <a:t>ta</a:t>
            </a:r>
            <a:endParaRPr lang="en-US" dirty="0"/>
          </a:p>
        </p:txBody>
      </p:sp>
      <p:pic>
        <p:nvPicPr>
          <p:cNvPr id="4" name="Picture 3" descr="Introduction-to-I2C-Single-Master-Single-Sla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19400"/>
            <a:ext cx="7621064" cy="37343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Arduino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2362200"/>
          </a:xfrm>
        </p:spPr>
        <p:txBody>
          <a:bodyPr/>
          <a:lstStyle/>
          <a:p>
            <a:r>
              <a:rPr lang="en-US" b="1" dirty="0" smtClean="0"/>
              <a:t>Wire</a:t>
            </a:r>
            <a:r>
              <a:rPr lang="en-US" dirty="0" smtClean="0"/>
              <a:t> </a:t>
            </a:r>
            <a:r>
              <a:rPr lang="en-US" dirty="0" err="1" smtClean="0"/>
              <a:t>biblioteka</a:t>
            </a:r>
            <a:endParaRPr lang="en-US" dirty="0" smtClean="0"/>
          </a:p>
          <a:p>
            <a:r>
              <a:rPr lang="en-US" b="1" dirty="0" smtClean="0"/>
              <a:t>#include &lt;</a:t>
            </a:r>
            <a:r>
              <a:rPr lang="en-US" b="1" dirty="0" err="1" smtClean="0"/>
              <a:t>wire.h</a:t>
            </a:r>
            <a:r>
              <a:rPr lang="en-US" b="1" dirty="0" smtClean="0"/>
              <a:t>&gt;</a:t>
            </a:r>
          </a:p>
          <a:p>
            <a:r>
              <a:rPr lang="en-US" dirty="0" err="1" smtClean="0"/>
              <a:t>Postoje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druge</a:t>
            </a:r>
            <a:r>
              <a:rPr lang="en-US" dirty="0" smtClean="0"/>
              <a:t> </a:t>
            </a:r>
            <a:r>
              <a:rPr lang="en-US" dirty="0" err="1" smtClean="0"/>
              <a:t>biblioteke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b="1" dirty="0" smtClean="0"/>
              <a:t>I</a:t>
            </a:r>
            <a:r>
              <a:rPr lang="en-US" b="1" baseline="30000" dirty="0" smtClean="0"/>
              <a:t>2</a:t>
            </a:r>
            <a:r>
              <a:rPr lang="en-US" b="1" dirty="0" smtClean="0"/>
              <a:t>C </a:t>
            </a:r>
            <a:r>
              <a:rPr lang="en-US" dirty="0" err="1" smtClean="0"/>
              <a:t>komunikaciju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rinkydinkelectronics.com, </a:t>
            </a:r>
            <a:r>
              <a:rPr lang="en-US" b="1" dirty="0" smtClean="0"/>
              <a:t>&lt;DS3231.h&gt;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429000"/>
            <a:ext cx="8153400" cy="311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0" y="114300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PDF!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b="1" dirty="0" smtClean="0"/>
              <a:t>Test 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838200"/>
            <a:ext cx="7543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&lt;DS3231.h&gt;</a:t>
            </a:r>
          </a:p>
          <a:p>
            <a:endParaRPr lang="en-US" sz="1600" dirty="0" smtClean="0"/>
          </a:p>
          <a:p>
            <a:r>
              <a:rPr lang="en-US" sz="1600" dirty="0" smtClean="0"/>
              <a:t>// Init the DS3231 using the hardware interface</a:t>
            </a:r>
          </a:p>
          <a:p>
            <a:r>
              <a:rPr lang="en-US" sz="1600" dirty="0" smtClean="0"/>
              <a:t>DS3231  </a:t>
            </a:r>
            <a:r>
              <a:rPr lang="en-US" sz="1600" dirty="0" err="1" smtClean="0"/>
              <a:t>rtc</a:t>
            </a:r>
            <a:r>
              <a:rPr lang="en-US" sz="1600" dirty="0" smtClean="0"/>
              <a:t>(SDA, SCL);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// Setup Serial connection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  // Uncomment the next line if you are using an </a:t>
            </a:r>
            <a:r>
              <a:rPr lang="en-US" sz="1600" dirty="0" err="1" smtClean="0"/>
              <a:t>Arduino</a:t>
            </a:r>
            <a:r>
              <a:rPr lang="en-US" sz="1600" dirty="0" smtClean="0"/>
              <a:t> Leonardo</a:t>
            </a:r>
          </a:p>
          <a:p>
            <a:r>
              <a:rPr lang="en-US" sz="1600" dirty="0" smtClean="0"/>
              <a:t>  //while (!Serial) {}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Initialize the </a:t>
            </a:r>
            <a:r>
              <a:rPr lang="en-US" sz="1600" dirty="0" err="1" smtClean="0"/>
              <a:t>rtc</a:t>
            </a:r>
            <a:r>
              <a:rPr lang="en-US" sz="1600" dirty="0" smtClean="0"/>
              <a:t> object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rtc.begin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  // The following lines can be uncommented to set the date and time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rtc.setDOW</a:t>
            </a:r>
            <a:r>
              <a:rPr lang="en-US" sz="1600" dirty="0" smtClean="0"/>
              <a:t>(SUNDAY);     // Set Day-of-Week to SUNDAY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rtc.setTime</a:t>
            </a:r>
            <a:r>
              <a:rPr lang="en-US" sz="1600" dirty="0" smtClean="0"/>
              <a:t>(13, 10, 00);     // Set the time to 12:00:00 (24hr format)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rtc.setDate</a:t>
            </a:r>
            <a:r>
              <a:rPr lang="en-US" sz="1600" dirty="0" smtClean="0"/>
              <a:t>(03, 05, 2020);   // Set the date to January 1st, 2014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01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</a:t>
            </a:r>
          </a:p>
          <a:p>
            <a:r>
              <a:rPr lang="en-US" sz="1600" dirty="0" smtClean="0"/>
              <a:t>{</a:t>
            </a:r>
          </a:p>
          <a:p>
            <a:r>
              <a:rPr lang="en-US" sz="1600" dirty="0" smtClean="0"/>
              <a:t>  // Send Day-of-Week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rtc.getDOWStr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 ");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Send date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rtc.getDateStr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 -- ");</a:t>
            </a:r>
          </a:p>
          <a:p>
            <a:endParaRPr lang="en-US" sz="1600" dirty="0" smtClean="0"/>
          </a:p>
          <a:p>
            <a:r>
              <a:rPr lang="en-US" sz="1600" dirty="0" smtClean="0"/>
              <a:t>  // Send time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rtc.getTimeStr</a:t>
            </a:r>
            <a:r>
              <a:rPr lang="en-US" sz="1600" dirty="0" smtClean="0"/>
              <a:t>());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// Wait one second before repeating :)</a:t>
            </a:r>
          </a:p>
          <a:p>
            <a:r>
              <a:rPr lang="en-US" sz="1600" dirty="0" smtClean="0"/>
              <a:t>  delay (2000);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219200"/>
            <a:ext cx="58388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6781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&lt;DS3231.h&gt;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 the DS3231 using the hardware interface</a:t>
            </a:r>
          </a:p>
          <a:p>
            <a:r>
              <a:rPr lang="en-US" sz="1400" dirty="0" smtClean="0"/>
              <a:t>DS3231  </a:t>
            </a:r>
            <a:r>
              <a:rPr lang="en-US" sz="1400" dirty="0" err="1" smtClean="0"/>
              <a:t>rtc</a:t>
            </a:r>
            <a:r>
              <a:rPr lang="en-US" sz="1400" dirty="0" smtClean="0"/>
              <a:t>(SDA, SCL);</a:t>
            </a:r>
          </a:p>
          <a:p>
            <a:endParaRPr lang="en-US" sz="1400" dirty="0" smtClean="0"/>
          </a:p>
          <a:p>
            <a:r>
              <a:rPr lang="en-US" sz="1400" dirty="0" smtClean="0"/>
              <a:t>// Init a Time-data structure</a:t>
            </a:r>
          </a:p>
          <a:p>
            <a:r>
              <a:rPr lang="en-US" sz="1400" dirty="0" smtClean="0"/>
              <a:t>Time  t;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(13, OUTPUT);</a:t>
            </a:r>
          </a:p>
          <a:p>
            <a:r>
              <a:rPr lang="en-US" sz="1400" dirty="0" smtClean="0"/>
              <a:t>  // Setup Serial connection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// Uncomment the next line if you are using an </a:t>
            </a:r>
            <a:r>
              <a:rPr lang="en-US" sz="1400" dirty="0" err="1" smtClean="0"/>
              <a:t>Arduino</a:t>
            </a:r>
            <a:r>
              <a:rPr lang="en-US" sz="1400" dirty="0" smtClean="0"/>
              <a:t> Leonardo</a:t>
            </a:r>
          </a:p>
          <a:p>
            <a:r>
              <a:rPr lang="en-US" sz="1400" dirty="0" smtClean="0"/>
              <a:t>  //while (!Serial) {}</a:t>
            </a:r>
          </a:p>
          <a:p>
            <a:endParaRPr lang="en-US" sz="1400" dirty="0" smtClean="0"/>
          </a:p>
          <a:p>
            <a:r>
              <a:rPr lang="en-US" sz="1400" dirty="0" smtClean="0"/>
              <a:t>  // Initialize the </a:t>
            </a:r>
            <a:r>
              <a:rPr lang="en-US" sz="1400" dirty="0" err="1" smtClean="0"/>
              <a:t>rtc</a:t>
            </a:r>
            <a:r>
              <a:rPr lang="en-US" sz="1400" dirty="0" smtClean="0"/>
              <a:t> object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rtc.begin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The following lines can be uncommented to set the date and time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rtc.setDOW</a:t>
            </a:r>
            <a:r>
              <a:rPr lang="en-US" sz="1400" dirty="0" smtClean="0"/>
              <a:t>(SUNDAY);     // Set Day-of-Week to SUNDAY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rtc.setTime</a:t>
            </a:r>
            <a:r>
              <a:rPr lang="en-US" sz="1400" dirty="0" smtClean="0"/>
              <a:t>(13, 50, 00);     // Set the time to 12:00:00 (24hr format)</a:t>
            </a:r>
          </a:p>
          <a:p>
            <a:r>
              <a:rPr lang="en-US" sz="1400" dirty="0" smtClean="0"/>
              <a:t>  //</a:t>
            </a:r>
            <a:r>
              <a:rPr lang="en-US" sz="1400" dirty="0" err="1" smtClean="0"/>
              <a:t>rtc.setDate</a:t>
            </a:r>
            <a:r>
              <a:rPr lang="en-US" sz="1400" dirty="0" smtClean="0"/>
              <a:t>(03, 05, 2020);   // Set the date to January 1st, 2014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38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// Get data from the DS3231</a:t>
            </a:r>
          </a:p>
          <a:p>
            <a:r>
              <a:rPr lang="en-US" sz="1400" dirty="0" smtClean="0"/>
              <a:t>  t = </a:t>
            </a:r>
            <a:r>
              <a:rPr lang="en-US" sz="1400" dirty="0" err="1" smtClean="0"/>
              <a:t>rtc.getTime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Send date over serial connection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("Today is the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t.date</a:t>
            </a:r>
            <a:r>
              <a:rPr lang="en-US" sz="1400" dirty="0" smtClean="0"/>
              <a:t>, DEC);                // date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(". day of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rtc.getMonthStr</a:t>
            </a:r>
            <a:r>
              <a:rPr lang="en-US" sz="1400" dirty="0" smtClean="0"/>
              <a:t>());                   // </a:t>
            </a:r>
            <a:r>
              <a:rPr lang="en-US" sz="1400" dirty="0" err="1" smtClean="0"/>
              <a:t>rtc.getMonthStr</a:t>
            </a:r>
            <a:r>
              <a:rPr lang="en-US" sz="1400" dirty="0" smtClean="0"/>
              <a:t>()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in the year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t.year</a:t>
            </a:r>
            <a:r>
              <a:rPr lang="en-US" sz="1400" dirty="0" smtClean="0"/>
              <a:t>, DEC);                          // year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(".");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Send Day-of-Week and time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("It is the "); 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(t.dow,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(". day of the week (counting </a:t>
            </a:r>
            <a:r>
              <a:rPr lang="en-US" sz="1400" dirty="0" err="1" smtClean="0"/>
              <a:t>monday</a:t>
            </a:r>
            <a:r>
              <a:rPr lang="en-US" sz="1400" dirty="0" smtClean="0"/>
              <a:t> as the 1th), and it has passed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t.hour</a:t>
            </a:r>
            <a:r>
              <a:rPr lang="en-US" sz="1400" dirty="0" smtClean="0"/>
              <a:t>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hour(s),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(t.min,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minute(s) and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(t.sec, DEC);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 second(s) since midnight.");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Test 02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 // Send a divider for readability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  -  -  -  -  -  -  -  -  -  -  -  -  -  -  -  -  -  -  -  -  -");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// Wait one second before repeating :)</a:t>
            </a:r>
          </a:p>
          <a:p>
            <a:r>
              <a:rPr lang="en-US" sz="1400" dirty="0" smtClean="0"/>
              <a:t>  delay (1000);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&gt;0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&lt;7){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("NIGHT");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&gt;=7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&lt;10){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("MORNING");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&gt;=10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&lt;18){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("DAY");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t.hour</a:t>
            </a:r>
            <a:r>
              <a:rPr lang="en-US" sz="1400" dirty="0" smtClean="0"/>
              <a:t>&gt;=18 &amp;&amp; </a:t>
            </a:r>
            <a:r>
              <a:rPr lang="en-US" sz="1400" dirty="0" err="1" smtClean="0"/>
              <a:t>t.hour</a:t>
            </a:r>
            <a:r>
              <a:rPr lang="en-US" sz="1400" dirty="0" smtClean="0"/>
              <a:t>&lt;24){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("EVENING");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delay(1000);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rtc.getTemp</a:t>
            </a:r>
            <a:r>
              <a:rPr lang="en-US" sz="1400" dirty="0" smtClean="0"/>
              <a:t>());</a:t>
            </a:r>
          </a:p>
          <a:p>
            <a:r>
              <a:rPr lang="en-US" sz="1400" dirty="0" smtClean="0"/>
              <a:t>  delay(1000);</a:t>
            </a:r>
          </a:p>
          <a:p>
            <a:r>
              <a:rPr lang="en-US" sz="1400" dirty="0" smtClean="0"/>
              <a:t>  }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1106</Words>
  <Application>Microsoft Office PowerPoint</Application>
  <PresentationFormat>On-screen Show (4:3)</PresentationFormat>
  <Paragraphs>271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Real Time Clock</vt:lpstr>
      <vt:lpstr>RTC3231 modul</vt:lpstr>
      <vt:lpstr>I2C protokol (Philips, 1982)</vt:lpstr>
      <vt:lpstr>Arduino I2C</vt:lpstr>
      <vt:lpstr>Test 01</vt:lpstr>
      <vt:lpstr>Test 01</vt:lpstr>
      <vt:lpstr>Test 02</vt:lpstr>
      <vt:lpstr>Test 02</vt:lpstr>
      <vt:lpstr>Test 02</vt:lpstr>
      <vt:lpstr>Test 02</vt:lpstr>
      <vt:lpstr>Bounce</vt:lpstr>
      <vt:lpstr>Slide 12</vt:lpstr>
      <vt:lpstr>Debounce</vt:lpstr>
      <vt:lpstr>“Slučajna” sekvenca brojeva</vt:lpstr>
      <vt:lpstr>Slučajna sekvenca brojeva</vt:lpstr>
      <vt:lpstr>Serial plotter</vt:lpstr>
      <vt:lpstr>Serial plotter</vt:lpstr>
      <vt:lpstr>Serial plotter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Clock</dc:title>
  <dc:creator>Miki</dc:creator>
  <cp:lastModifiedBy>Miki</cp:lastModifiedBy>
  <cp:revision>16</cp:revision>
  <dcterms:created xsi:type="dcterms:W3CDTF">2020-05-05T11:33:59Z</dcterms:created>
  <dcterms:modified xsi:type="dcterms:W3CDTF">2020-05-06T11:54:55Z</dcterms:modified>
</cp:coreProperties>
</file>