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0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DD863-37AF-4C37-9CD2-609BEDB667D6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A3226-EFB3-4CC9-9B93-33949577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02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4B0471D-1979-4D55-9AB5-709D654DE0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5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6B6D246-1010-43DE-A4EF-23E756AF6C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2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A728996-5EE6-4CA2-A7F5-73D81D253C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7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468E64D-6436-4835-9E83-96A5DE4BEC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7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EC5ED54-B9DE-49F9-B953-CF0C39BCC1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0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38C3EFD-44B2-4E6B-AB5C-8170CA8B58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4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ECE0D16-59C9-4424-AB75-7431351976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0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A58B60A-2EBB-4EF7-B11A-6E4FFA20BD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4A463BE-5A00-49CD-B217-8FCA7C4BCF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4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AD5EE69-9BA5-4C3C-AD86-8C1D51B4DC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4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8B1B381-309A-4E71-AAEE-BD790CF215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25-Oct-21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52613B-FBA6-4800-98A9-3115E7BABD5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7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733B83-FB3E-4534-8DF2-2AECF140E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33" b="9797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77C4D-D166-4C92-B622-4212B209D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6386599" cy="3569242"/>
          </a:xfrm>
        </p:spPr>
        <p:txBody>
          <a:bodyPr anchor="t">
            <a:normAutofit/>
          </a:bodyPr>
          <a:lstStyle/>
          <a:p>
            <a:r>
              <a:rPr lang="sr-Latn-RS" dirty="0">
                <a:solidFill>
                  <a:schemeClr val="bg1"/>
                </a:solidFill>
              </a:rPr>
              <a:t>Elementi programskog jezika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54DEA-9C1F-4400-A6E1-D6B353005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6"/>
            <a:ext cx="5449479" cy="1919433"/>
          </a:xfrm>
        </p:spPr>
        <p:txBody>
          <a:bodyPr anchor="b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1CC9E8-035D-4E3D-A5F6-D58B0F441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773" y="61084"/>
            <a:ext cx="1578467" cy="173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29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CB10-EF4B-49EF-8DB4-F54930CB5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Statički članovi klase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477B6-6D86-4602-898E-F63F4D256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okviru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klase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definišu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članovi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atributi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metode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sr-Latn-R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 bi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pozvali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neku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metodu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ili</a:t>
            </a:r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pristupili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nekom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atributu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potrebno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znati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za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koju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instancu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klase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tj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konkretni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objekat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poziva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metoda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odnosno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pristupa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atributu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sr-Latn-R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Međutim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u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nekim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slučajevima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potrebno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omogućiti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pristup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nekom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članu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da se ne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vezujemo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za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jedan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konkretni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objekat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klase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sr-Latn-R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 primer,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ako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želimo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 u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svakom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trenutku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imamo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evidenciju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broju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kreiranih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objekata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neke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klase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potrebno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je da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imamo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neku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promenljivu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čija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će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vrednost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 se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poveća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za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jedan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svaki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put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kada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kreira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novi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objekat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klase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 se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smanji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za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jedan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svaki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put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kada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uništi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neki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objekat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klase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sr-Latn-R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17C7-42B7-4E5C-ADB8-D35C1B78F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Statički članovi klase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26FD0-483B-4F98-9B37-FA9CEA537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Ova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promenljiva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ne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treba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pripada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jednoj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konkretnoj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instanci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klase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već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celoj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klasi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Ovo se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postiže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pomoću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takozvanih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statičkih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članova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klase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sr-Latn-R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 bi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označili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 je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neki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član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statički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dodaje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mu se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kvalifikator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sr-Latn-R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Slična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situacija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metodama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koje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takođe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mogu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biti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statičke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sr-Latn-R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Pristup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statičkom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članu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klase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razlikuje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od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pristupa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običnom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članu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klase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jer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 ne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zahteva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objekat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već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navodi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samo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klase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koje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sledi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operator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tačka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statičkog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člana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klase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9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A8658-CD09-488D-9BCC-AB8639FD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1E05E1-4C94-4306-BDE7-E2ADB5D239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DC812A-654C-46A4-8D68-81E5FD1B0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03922" y="1825625"/>
            <a:ext cx="4549877" cy="4351338"/>
          </a:xfrm>
        </p:spPr>
        <p:txBody>
          <a:bodyPr>
            <a:normAutofit/>
          </a:bodyPr>
          <a:lstStyle/>
          <a:p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Klasa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statički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atribut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brojAutomobila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koji se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povećava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za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jedan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telu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konstruktora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odnosno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smanjuje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za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jedan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telu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destruktora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Na taj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način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vodi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evidencija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trenutnom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broju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objekata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klase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Automobil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Statička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metoda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BrojObjekata</a:t>
            </a:r>
            <a:r>
              <a:rPr lang="en-U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vraća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vrednost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promenljive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brojAutomobila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tj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informaciju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broju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objekata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sr-Latn-R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 bi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pozvali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ovu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metodu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nije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potreban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jedan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objekat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već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dovoljno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pozvati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imenom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klase</a:t>
            </a:r>
            <a:r>
              <a:rPr lang="sr-Latn-RS" sz="18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6B5DD-026B-445D-8F02-50EB5EC57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7169"/>
            <a:ext cx="5705475" cy="5048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A68955-BC7D-4FA7-B2C5-14F4D0DD5FB5}"/>
              </a:ext>
            </a:extLst>
          </p:cNvPr>
          <p:cNvSpPr txBox="1"/>
          <p:nvPr/>
        </p:nvSpPr>
        <p:spPr>
          <a:xfrm>
            <a:off x="4852604" y="5493889"/>
            <a:ext cx="7144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effectLst/>
                <a:latin typeface="Consolas" panose="020B0609020204030204" pitchFamily="49" charset="0"/>
              </a:rPr>
              <a:t>MessageBox.Show</a:t>
            </a:r>
            <a:r>
              <a:rPr lang="en-US" sz="1800" dirty="0">
                <a:effectLst/>
                <a:latin typeface="Consolas" panose="020B0609020204030204" pitchFamily="49" charset="0"/>
              </a:rPr>
              <a:t> ("</a:t>
            </a:r>
            <a:r>
              <a:rPr lang="en-US" sz="1800" dirty="0" err="1">
                <a:effectLst/>
                <a:latin typeface="Consolas" panose="020B0609020204030204" pitchFamily="49" charset="0"/>
              </a:rPr>
              <a:t>Broj</a:t>
            </a:r>
            <a:r>
              <a:rPr lang="en-US" sz="1800" dirty="0"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</a:rPr>
              <a:t>objekata</a:t>
            </a:r>
            <a:r>
              <a:rPr lang="en-US" sz="1800" dirty="0"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</a:rPr>
              <a:t>klase</a:t>
            </a:r>
            <a:r>
              <a:rPr lang="en-US" sz="1800" dirty="0"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</a:rPr>
              <a:t>automobil</a:t>
            </a:r>
            <a:r>
              <a:rPr lang="en-US" sz="1800" dirty="0">
                <a:effectLst/>
                <a:latin typeface="Consolas" panose="020B0609020204030204" pitchFamily="49" charset="0"/>
              </a:rPr>
              <a:t> je " + </a:t>
            </a:r>
            <a:r>
              <a:rPr lang="en-US" sz="1800" dirty="0" err="1">
                <a:effectLst/>
                <a:latin typeface="Consolas" panose="020B0609020204030204" pitchFamily="49" charset="0"/>
              </a:rPr>
              <a:t>Automobil.BrojObjekata</a:t>
            </a:r>
            <a:r>
              <a:rPr lang="en-US" sz="1800" dirty="0">
                <a:effectLst/>
                <a:latin typeface="Consolas" panose="020B0609020204030204" pitchFamily="49" charset="0"/>
              </a:rPr>
              <a:t>());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8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C163-C421-4032-891C-B8EDF2B6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Definisanje klase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298AC-D1D1-4C97-AA45-A571F6F8B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>
                <a:effectLst/>
              </a:rPr>
              <a:t>Klasa</a:t>
            </a:r>
            <a:r>
              <a:rPr lang="en-US" sz="2400" dirty="0">
                <a:effectLst/>
              </a:rPr>
              <a:t> se u </a:t>
            </a:r>
            <a:r>
              <a:rPr lang="en-US" sz="2400" dirty="0" err="1">
                <a:effectLst/>
              </a:rPr>
              <a:t>programskom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jeziku</a:t>
            </a:r>
            <a:r>
              <a:rPr lang="en-US" sz="2400" dirty="0">
                <a:effectLst/>
              </a:rPr>
              <a:t> C# </a:t>
            </a:r>
            <a:r>
              <a:rPr lang="en-US" sz="2400" dirty="0" err="1">
                <a:effectLst/>
              </a:rPr>
              <a:t>definiše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na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dva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načina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zavisno</a:t>
            </a:r>
            <a:r>
              <a:rPr lang="en-US" sz="2400" dirty="0">
                <a:effectLst/>
              </a:rPr>
              <a:t> od toga da li je </a:t>
            </a:r>
            <a:r>
              <a:rPr lang="en-US" sz="2400" dirty="0" err="1">
                <a:effectLst/>
              </a:rPr>
              <a:t>osnovna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klasa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ili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klasa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koja</a:t>
            </a:r>
            <a:r>
              <a:rPr lang="en-US" sz="2400" dirty="0">
                <a:effectLst/>
              </a:rPr>
              <a:t> je </a:t>
            </a:r>
            <a:r>
              <a:rPr lang="en-US" sz="2400" dirty="0" err="1">
                <a:effectLst/>
              </a:rPr>
              <a:t>izvedena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iz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jedne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ili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više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drugih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klasa</a:t>
            </a:r>
            <a:r>
              <a:rPr lang="en-US" sz="2400" dirty="0">
                <a:effectLst/>
              </a:rPr>
              <a:t>. </a:t>
            </a:r>
            <a:r>
              <a:rPr lang="en-US" sz="2400" dirty="0" err="1">
                <a:effectLst/>
              </a:rPr>
              <a:t>Osnovna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klasa</a:t>
            </a:r>
            <a:r>
              <a:rPr lang="en-US" sz="2400" dirty="0">
                <a:effectLst/>
              </a:rPr>
              <a:t> se </a:t>
            </a:r>
            <a:r>
              <a:rPr lang="en-US" sz="2400" dirty="0" err="1">
                <a:effectLst/>
              </a:rPr>
              <a:t>definiše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na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sledeći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način</a:t>
            </a:r>
            <a:r>
              <a:rPr lang="en-US" sz="2400" dirty="0">
                <a:effectLst/>
              </a:rPr>
              <a:t>: 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45742-5243-46A9-9A8F-8061482A8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17" y="4126476"/>
            <a:ext cx="40290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9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0CD0-21CF-4289-9C57-2BADDDCD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Kreiranje objekta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DDE90-8EFB-4B3B-9E0C-1D8A039CA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effectLst/>
              </a:rPr>
              <a:t>Objekti</a:t>
            </a:r>
            <a:r>
              <a:rPr lang="en-US" dirty="0">
                <a:effectLst/>
              </a:rPr>
              <a:t> (instance </a:t>
            </a:r>
            <a:r>
              <a:rPr lang="en-US" dirty="0" err="1">
                <a:effectLst/>
              </a:rPr>
              <a:t>klasa</a:t>
            </a:r>
            <a:r>
              <a:rPr lang="en-US" dirty="0">
                <a:effectLst/>
              </a:rPr>
              <a:t>) se </a:t>
            </a:r>
            <a:r>
              <a:rPr lang="en-US" dirty="0" err="1">
                <a:effectLst/>
              </a:rPr>
              <a:t>kreiraju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pomoću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operatora</a:t>
            </a:r>
            <a:r>
              <a:rPr lang="en-US" dirty="0">
                <a:effectLst/>
              </a:rPr>
              <a:t>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>
                <a:effectLst/>
              </a:rPr>
              <a:t>Ovom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linijom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koda</a:t>
            </a:r>
            <a:r>
              <a:rPr lang="en-US" dirty="0">
                <a:effectLst/>
              </a:rPr>
              <a:t> se </a:t>
            </a:r>
            <a:r>
              <a:rPr lang="en-US" dirty="0" err="1">
                <a:effectLst/>
              </a:rPr>
              <a:t>promenljiva</a:t>
            </a:r>
            <a:r>
              <a:rPr lang="en-US" dirty="0">
                <a:effectLst/>
              </a:rPr>
              <a:t> alfa </a:t>
            </a:r>
            <a:r>
              <a:rPr lang="en-US" dirty="0" err="1">
                <a:effectLst/>
              </a:rPr>
              <a:t>deklariše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kao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promenljiva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tipa</a:t>
            </a:r>
            <a:r>
              <a:rPr lang="en-US" dirty="0">
                <a:effectLst/>
              </a:rPr>
              <a:t> </a:t>
            </a:r>
            <a:br>
              <a:rPr lang="en-US" dirty="0"/>
            </a:br>
            <a:r>
              <a:rPr lang="en-US" dirty="0" err="1">
                <a:effectLst/>
              </a:rPr>
              <a:t>Pravougaonik</a:t>
            </a:r>
            <a:r>
              <a:rPr lang="en-US" dirty="0">
                <a:effectLst/>
              </a:rPr>
              <a:t> a </a:t>
            </a:r>
            <a:r>
              <a:rPr lang="en-US" dirty="0" err="1">
                <a:effectLst/>
              </a:rPr>
              <a:t>ujedno</a:t>
            </a:r>
            <a:r>
              <a:rPr lang="en-US" dirty="0">
                <a:effectLst/>
              </a:rPr>
              <a:t> se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kreira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objekat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klase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Pravougaonik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dodeljuje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toj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promenljivoj</a:t>
            </a:r>
            <a:r>
              <a:rPr lang="en-US" dirty="0">
                <a:effectLst/>
              </a:rPr>
              <a:t>. </a:t>
            </a:r>
            <a:endParaRPr lang="sr-Latn-RS" dirty="0">
              <a:effectLst/>
            </a:endParaRPr>
          </a:p>
          <a:p>
            <a:r>
              <a:rPr lang="en-US" dirty="0" err="1">
                <a:effectLst/>
              </a:rPr>
              <a:t>Isti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efekat</a:t>
            </a:r>
            <a:r>
              <a:rPr lang="en-US" dirty="0">
                <a:effectLst/>
              </a:rPr>
              <a:t> se </a:t>
            </a:r>
            <a:r>
              <a:rPr lang="en-US" dirty="0" err="1">
                <a:effectLst/>
              </a:rPr>
              <a:t>može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postići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sledeći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način</a:t>
            </a:r>
            <a:r>
              <a:rPr lang="sr-Latn-RS" dirty="0"/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>
                <a:effectLst/>
              </a:rPr>
              <a:t>tj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razdvajanjem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deklaracije</a:t>
            </a:r>
            <a:r>
              <a:rPr lang="en-US" dirty="0">
                <a:effectLst/>
              </a:rPr>
              <a:t> od </a:t>
            </a:r>
            <a:r>
              <a:rPr lang="en-US" dirty="0" err="1">
                <a:effectLst/>
              </a:rPr>
              <a:t>kreiranja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objekta</a:t>
            </a:r>
            <a:r>
              <a:rPr lang="en-US" dirty="0">
                <a:effectLst/>
              </a:rPr>
              <a:t>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57918F-7787-4900-B511-E84D1C413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476" y="2344993"/>
            <a:ext cx="3514725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C29695-B1AC-41BA-8FC7-C7828DE8B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189" y="4709958"/>
            <a:ext cx="25717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89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78D7-F5B1-4217-80DA-D9EBB72F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Pristup članovima klase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3076A-8BDF-45C2-AC47-D94374202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err="1">
                <a:effectLst/>
              </a:rPr>
              <a:t>Članovi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klase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su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podaci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članovi</a:t>
            </a:r>
            <a:r>
              <a:rPr lang="en-US" sz="2400" dirty="0">
                <a:effectLst/>
              </a:rPr>
              <a:t> (</a:t>
            </a:r>
            <a:r>
              <a:rPr lang="en-US" sz="2400" dirty="0" err="1">
                <a:effectLst/>
              </a:rPr>
              <a:t>atributi</a:t>
            </a:r>
            <a:r>
              <a:rPr lang="en-US" sz="2400" dirty="0">
                <a:effectLst/>
              </a:rPr>
              <a:t>) </a:t>
            </a:r>
            <a:r>
              <a:rPr lang="en-US" sz="2400" dirty="0" err="1">
                <a:effectLst/>
              </a:rPr>
              <a:t>i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funkcije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članice</a:t>
            </a:r>
            <a:r>
              <a:rPr lang="en-US" sz="2400" dirty="0">
                <a:effectLst/>
              </a:rPr>
              <a:t> (</a:t>
            </a:r>
            <a:r>
              <a:rPr lang="en-US" sz="2400" dirty="0" err="1">
                <a:effectLst/>
              </a:rPr>
              <a:t>metode</a:t>
            </a:r>
            <a:r>
              <a:rPr lang="en-US" sz="2400" dirty="0">
                <a:effectLst/>
              </a:rPr>
              <a:t>).</a:t>
            </a:r>
            <a:r>
              <a:rPr lang="sr-Latn-RS" sz="2400" dirty="0">
                <a:effectLst/>
              </a:rPr>
              <a:t> </a:t>
            </a:r>
          </a:p>
          <a:p>
            <a:pPr algn="just"/>
            <a:r>
              <a:rPr lang="en-US" sz="2400" dirty="0" err="1">
                <a:effectLst/>
              </a:rPr>
              <a:t>Kada</a:t>
            </a:r>
            <a:r>
              <a:rPr lang="sr-Latn-RS" sz="2400" dirty="0">
                <a:effectLst/>
              </a:rPr>
              <a:t> se kreira jedan objekat neke klase pristupnaje njegovim članovima vrši se primenom operatora tačka. 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5F2F9-FE99-43C8-A790-F51746A52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26" y="3198095"/>
            <a:ext cx="51530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0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F4EE-09C3-4191-8580-265F2FE9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Konstruktori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61B1-1721-4E94-A6A7-ECD12D78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Konstruktori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funkcije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koje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karakteriše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isto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kao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klase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nemaju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povratnu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vrednost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Sve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ostale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karakteristike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koje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važe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za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bilo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koju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funkciju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važe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za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konstruktore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sr-Latn-R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Svaki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put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kada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kreira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objekat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neke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klase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zapravo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poziva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konstruktor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klase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Veoma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često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 u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konstruktorima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vrši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inicijalizacija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podataka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članova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klase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sr-Latn-R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Konstruktori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mogu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biti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bez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argumenata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tada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zovu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podrazumevani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konstruktori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ili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default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konstruktori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ili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argumentima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sr-Latn-R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ože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postojati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samo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jedan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podrazumevani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konstruktor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više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konstruktora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parametrima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Ako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ne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definišemo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podrazumevani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konstruktor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sam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će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ga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kreirati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telo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konstruktora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će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biti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prazno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B601-B290-4E33-92A2-48211274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CAFB5-3126-4E79-80F5-F42DC1EF2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2036A-8D67-44FD-8B05-85F471588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009" y="1981994"/>
            <a:ext cx="485775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10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E3F5-8674-4CBF-9D4B-2E52C671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Destruktor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61B1C-FE1E-42A5-AA70-5DD1FBF9F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Konstruktori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pozivaju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svaki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put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kada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kreira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neki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objekat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uništavanju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objekata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pozivaju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destruktori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pre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samog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uništavanja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objekta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sr-Latn-R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Destruktori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funkcije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koje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imaju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isto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kao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klase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tj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konstruktora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dodatkom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znaka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~ (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tilda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kao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prvog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simbola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imena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sr-Latn-R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Za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razliku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od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konstruktora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destruktori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nemaju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definisan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kvalifikator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pristupa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public. </a:t>
            </a:r>
            <a:endParaRPr lang="sr-Latn-R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Takođe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nemaju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povratnu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vrednost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kao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naredbu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return u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telu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sr-Latn-R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Destruktori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takođe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nemaju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parametre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E96EF-367A-4CA9-AA67-75B8EDB01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963" y="5064125"/>
            <a:ext cx="17049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84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0DCD-AEA0-425F-B1E5-3FFC2866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Nasleđivanje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A5E9E-4F6F-4FCF-AE39-85E08BDC7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400" dirty="0"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edna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od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osnova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objektno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orijentisane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paradigme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mehanizam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nasleđivanja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tj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izvođenja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engl.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inheritance). </a:t>
            </a:r>
            <a:endParaRPr lang="sr-Latn-R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Jedna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klasa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može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biti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izvedena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iz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neke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druge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klase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kao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rezultat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nasleđivanja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osobine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osnovne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tj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roditeljske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klase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prenose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izvedenu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klasu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sreću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termini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klasa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potomak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sin </a:t>
            </a:r>
            <a:r>
              <a:rPr lang="en-US" sz="24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itd</a:t>
            </a:r>
            <a:r>
              <a:rPr lang="en-US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8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1955-B986-474D-A036-34703DC7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3A652-5DFF-4B16-9A9E-C8CFE441F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EDAF3-C0B1-48C8-A9FD-002EF9B08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467350" cy="3333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0DFFBA-883E-40C2-ADB4-6C47D2FBA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25" y="1825625"/>
            <a:ext cx="5667375" cy="2066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14DC4E-45A1-48EB-B255-30FD6840BDEE}"/>
              </a:ext>
            </a:extLst>
          </p:cNvPr>
          <p:cNvSpPr txBox="1"/>
          <p:nvPr/>
        </p:nvSpPr>
        <p:spPr>
          <a:xfrm>
            <a:off x="838200" y="5389268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zvedena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klasa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ne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nasleđuje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konstruktor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osnovne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klase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Ako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definisan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konstruktor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osnovnoj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klasi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potrebno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je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definisati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konstruktor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izvedenoj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klasi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Da bi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pozvali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konstruktor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osnovne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klase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konstruktoru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izvedene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klase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mora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stajati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eksplicitni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poziv</a:t>
            </a:r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58956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712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Univers</vt:lpstr>
      <vt:lpstr>GradientVTI</vt:lpstr>
      <vt:lpstr>Elementi programskog jezika</vt:lpstr>
      <vt:lpstr>Definisanje klase</vt:lpstr>
      <vt:lpstr>Kreiranje objekta</vt:lpstr>
      <vt:lpstr>Pristup članovima klase</vt:lpstr>
      <vt:lpstr>Konstruktori</vt:lpstr>
      <vt:lpstr>PowerPoint Presentation</vt:lpstr>
      <vt:lpstr>Destruktor</vt:lpstr>
      <vt:lpstr>Nasleđivanje</vt:lpstr>
      <vt:lpstr>PowerPoint Presentation</vt:lpstr>
      <vt:lpstr>Statički članovi klase</vt:lpstr>
      <vt:lpstr>Statički članovi klase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</dc:creator>
  <cp:lastModifiedBy>Sanja Maravić Čisar</cp:lastModifiedBy>
  <cp:revision>56</cp:revision>
  <dcterms:created xsi:type="dcterms:W3CDTF">2020-07-29T15:34:09Z</dcterms:created>
  <dcterms:modified xsi:type="dcterms:W3CDTF">2021-10-25T20:34:52Z</dcterms:modified>
</cp:coreProperties>
</file>