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7" r:id="rId2"/>
    <p:sldId id="261" r:id="rId3"/>
    <p:sldId id="327" r:id="rId4"/>
    <p:sldId id="328" r:id="rId5"/>
    <p:sldId id="260" r:id="rId6"/>
    <p:sldId id="274" r:id="rId7"/>
    <p:sldId id="262" r:id="rId8"/>
    <p:sldId id="263" r:id="rId9"/>
    <p:sldId id="259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7" r:id="rId18"/>
    <p:sldId id="278" r:id="rId19"/>
    <p:sldId id="279" r:id="rId20"/>
    <p:sldId id="330" r:id="rId21"/>
    <p:sldId id="376" r:id="rId22"/>
    <p:sldId id="388" r:id="rId23"/>
    <p:sldId id="329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273" r:id="rId34"/>
    <p:sldId id="389" r:id="rId35"/>
    <p:sldId id="290" r:id="rId36"/>
    <p:sldId id="390" r:id="rId37"/>
    <p:sldId id="291" r:id="rId38"/>
    <p:sldId id="293" r:id="rId39"/>
    <p:sldId id="295" r:id="rId40"/>
    <p:sldId id="297" r:id="rId41"/>
    <p:sldId id="298" r:id="rId42"/>
    <p:sldId id="299" r:id="rId43"/>
    <p:sldId id="350" r:id="rId44"/>
    <p:sldId id="349" r:id="rId45"/>
    <p:sldId id="294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91" r:id="rId60"/>
    <p:sldId id="392" r:id="rId61"/>
    <p:sldId id="393" r:id="rId62"/>
    <p:sldId id="394" r:id="rId63"/>
    <p:sldId id="395" r:id="rId64"/>
    <p:sldId id="300" r:id="rId65"/>
    <p:sldId id="396" r:id="rId66"/>
    <p:sldId id="397" r:id="rId67"/>
    <p:sldId id="310" r:id="rId68"/>
    <p:sldId id="313" r:id="rId69"/>
    <p:sldId id="314" r:id="rId70"/>
    <p:sldId id="311" r:id="rId71"/>
    <p:sldId id="315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1" r:id="rId92"/>
    <p:sldId id="372" r:id="rId93"/>
    <p:sldId id="373" r:id="rId94"/>
    <p:sldId id="374" r:id="rId95"/>
    <p:sldId id="370" r:id="rId96"/>
  </p:sldIdLst>
  <p:sldSz cx="9902825" cy="6858000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276" y="-96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02D59-1475-4594-9F6D-502A4F4B6F50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568E-DF12-4858-84FD-A42CC7E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1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33609" cy="35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57" tIns="48779" rIns="97557" bIns="487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1006" y="1"/>
            <a:ext cx="4433607" cy="35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57" tIns="48779" rIns="97557" bIns="4877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97225" y="533400"/>
            <a:ext cx="38417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80" y="3371497"/>
            <a:ext cx="7504455" cy="319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57" tIns="48779" rIns="97557" bIns="48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213"/>
            <a:ext cx="4433609" cy="35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57" tIns="48779" rIns="97557" bIns="487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1006" y="6744213"/>
            <a:ext cx="4433607" cy="35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57" tIns="48779" rIns="97557" bIns="4877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4D515F9-5D77-4A85-95DA-5F3F827D7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A1EAC-8C92-4F26-B77C-663F77700A0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080" y="3375157"/>
            <a:ext cx="7504455" cy="2988345"/>
          </a:xfrm>
          <a:noFill/>
          <a:ln/>
        </p:spPr>
        <p:txBody>
          <a:bodyPr lIns="96542" tIns="47424" rIns="96542" bIns="47424"/>
          <a:lstStyle/>
          <a:p>
            <a:r>
              <a:rPr lang="en-US" dirty="0" smtClean="0"/>
              <a:t>This is a major problem when tasks are not independent.</a:t>
            </a:r>
          </a:p>
          <a:p>
            <a:endParaRPr lang="en-US" dirty="0" smtClean="0"/>
          </a:p>
          <a:p>
            <a:r>
              <a:rPr lang="en-US" dirty="0" smtClean="0"/>
              <a:t>The example illustrates the problem at a simple level. </a:t>
            </a:r>
          </a:p>
          <a:p>
            <a:r>
              <a:rPr lang="en-US" dirty="0" smtClean="0"/>
              <a:t>(Sharing critical section =sharing a resource)</a:t>
            </a:r>
          </a:p>
          <a:p>
            <a:endParaRPr lang="en-US" dirty="0" smtClean="0"/>
          </a:p>
          <a:p>
            <a:r>
              <a:rPr lang="en-US" dirty="0" smtClean="0"/>
              <a:t>The arrival of M will cause more delays</a:t>
            </a:r>
          </a:p>
          <a:p>
            <a:r>
              <a:rPr lang="en-US" dirty="0" smtClean="0"/>
              <a:t>Worst still there could be many M’s causing unbounded delays for H.</a:t>
            </a:r>
          </a:p>
          <a:p>
            <a:endParaRPr lang="en-US" dirty="0" smtClean="0"/>
          </a:p>
          <a:p>
            <a:r>
              <a:rPr lang="en-US" dirty="0" smtClean="0"/>
              <a:t>We will have grave difficulty in ensuring that our system works satisfactorily</a:t>
            </a:r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622300"/>
            <a:ext cx="3582987" cy="24812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A0A70-C656-464E-A080-C7E62B5A9F6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080" y="3375157"/>
            <a:ext cx="7504455" cy="2988345"/>
          </a:xfrm>
          <a:noFill/>
          <a:ln/>
        </p:spPr>
        <p:txBody>
          <a:bodyPr lIns="96542" tIns="47424" rIns="96542" bIns="47424"/>
          <a:lstStyle/>
          <a:p>
            <a:r>
              <a:rPr lang="en-US" dirty="0" smtClean="0"/>
              <a:t>First solution only acceptable for very short critical sections:</a:t>
            </a:r>
          </a:p>
          <a:p>
            <a:r>
              <a:rPr lang="en-US" dirty="0" smtClean="0"/>
              <a:t>If a long critical section would lead to blocking of tasks not requiring access to shard resource.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solution can generate enforced idle time &amp; result in drop in </a:t>
            </a:r>
            <a:r>
              <a:rPr lang="en-US" dirty="0" err="1" smtClean="0"/>
              <a:t>taskor</a:t>
            </a:r>
            <a:r>
              <a:rPr lang="en-US" dirty="0" smtClean="0"/>
              <a:t> </a:t>
            </a:r>
            <a:r>
              <a:rPr lang="en-US" dirty="0" err="1" smtClean="0"/>
              <a:t>utilisation</a:t>
            </a:r>
            <a:r>
              <a:rPr lang="en-US" dirty="0" smtClean="0"/>
              <a:t> (50% worst case)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L requires R at T0;	H requires R at T1</a:t>
            </a:r>
          </a:p>
          <a:p>
            <a:r>
              <a:rPr lang="en-US" dirty="0" smtClean="0"/>
              <a:t> </a:t>
            </a:r>
            <a:r>
              <a:rPr lang="en-US" u="sng" dirty="0" smtClean="0"/>
              <a:t>If</a:t>
            </a:r>
            <a:r>
              <a:rPr lang="en-US" dirty="0" smtClean="0"/>
              <a:t>   T1-T0  &lt; time to execute R </a:t>
            </a:r>
            <a:r>
              <a:rPr lang="en-US" u="sng" dirty="0" smtClean="0"/>
              <a:t>then</a:t>
            </a:r>
          </a:p>
          <a:p>
            <a:r>
              <a:rPr lang="en-US" dirty="0" smtClean="0"/>
              <a:t>       block L until after H   (idle period at T0 -&gt; T1)</a:t>
            </a:r>
          </a:p>
          <a:p>
            <a:r>
              <a:rPr lang="en-US" u="sng" dirty="0" smtClean="0"/>
              <a:t>else</a:t>
            </a:r>
          </a:p>
          <a:p>
            <a:r>
              <a:rPr lang="en-US" dirty="0" smtClean="0"/>
              <a:t>     let L proceed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22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622300"/>
            <a:ext cx="3582987" cy="24812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1B544-4B10-41F1-936B-ABE757F5AF5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080" y="3375157"/>
            <a:ext cx="7504455" cy="2988345"/>
          </a:xfrm>
          <a:noFill/>
          <a:ln/>
        </p:spPr>
        <p:txBody>
          <a:bodyPr lIns="96542" tIns="47424" rIns="96542" bIns="47424"/>
          <a:lstStyle/>
          <a:p>
            <a:r>
              <a:rPr lang="en-US" dirty="0" smtClean="0"/>
              <a:t>This is a standard inheritance protocol and it does remove inversion by dynamically changing the priority of tasks.</a:t>
            </a:r>
          </a:p>
          <a:p>
            <a:endParaRPr lang="en-US" dirty="0" smtClean="0"/>
          </a:p>
          <a:p>
            <a:r>
              <a:rPr lang="en-US" dirty="0" smtClean="0"/>
              <a:t>Priority of L raise to H once it blocks H. L will not be per-empted by  medium priority tasks.</a:t>
            </a:r>
          </a:p>
          <a:p>
            <a:endParaRPr lang="en-US" dirty="0" smtClean="0"/>
          </a:p>
          <a:p>
            <a:r>
              <a:rPr lang="en-US" dirty="0" smtClean="0"/>
              <a:t>Places bound on number of blocks experienced by H - remember we need to be able to guarantee that a set of tasks are schedulable.</a:t>
            </a:r>
          </a:p>
          <a:p>
            <a:endParaRPr lang="en-US" dirty="0" smtClean="0"/>
          </a:p>
          <a:p>
            <a:r>
              <a:rPr lang="en-US" dirty="0" smtClean="0"/>
              <a:t>Does have problems as shown on slide</a:t>
            </a:r>
          </a:p>
          <a:p>
            <a:endParaRPr lang="en-US" dirty="0" smtClean="0"/>
          </a:p>
          <a:p>
            <a:r>
              <a:rPr lang="en-US" dirty="0" smtClean="0"/>
              <a:t>	P1 blocks P2, P2 blocks P3 etc..</a:t>
            </a:r>
          </a:p>
          <a:p>
            <a:endParaRPr lang="en-US" dirty="0" smtClean="0"/>
          </a:p>
          <a:p>
            <a:r>
              <a:rPr lang="en-US" dirty="0" smtClean="0"/>
              <a:t>(Problem  sheet ?)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622300"/>
            <a:ext cx="3582987" cy="24812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2E317-6850-4F6A-8A43-1CD9F305A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1A316-B735-4549-97B8-4C9A4D9C7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6438" y="609600"/>
            <a:ext cx="2103437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108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F1AC-E681-4F45-9436-DBEA1D9C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169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42950" y="1981200"/>
            <a:ext cx="8416925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F75E4-0818-405E-A1C6-67E281631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141" y="274639"/>
            <a:ext cx="8912543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141" y="6245225"/>
            <a:ext cx="2310659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3465" y="6245225"/>
            <a:ext cx="313589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7025" y="6245225"/>
            <a:ext cx="2310659" cy="476250"/>
          </a:xfrm>
        </p:spPr>
        <p:txBody>
          <a:bodyPr/>
          <a:lstStyle>
            <a:lvl1pPr>
              <a:defRPr/>
            </a:lvl1pPr>
          </a:lstStyle>
          <a:p>
            <a:fld id="{FD18DB02-CFAF-4A17-8173-BFD0E52C46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DBAC6-DEE1-471A-959B-3DDD386C3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F6E2F-86C3-4A77-BBEC-015B5A40F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22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981200"/>
            <a:ext cx="41322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47A5-ABE9-466A-87CB-E9BFB55C2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0BA04-792A-4317-82FB-BD1368673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05AAD-814C-4D4D-B52E-7F0F8E69C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2119-A428-4069-81BC-E251FEE6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7AD3F-D543-46D9-8F69-F3B4BEA9B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1264D-A75A-4E74-B929-143EDEB0B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16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169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713" y="6248400"/>
            <a:ext cx="206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20E19EA-C7A5-4FB5-A3FE-1A7D7738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atless.ncl.ac.uk/Risks/19.49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416925" cy="1143000"/>
          </a:xfrm>
          <a:noFill/>
        </p:spPr>
        <p:txBody>
          <a:bodyPr lIns="90488" tIns="44450" rIns="90488" bIns="44450"/>
          <a:lstStyle/>
          <a:p>
            <a:r>
              <a:rPr lang="en-US" dirty="0" smtClean="0"/>
              <a:t>Task Cooperation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524000"/>
            <a:ext cx="8416925" cy="4572000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US" sz="4000" dirty="0" smtClean="0"/>
              <a:t>Tasks need to cooperate</a:t>
            </a:r>
          </a:p>
          <a:p>
            <a:pPr marL="685800" lvl="1" indent="-228600"/>
            <a:r>
              <a:rPr lang="en-US" sz="3600" dirty="0" smtClean="0"/>
              <a:t>share resources</a:t>
            </a:r>
          </a:p>
          <a:p>
            <a:pPr marL="685800" lvl="1" indent="-228600"/>
            <a:r>
              <a:rPr lang="en-US" sz="3600" dirty="0" err="1" smtClean="0"/>
              <a:t>synchronise</a:t>
            </a:r>
            <a:r>
              <a:rPr lang="en-US" sz="3600" dirty="0" smtClean="0"/>
              <a:t> actions</a:t>
            </a:r>
          </a:p>
          <a:p>
            <a:pPr marL="685800" lvl="1" indent="-228600"/>
            <a:r>
              <a:rPr lang="en-US" sz="3600" dirty="0" smtClean="0"/>
              <a:t>exchange information</a:t>
            </a:r>
          </a:p>
          <a:p>
            <a:pPr marL="285750" indent="-285750"/>
            <a:r>
              <a:rPr lang="en-US" sz="4000" dirty="0" smtClean="0"/>
              <a:t>This effects the operation of a schedule</a:t>
            </a:r>
          </a:p>
          <a:p>
            <a:pPr marL="685800" lvl="1" indent="-228600"/>
            <a:r>
              <a:rPr lang="en-US" sz="3600" dirty="0" err="1" smtClean="0"/>
              <a:t>schedulability</a:t>
            </a:r>
            <a:r>
              <a:rPr lang="en-US" sz="3600" dirty="0" smtClean="0"/>
              <a:t>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04800"/>
            <a:ext cx="8416925" cy="8382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Priority Inversion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295400"/>
            <a:ext cx="8416925" cy="4800600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US" sz="2800" dirty="0" smtClean="0"/>
              <a:t>The situation where a lower priority task can delay a higher priority task</a:t>
            </a:r>
          </a:p>
          <a:p>
            <a:pPr marL="285750" indent="-285750"/>
            <a:r>
              <a:rPr lang="en-US" sz="2800" dirty="0" smtClean="0"/>
              <a:t>In example 2 the problem is limited to the effect of B</a:t>
            </a:r>
          </a:p>
          <a:p>
            <a:pPr marL="285750" indent="-285750"/>
            <a:r>
              <a:rPr lang="en-US" sz="2800" dirty="0" smtClean="0"/>
              <a:t>In general there may be many other tasks with priorities between A and C so the blocking  could be considerable</a:t>
            </a:r>
          </a:p>
          <a:p>
            <a:pPr marL="285750" indent="-285750"/>
            <a:r>
              <a:rPr lang="en-US" sz="2800" dirty="0" smtClean="0"/>
              <a:t>The priority scheduling scheme then degenerates to a FIFO algorithm does not take into account importance of tasks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330200" y="3267075"/>
            <a:ext cx="7602538" cy="29067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416925" cy="914400"/>
          </a:xfrm>
        </p:spPr>
        <p:txBody>
          <a:bodyPr/>
          <a:lstStyle/>
          <a:p>
            <a:r>
              <a:rPr lang="en-US" smtClean="0"/>
              <a:t>Priority Inversion example #3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95400"/>
            <a:ext cx="9159875" cy="5334000"/>
          </a:xfrm>
        </p:spPr>
        <p:txBody>
          <a:bodyPr/>
          <a:lstStyle/>
          <a:p>
            <a:r>
              <a:rPr lang="en-US" dirty="0" smtClean="0"/>
              <a:t>To illustrate an extreme example of priority inversion, consider the executions of four periodic tasks: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d</a:t>
            </a:r>
            <a:r>
              <a:rPr lang="en-US" dirty="0" smtClean="0"/>
              <a:t>; and two resources: </a:t>
            </a:r>
            <a:r>
              <a:rPr lang="en-US" dirty="0" smtClean="0">
                <a:latin typeface="Courier New" pitchFamily="49" charset="0"/>
              </a:rPr>
              <a:t>Q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V</a:t>
            </a:r>
            <a:endParaRPr lang="en-US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task     Priority     Execution Sequence     Release Time </a:t>
            </a:r>
          </a:p>
          <a:p>
            <a:pPr>
              <a:buFontTx/>
              <a:buNone/>
            </a:pP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a     1       EQQQQE         0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b     2       EE             2 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c     3       EVVE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     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d     4       EEQVE          4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28600"/>
            <a:ext cx="8416925" cy="762000"/>
          </a:xfrm>
        </p:spPr>
        <p:txBody>
          <a:bodyPr/>
          <a:lstStyle/>
          <a:p>
            <a:r>
              <a:rPr lang="en-US" sz="3600" smtClean="0"/>
              <a:t>Example #3 - Priority Inversion</a:t>
            </a:r>
            <a:endParaRPr lang="en-US" smtClean="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42950" y="12954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742950" y="4648200"/>
            <a:ext cx="915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17863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22563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228850" y="3962400"/>
            <a:ext cx="4937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733550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238250" y="39624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42950" y="39624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189663" y="39624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694363" y="39624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199063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703763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208463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713163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8664575" y="39624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8169275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7673975" y="3962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7180263" y="3962400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684963" y="39624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3217863" y="3200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2722563" y="3200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2228850" y="3200400"/>
            <a:ext cx="4937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733550" y="3200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5199063" y="32004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703763" y="32004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208463" y="3200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713163" y="3200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217863" y="2438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722563" y="24384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228850" y="2438400"/>
            <a:ext cx="493713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733550" y="24384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208463" y="24384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3713163" y="2438400"/>
            <a:ext cx="4953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217863" y="16002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2722563" y="16002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6189663" y="16002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694363" y="16002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199063" y="16002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4703763" y="16002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4208463" y="16002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3713163" y="16002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8169275" y="16002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7673975" y="1600200"/>
            <a:ext cx="4953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7180263" y="1600200"/>
            <a:ext cx="493712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6684963" y="16002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230188" y="879475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230188" y="3927475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230188" y="3089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230188" y="2327275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230188" y="14890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642938" y="4613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1533525" y="4613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2524125" y="4613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3514725" y="4613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4503738" y="4613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411788" y="46132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6402388" y="46132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7392988" y="46132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8383588" y="46132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9372600" y="46132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908050" y="52578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1716088" y="5181600"/>
            <a:ext cx="1417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Executing</a:t>
            </a:r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908050" y="58674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1651000" y="5791200"/>
            <a:ext cx="3219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Executing with Q locked</a:t>
            </a:r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>
            <a:off x="5446713" y="52578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6172200" y="5146675"/>
            <a:ext cx="1485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Preempted</a:t>
            </a:r>
          </a:p>
        </p:txBody>
      </p: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908050" y="6400800"/>
            <a:ext cx="4953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1630363" y="6324600"/>
            <a:ext cx="3219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Executing with V locked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5446713" y="58674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6189663" y="5791200"/>
            <a:ext cx="1198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Blocked</a:t>
            </a:r>
          </a:p>
        </p:txBody>
      </p:sp>
      <p:sp>
        <p:nvSpPr>
          <p:cNvPr id="16457" name="Line 73"/>
          <p:cNvSpPr>
            <a:spLocks noChangeShapeType="1"/>
          </p:cNvSpPr>
          <p:nvPr/>
        </p:nvSpPr>
        <p:spPr bwMode="auto">
          <a:xfrm>
            <a:off x="2722563" y="137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8" name="Line 74"/>
          <p:cNvSpPr>
            <a:spLocks noChangeShapeType="1"/>
          </p:cNvSpPr>
          <p:nvPr/>
        </p:nvSpPr>
        <p:spPr bwMode="auto">
          <a:xfrm>
            <a:off x="742950" y="37719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9" name="Line 75"/>
          <p:cNvSpPr>
            <a:spLocks noChangeShapeType="1"/>
          </p:cNvSpPr>
          <p:nvPr/>
        </p:nvSpPr>
        <p:spPr bwMode="auto">
          <a:xfrm>
            <a:off x="1733550" y="2971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60" name="Line 76"/>
          <p:cNvSpPr>
            <a:spLocks noChangeShapeType="1"/>
          </p:cNvSpPr>
          <p:nvPr/>
        </p:nvSpPr>
        <p:spPr bwMode="auto">
          <a:xfrm>
            <a:off x="1733550" y="220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61" name="Oval 77"/>
          <p:cNvSpPr>
            <a:spLocks noChangeArrowheads="1"/>
          </p:cNvSpPr>
          <p:nvPr/>
        </p:nvSpPr>
        <p:spPr bwMode="auto">
          <a:xfrm>
            <a:off x="9077325" y="4191000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62" name="Oval 78"/>
          <p:cNvSpPr>
            <a:spLocks noChangeArrowheads="1"/>
          </p:cNvSpPr>
          <p:nvPr/>
        </p:nvSpPr>
        <p:spPr bwMode="auto">
          <a:xfrm>
            <a:off x="8582025" y="1828800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63" name="Oval 79"/>
          <p:cNvSpPr>
            <a:spLocks noChangeArrowheads="1"/>
          </p:cNvSpPr>
          <p:nvPr/>
        </p:nvSpPr>
        <p:spPr bwMode="auto">
          <a:xfrm>
            <a:off x="4621213" y="2667000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64" name="Oval 80"/>
          <p:cNvSpPr>
            <a:spLocks noChangeArrowheads="1"/>
          </p:cNvSpPr>
          <p:nvPr/>
        </p:nvSpPr>
        <p:spPr bwMode="auto">
          <a:xfrm>
            <a:off x="5611813" y="3429000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 Possible solutions?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285750" indent="-285750"/>
            <a:r>
              <a:rPr lang="en-US" dirty="0" smtClean="0"/>
              <a:t>Prevent pre-emption while a task is inside its critical section</a:t>
            </a:r>
          </a:p>
          <a:p>
            <a:pPr marL="285750" indent="-285750"/>
            <a:r>
              <a:rPr lang="en-US" dirty="0" smtClean="0"/>
              <a:t>No task is allowed to enter a critical section if there is a possibility that a higher priority task could be blocked</a:t>
            </a:r>
          </a:p>
          <a:p>
            <a:pPr marL="285750" indent="-285750"/>
            <a:r>
              <a:rPr lang="en-US" dirty="0" smtClean="0"/>
              <a:t>Neither satisfactory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Priority Inheritance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285750" indent="-285750"/>
            <a:r>
              <a:rPr lang="en-US" dirty="0" smtClean="0"/>
              <a:t>To prevent a low priority task that is blocking a higher priority task being preempted by tasks of intermediate priority, </a:t>
            </a:r>
            <a:r>
              <a:rPr lang="en-US" b="1" dirty="0" smtClean="0">
                <a:solidFill>
                  <a:srgbClr val="FF0000"/>
                </a:solidFill>
              </a:rPr>
              <a:t>priority inheritance protocols </a:t>
            </a:r>
            <a:r>
              <a:rPr lang="en-US" dirty="0" smtClean="0"/>
              <a:t>ensure that when ever a task blocks a higher priority task that task </a:t>
            </a:r>
            <a:r>
              <a:rPr lang="en-US" b="1" dirty="0" smtClean="0">
                <a:solidFill>
                  <a:srgbClr val="FF0000"/>
                </a:solidFill>
              </a:rPr>
              <a:t>inherits</a:t>
            </a:r>
            <a:r>
              <a:rPr lang="en-US" dirty="0" smtClean="0"/>
              <a:t> the higher priority for the duration of the blocking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Priority Inheritance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285750" indent="-285750"/>
            <a:r>
              <a:rPr lang="en-US" sz="2800" dirty="0" smtClean="0"/>
              <a:t>Dynamically change priorities</a:t>
            </a:r>
          </a:p>
          <a:p>
            <a:pPr marL="685800" lvl="1" indent="-228600"/>
            <a:r>
              <a:rPr lang="en-US" sz="2400" dirty="0" smtClean="0"/>
              <a:t>priority of L raised to H, once L blocks H</a:t>
            </a:r>
          </a:p>
          <a:p>
            <a:pPr marL="285750" indent="-285750"/>
            <a:r>
              <a:rPr lang="en-US" sz="2800" dirty="0" smtClean="0"/>
              <a:t>Limits number of blockings by lower priority tasks</a:t>
            </a:r>
          </a:p>
          <a:p>
            <a:pPr marL="685800" lvl="1" indent="-228600"/>
            <a:r>
              <a:rPr lang="en-US" sz="2400" dirty="0" smtClean="0"/>
              <a:t>If H has </a:t>
            </a:r>
            <a:r>
              <a:rPr lang="en-US" sz="2400" b="1" dirty="0" smtClean="0"/>
              <a:t>m</a:t>
            </a:r>
            <a:r>
              <a:rPr lang="en-US" sz="2400" dirty="0" smtClean="0"/>
              <a:t> critical sections then worst case blocked </a:t>
            </a:r>
            <a:r>
              <a:rPr lang="en-US" sz="2400" b="1" dirty="0" smtClean="0"/>
              <a:t>m</a:t>
            </a:r>
            <a:r>
              <a:rPr lang="en-US" sz="2400" dirty="0" smtClean="0"/>
              <a:t> times</a:t>
            </a:r>
          </a:p>
          <a:p>
            <a:pPr marL="285750" indent="-285750"/>
            <a:r>
              <a:rPr lang="en-US" sz="2800" dirty="0" smtClean="0"/>
              <a:t>Problems</a:t>
            </a:r>
          </a:p>
          <a:p>
            <a:pPr marL="685800" lvl="1" indent="-228600"/>
            <a:r>
              <a:rPr lang="en-US" sz="2400" dirty="0" smtClean="0"/>
              <a:t>chains of blocked tasks</a:t>
            </a:r>
          </a:p>
          <a:p>
            <a:pPr marL="685800" lvl="1" indent="-228600"/>
            <a:r>
              <a:rPr lang="en-US" sz="2400" dirty="0" smtClean="0"/>
              <a:t>does not prevent deadlock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416925" cy="762000"/>
          </a:xfrm>
        </p:spPr>
        <p:txBody>
          <a:bodyPr/>
          <a:lstStyle/>
          <a:p>
            <a:r>
              <a:rPr lang="en-US" smtClean="0"/>
              <a:t>Priority Inheritance ( ex #3)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839200" cy="838200"/>
          </a:xfrm>
        </p:spPr>
        <p:txBody>
          <a:bodyPr/>
          <a:lstStyle/>
          <a:p>
            <a:r>
              <a:rPr lang="en-US" sz="2800" dirty="0" smtClean="0"/>
              <a:t>If task </a:t>
            </a:r>
            <a:r>
              <a:rPr lang="en-US" sz="2800" dirty="0" smtClean="0">
                <a:latin typeface="Courier New" pitchFamily="49" charset="0"/>
              </a:rPr>
              <a:t>p</a:t>
            </a:r>
            <a:r>
              <a:rPr lang="en-US" sz="2800" dirty="0" smtClean="0"/>
              <a:t> is blocking task </a:t>
            </a:r>
            <a:r>
              <a:rPr lang="en-US" sz="2800" dirty="0" smtClean="0">
                <a:latin typeface="Courier New" pitchFamily="49" charset="0"/>
              </a:rPr>
              <a:t>q</a:t>
            </a:r>
            <a:r>
              <a:rPr lang="en-US" sz="2800" dirty="0" smtClean="0"/>
              <a:t>, then </a:t>
            </a:r>
            <a:r>
              <a:rPr lang="en-US" sz="2800" dirty="0" smtClean="0">
                <a:latin typeface="Courier New" pitchFamily="49" charset="0"/>
              </a:rPr>
              <a:t>q</a:t>
            </a:r>
            <a:r>
              <a:rPr lang="en-US" sz="2800" dirty="0" smtClean="0"/>
              <a:t> runs with </a:t>
            </a:r>
            <a:r>
              <a:rPr lang="en-US" sz="2800" dirty="0" err="1" smtClean="0">
                <a:latin typeface="Courier New" pitchFamily="49" charset="0"/>
              </a:rPr>
              <a:t>p</a:t>
            </a:r>
            <a:r>
              <a:rPr lang="en-US" sz="2800" dirty="0" err="1" smtClean="0"/>
              <a:t>'s</a:t>
            </a:r>
            <a:r>
              <a:rPr lang="en-US" sz="2800" dirty="0" smtClean="0"/>
              <a:t> priority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742950" y="2625725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742950" y="5978525"/>
            <a:ext cx="915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178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7225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228850" y="5292725"/>
            <a:ext cx="4937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33550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238250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42950" y="5292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1896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6943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1990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7037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2084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7131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8664575" y="5292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8169275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7673975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7180263" y="5292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66849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32178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27225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228850" y="4530725"/>
            <a:ext cx="4937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1733550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51990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703763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4208463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713163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32178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27225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228850" y="3768725"/>
            <a:ext cx="493713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1733550" y="3768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42084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37131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32178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27225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6189663" y="2930525"/>
            <a:ext cx="4953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6943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5199063" y="29305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47037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42084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37131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7180263" y="3768725"/>
            <a:ext cx="493712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6849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230188" y="52578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230188" y="4419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230188" y="36576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230188" y="2819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429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15335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25241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35147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45037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54117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64023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73929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83835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9372600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>
            <a:off x="2722563" y="27019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>
            <a:off x="742950" y="5102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3" name="Line 63"/>
          <p:cNvSpPr>
            <a:spLocks noChangeShapeType="1"/>
          </p:cNvSpPr>
          <p:nvPr/>
        </p:nvSpPr>
        <p:spPr bwMode="auto">
          <a:xfrm>
            <a:off x="1733550" y="4302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4" name="Line 64"/>
          <p:cNvSpPr>
            <a:spLocks noChangeShapeType="1"/>
          </p:cNvSpPr>
          <p:nvPr/>
        </p:nvSpPr>
        <p:spPr bwMode="auto">
          <a:xfrm>
            <a:off x="1733550" y="3540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5" name="Oval 65"/>
          <p:cNvSpPr>
            <a:spLocks noChangeArrowheads="1"/>
          </p:cNvSpPr>
          <p:nvPr/>
        </p:nvSpPr>
        <p:spPr bwMode="auto">
          <a:xfrm>
            <a:off x="9077325" y="5521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>
            <a:off x="7097713" y="31591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7" name="Oval 67"/>
          <p:cNvSpPr>
            <a:spLocks noChangeArrowheads="1"/>
          </p:cNvSpPr>
          <p:nvPr/>
        </p:nvSpPr>
        <p:spPr bwMode="auto">
          <a:xfrm>
            <a:off x="7591425" y="3997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147638" y="2022475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47037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51990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61896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5694363" y="3768725"/>
            <a:ext cx="4953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66849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7180263" y="4530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66849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61896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56943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8169275" y="4530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7673975" y="4530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60" name="Oval 80"/>
          <p:cNvSpPr>
            <a:spLocks noChangeArrowheads="1"/>
          </p:cNvSpPr>
          <p:nvPr/>
        </p:nvSpPr>
        <p:spPr bwMode="auto">
          <a:xfrm>
            <a:off x="8582025" y="4759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4" name="Straight Arrow Connector 83"/>
          <p:cNvCxnSpPr/>
          <p:nvPr/>
        </p:nvCxnSpPr>
        <p:spPr bwMode="auto">
          <a:xfrm rot="5400000" flipH="1" flipV="1">
            <a:off x="3465513" y="5349875"/>
            <a:ext cx="4953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5400000">
            <a:off x="4989117" y="5504259"/>
            <a:ext cx="421481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712369" y="487139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Priority(d)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5159189" y="5597525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Priority(a)</a:t>
            </a:r>
            <a:endParaRPr lang="en-GB" dirty="0"/>
          </a:p>
        </p:txBody>
      </p:sp>
      <p:sp>
        <p:nvSpPr>
          <p:cNvPr id="90" name="Line Callout 3 (Accent Bar) 89"/>
          <p:cNvSpPr/>
          <p:nvPr/>
        </p:nvSpPr>
        <p:spPr bwMode="auto">
          <a:xfrm rot="16200000">
            <a:off x="8126890" y="1569058"/>
            <a:ext cx="1240470" cy="1634863"/>
          </a:xfrm>
          <a:prstGeom prst="accentCallout3">
            <a:avLst>
              <a:gd name="adj1" fmla="val 92657"/>
              <a:gd name="adj2" fmla="val -16942"/>
              <a:gd name="adj3" fmla="val 92009"/>
              <a:gd name="adj4" fmla="val -15872"/>
              <a:gd name="adj5" fmla="val 56148"/>
              <a:gd name="adj6" fmla="val -94740"/>
              <a:gd name="adj7" fmla="val -173713"/>
              <a:gd name="adj8" fmla="val -11448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Note b suffers blocking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304800"/>
            <a:ext cx="8416925" cy="990600"/>
          </a:xfrm>
        </p:spPr>
        <p:txBody>
          <a:bodyPr/>
          <a:lstStyle/>
          <a:p>
            <a:r>
              <a:rPr lang="en-GB" smtClean="0">
                <a:solidFill>
                  <a:schemeClr val="tx1"/>
                </a:solidFill>
                <a:latin typeface="Arial" charset="0"/>
              </a:rPr>
              <a:t>Basic Priority Inheritance</a:t>
            </a:r>
            <a:endParaRPr 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295400"/>
            <a:ext cx="8582025" cy="4800600"/>
          </a:xfrm>
        </p:spPr>
        <p:txBody>
          <a:bodyPr/>
          <a:lstStyle/>
          <a:p>
            <a:r>
              <a:rPr lang="en-GB" sz="2800" dirty="0" smtClean="0">
                <a:latin typeface="Arial" charset="0"/>
              </a:rPr>
              <a:t>Tasks are assigned a static priority using an appropriate algorithm such as rate or deadline monotonic.</a:t>
            </a:r>
            <a:endParaRPr lang="en-GB" dirty="0" smtClean="0">
              <a:latin typeface="Arial" charset="0"/>
            </a:endParaRPr>
          </a:p>
          <a:p>
            <a:r>
              <a:rPr lang="en-GB" sz="2800" b="1" dirty="0" smtClean="0">
                <a:latin typeface="Arial" charset="0"/>
              </a:rPr>
              <a:t>Scheduling rule</a:t>
            </a:r>
            <a:r>
              <a:rPr lang="en-GB" sz="2800" dirty="0" smtClean="0">
                <a:latin typeface="Arial" charset="0"/>
              </a:rPr>
              <a:t>: </a:t>
            </a:r>
          </a:p>
          <a:p>
            <a:pPr lvl="1"/>
            <a:r>
              <a:rPr lang="en-GB" sz="2400" dirty="0" smtClean="0">
                <a:latin typeface="Arial" charset="0"/>
              </a:rPr>
              <a:t>ready tasks are scheduled on the processor pre-emptively in a priority driven manner according to their current priority. </a:t>
            </a:r>
          </a:p>
          <a:p>
            <a:pPr lvl="1"/>
            <a:r>
              <a:rPr lang="en-GB" sz="2400" dirty="0" smtClean="0">
                <a:latin typeface="Arial" charset="0"/>
              </a:rPr>
              <a:t>At release time t, the current priority of every task is equal to its assigned priority. </a:t>
            </a:r>
          </a:p>
          <a:p>
            <a:pPr lvl="1"/>
            <a:r>
              <a:rPr lang="en-GB" sz="2400" dirty="0" smtClean="0">
                <a:latin typeface="Arial" charset="0"/>
              </a:rPr>
              <a:t>The task remains at that priority except under conditions stated under Priority Inheritance rule.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77091"/>
            <a:ext cx="8416925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Basic Priority Inheritance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0091"/>
            <a:ext cx="8416925" cy="4939145"/>
          </a:xfrm>
        </p:spPr>
        <p:txBody>
          <a:bodyPr/>
          <a:lstStyle/>
          <a:p>
            <a:r>
              <a:rPr lang="en-GB" sz="2400" b="1" dirty="0" smtClean="0">
                <a:latin typeface="Arial" charset="0"/>
              </a:rPr>
              <a:t>Allocation rule</a:t>
            </a:r>
            <a:r>
              <a:rPr lang="en-GB" sz="2400" dirty="0" smtClean="0">
                <a:latin typeface="Arial" charset="0"/>
              </a:rPr>
              <a:t>: </a:t>
            </a:r>
          </a:p>
          <a:p>
            <a:pPr lvl="1"/>
            <a:r>
              <a:rPr lang="en-GB" sz="2400" dirty="0" smtClean="0">
                <a:latin typeface="Arial" charset="0"/>
              </a:rPr>
              <a:t>When a task T requests a resource R at time t</a:t>
            </a:r>
            <a:r>
              <a:rPr lang="en-GB" sz="2000" dirty="0" smtClean="0">
                <a:latin typeface="Arial" charset="0"/>
              </a:rPr>
              <a:t>,</a:t>
            </a:r>
          </a:p>
          <a:p>
            <a:pPr lvl="2">
              <a:buFont typeface="Symbol" pitchFamily="18" charset="2"/>
              <a:buChar char="·"/>
            </a:pPr>
            <a:r>
              <a:rPr lang="en-GB" dirty="0" smtClean="0">
                <a:latin typeface="Arial" charset="0"/>
              </a:rPr>
              <a:t>if R is free R is allocated to T until T releases R </a:t>
            </a:r>
          </a:p>
          <a:p>
            <a:pPr lvl="2">
              <a:buFont typeface="Symbol" pitchFamily="18" charset="2"/>
              <a:buChar char="·"/>
            </a:pPr>
            <a:r>
              <a:rPr lang="en-GB" dirty="0" smtClean="0">
                <a:latin typeface="Arial" charset="0"/>
              </a:rPr>
              <a:t>if R is not free the request is denied and T is blocked.</a:t>
            </a:r>
            <a:endParaRPr lang="en-GB" sz="1800" b="1" dirty="0" smtClean="0">
              <a:latin typeface="Arial" charset="0"/>
            </a:endParaRPr>
          </a:p>
          <a:p>
            <a:r>
              <a:rPr lang="en-GB" sz="2400" b="1" dirty="0" smtClean="0">
                <a:latin typeface="Arial" charset="0"/>
              </a:rPr>
              <a:t>Priority Inheritance rule</a:t>
            </a:r>
            <a:r>
              <a:rPr lang="en-GB" sz="2400" dirty="0" smtClean="0">
                <a:latin typeface="Arial" charset="0"/>
              </a:rPr>
              <a:t>: </a:t>
            </a:r>
          </a:p>
          <a:p>
            <a:pPr lvl="1"/>
            <a:r>
              <a:rPr lang="en-GB" sz="2400" dirty="0" smtClean="0">
                <a:latin typeface="Arial" charset="0"/>
              </a:rPr>
              <a:t>When a requesting task T becomes blocked, the task  J which blocks T  inherits the current priority of T. </a:t>
            </a:r>
          </a:p>
          <a:p>
            <a:pPr lvl="1"/>
            <a:r>
              <a:rPr lang="en-GB" sz="2400" dirty="0" smtClean="0">
                <a:latin typeface="Arial" charset="0"/>
              </a:rPr>
              <a:t>The task J executes at its inherited priority until it releases R; </a:t>
            </a:r>
          </a:p>
          <a:p>
            <a:pPr lvl="1"/>
            <a:r>
              <a:rPr lang="en-GB" sz="2400" dirty="0" smtClean="0">
                <a:latin typeface="Arial" charset="0"/>
              </a:rPr>
              <a:t>At that time the priority of J returns to its priority from the time it blocked T.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Basic Priority Inheritance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smtClean="0">
                <a:latin typeface="Arial" charset="0"/>
              </a:rPr>
              <a:t>Weaknesses:</a:t>
            </a:r>
            <a:endParaRPr lang="en-GB" smtClean="0">
              <a:latin typeface="Arial" charset="0"/>
            </a:endParaRPr>
          </a:p>
          <a:p>
            <a:pPr lvl="1">
              <a:buFont typeface="Symbol" pitchFamily="18" charset="2"/>
              <a:buChar char="·"/>
            </a:pPr>
            <a:r>
              <a:rPr lang="en-GB" smtClean="0">
                <a:latin typeface="Arial" charset="0"/>
              </a:rPr>
              <a:t>transitive blocking can occur</a:t>
            </a:r>
          </a:p>
          <a:p>
            <a:pPr lvl="1">
              <a:buFont typeface="Symbol" pitchFamily="18" charset="2"/>
              <a:buChar char="·"/>
            </a:pPr>
            <a:r>
              <a:rPr lang="en-GB" smtClean="0">
                <a:latin typeface="Arial" charset="0"/>
              </a:rPr>
              <a:t>deadlocks are not prevented</a:t>
            </a:r>
          </a:p>
          <a:p>
            <a:pPr lvl="1">
              <a:buFont typeface="Symbol" pitchFamily="18" charset="2"/>
              <a:buChar char="·"/>
            </a:pPr>
            <a:r>
              <a:rPr lang="en-GB" smtClean="0">
                <a:latin typeface="Arial" charset="0"/>
              </a:rPr>
              <a:t>the blocking time is not reduced to a minimum.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04800"/>
            <a:ext cx="8416925" cy="1143000"/>
          </a:xfrm>
          <a:noFill/>
        </p:spPr>
        <p:txBody>
          <a:bodyPr lIns="90488" tIns="44450" rIns="90488" bIns="44450"/>
          <a:lstStyle/>
          <a:p>
            <a:r>
              <a:rPr lang="en-US" dirty="0" smtClean="0"/>
              <a:t>Simple Blocking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523999"/>
            <a:ext cx="8416925" cy="4752109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US" sz="2800" dirty="0" smtClean="0"/>
              <a:t>Assume two tasks , A and B</a:t>
            </a:r>
          </a:p>
          <a:p>
            <a:pPr marL="285750" indent="-285750"/>
            <a:r>
              <a:rPr lang="en-US" sz="2800" dirty="0" smtClean="0"/>
              <a:t>priority(A) &gt; priority(B)</a:t>
            </a:r>
          </a:p>
          <a:p>
            <a:pPr marL="285750" indent="-285750"/>
            <a:r>
              <a:rPr lang="en-US" sz="2800" dirty="0" smtClean="0"/>
              <a:t>Both share a non-</a:t>
            </a:r>
            <a:r>
              <a:rPr lang="en-US" sz="2800" dirty="0" err="1" smtClean="0"/>
              <a:t>preemptible</a:t>
            </a:r>
            <a:r>
              <a:rPr lang="en-US" sz="2800" dirty="0" smtClean="0"/>
              <a:t> resource, R</a:t>
            </a:r>
          </a:p>
          <a:p>
            <a:pPr marL="285750" indent="-285750"/>
            <a:r>
              <a:rPr lang="en-US" sz="2800" dirty="0" smtClean="0"/>
              <a:t>B uses  R for t units of time</a:t>
            </a:r>
          </a:p>
          <a:p>
            <a:pPr marL="285750" indent="-285750"/>
            <a:r>
              <a:rPr lang="en-US" sz="2800" dirty="0" smtClean="0"/>
              <a:t>Assume B is running and has locked R</a:t>
            </a:r>
          </a:p>
          <a:p>
            <a:pPr marL="285750" indent="-285750"/>
            <a:r>
              <a:rPr lang="en-US" sz="2800" dirty="0" smtClean="0"/>
              <a:t>A now starts to run and after a short period attempts to access R</a:t>
            </a:r>
          </a:p>
          <a:p>
            <a:pPr marL="285750" indent="-285750"/>
            <a:r>
              <a:rPr lang="en-US" sz="2800" u="sng" dirty="0" smtClean="0"/>
              <a:t>A is blocked until B frees R</a:t>
            </a:r>
            <a:endParaRPr lang="en-US" sz="2800" dirty="0" smtClean="0"/>
          </a:p>
          <a:p>
            <a:pPr marL="685800" lvl="1" indent="-228600" algn="ctr">
              <a:buFontTx/>
              <a:buNone/>
            </a:pPr>
            <a:r>
              <a:rPr lang="en-US" sz="3200" b="1" dirty="0" smtClean="0"/>
              <a:t>We have </a:t>
            </a:r>
            <a:r>
              <a:rPr lang="en-US" sz="3200" b="1" dirty="0" smtClean="0">
                <a:solidFill>
                  <a:srgbClr val="FF0000"/>
                </a:solidFill>
              </a:rPr>
              <a:t>Blocking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416925" cy="762000"/>
          </a:xfrm>
        </p:spPr>
        <p:txBody>
          <a:bodyPr/>
          <a:lstStyle/>
          <a:p>
            <a:r>
              <a:rPr lang="en-GB" dirty="0" smtClean="0"/>
              <a:t>Priority inheritance is transitive</a:t>
            </a:r>
            <a:endParaRPr lang="en-US" dirty="0" smtClean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742950" y="2625725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742950" y="5978525"/>
            <a:ext cx="915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178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7225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228850" y="5292725"/>
            <a:ext cx="49371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33550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238250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42950" y="5292725"/>
            <a:ext cx="495300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1896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6943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1990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7037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2084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7131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7673975" y="5292725"/>
            <a:ext cx="495300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7180263" y="5292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66849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32178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2722563" y="3768725"/>
            <a:ext cx="4953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228850" y="3768725"/>
            <a:ext cx="493713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1733550" y="3768725"/>
            <a:ext cx="495300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42084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37131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3217863" y="2930525"/>
            <a:ext cx="495300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6189663" y="2930525"/>
            <a:ext cx="495300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694363" y="2930525"/>
            <a:ext cx="4953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5199063" y="29305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47037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42084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3713163" y="2930525"/>
            <a:ext cx="495300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7180263" y="3768725"/>
            <a:ext cx="493712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684963" y="2930525"/>
            <a:ext cx="495300" cy="304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230188" y="52578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230188" y="36576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230188" y="2819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429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15335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0533" name="Text Box 53"/>
          <p:cNvSpPr txBox="1">
            <a:spLocks noChangeArrowheads="1"/>
          </p:cNvSpPr>
          <p:nvPr/>
        </p:nvSpPr>
        <p:spPr bwMode="auto">
          <a:xfrm>
            <a:off x="25241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35147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45037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54117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64023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73929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83835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9372600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>
            <a:off x="3217863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>
            <a:off x="742950" y="5102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4" name="Line 64"/>
          <p:cNvSpPr>
            <a:spLocks noChangeShapeType="1"/>
          </p:cNvSpPr>
          <p:nvPr/>
        </p:nvSpPr>
        <p:spPr bwMode="auto">
          <a:xfrm>
            <a:off x="1733550" y="3540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5" name="Oval 65"/>
          <p:cNvSpPr>
            <a:spLocks noChangeArrowheads="1"/>
          </p:cNvSpPr>
          <p:nvPr/>
        </p:nvSpPr>
        <p:spPr bwMode="auto">
          <a:xfrm>
            <a:off x="8107506" y="5479761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>
            <a:off x="7097713" y="31591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7" name="Oval 67"/>
          <p:cNvSpPr>
            <a:spLocks noChangeArrowheads="1"/>
          </p:cNvSpPr>
          <p:nvPr/>
        </p:nvSpPr>
        <p:spPr bwMode="auto">
          <a:xfrm>
            <a:off x="7591425" y="3997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147638" y="2022475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4703763" y="3768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5199063" y="3768725"/>
            <a:ext cx="4953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61896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56943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66849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4" name="Straight Arrow Connector 83"/>
          <p:cNvCxnSpPr/>
          <p:nvPr/>
        </p:nvCxnSpPr>
        <p:spPr bwMode="auto">
          <a:xfrm rot="5400000" flipH="1" flipV="1">
            <a:off x="1981995" y="4855369"/>
            <a:ext cx="148272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6200000" flipH="1">
            <a:off x="3690181" y="4262331"/>
            <a:ext cx="2072046" cy="313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3952877" y="3511551"/>
            <a:ext cx="512763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 flipH="1" flipV="1">
            <a:off x="3311238" y="4378037"/>
            <a:ext cx="1828801" cy="277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16200000" flipH="1">
            <a:off x="5410202" y="3484419"/>
            <a:ext cx="568033" cy="277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6373091" y="1399309"/>
            <a:ext cx="2133600" cy="120032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a: EQQQE</a:t>
            </a:r>
          </a:p>
          <a:p>
            <a:r>
              <a:rPr lang="en-GB" dirty="0" smtClean="0"/>
              <a:t>c:EV(V+Q)VE</a:t>
            </a:r>
          </a:p>
          <a:p>
            <a:r>
              <a:rPr lang="en-GB" dirty="0" smtClean="0"/>
              <a:t>d:EEVEE</a:t>
            </a:r>
            <a:endParaRPr lang="en-GB" dirty="0"/>
          </a:p>
        </p:txBody>
      </p:sp>
      <p:sp>
        <p:nvSpPr>
          <p:cNvPr id="104" name="Line Callout 3 (Accent Bar) 103"/>
          <p:cNvSpPr/>
          <p:nvPr/>
        </p:nvSpPr>
        <p:spPr bwMode="auto">
          <a:xfrm>
            <a:off x="1801090" y="1496291"/>
            <a:ext cx="1080655" cy="875885"/>
          </a:xfrm>
          <a:prstGeom prst="accentCallout3">
            <a:avLst>
              <a:gd name="adj1" fmla="val 96257"/>
              <a:gd name="adj2" fmla="val -5769"/>
              <a:gd name="adj3" fmla="val 191164"/>
              <a:gd name="adj4" fmla="val -48718"/>
              <a:gd name="adj5" fmla="val 213888"/>
              <a:gd name="adj6" fmla="val 25641"/>
              <a:gd name="adj7" fmla="val 226851"/>
              <a:gd name="adj8" fmla="val 205770"/>
            </a:avLst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c </a:t>
            </a:r>
            <a:r>
              <a:rPr lang="en-GB" dirty="0" smtClean="0">
                <a:latin typeface="Symbol" pitchFamily="18" charset="2"/>
                <a:sym typeface="Symbol"/>
              </a:rPr>
              <a:t> </a:t>
            </a:r>
            <a:r>
              <a:rPr lang="en-GB" dirty="0" smtClean="0">
                <a:latin typeface="+mn-lt"/>
                <a:sym typeface="Symbol"/>
              </a:rPr>
              <a:t>d</a:t>
            </a:r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18" charset="2"/>
                <a:sym typeface="Symbol"/>
              </a:rPr>
              <a:t> </a:t>
            </a:r>
            <a:r>
              <a:rPr lang="en-GB" dirty="0">
                <a:sym typeface="Symbol"/>
              </a:rPr>
              <a:t>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latin typeface="+mn-lt"/>
              <a:sym typeface="Symbo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 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Rectangle 42"/>
          <p:cNvSpPr>
            <a:spLocks noChangeArrowheads="1"/>
          </p:cNvSpPr>
          <p:nvPr/>
        </p:nvSpPr>
        <p:spPr bwMode="auto">
          <a:xfrm>
            <a:off x="5193038" y="293855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</a:p>
          <a:p>
            <a:pPr lvl="1"/>
            <a:r>
              <a:rPr lang="en-US" dirty="0" smtClean="0"/>
              <a:t>Task a uses resource R; Task b uses </a:t>
            </a:r>
            <a:r>
              <a:rPr lang="en-US" dirty="0" smtClean="0"/>
              <a:t>Q </a:t>
            </a:r>
            <a:r>
              <a:rPr lang="en-US" dirty="0" smtClean="0"/>
              <a:t>and </a:t>
            </a:r>
            <a:r>
              <a:rPr lang="en-US" dirty="0" smtClean="0"/>
              <a:t>R </a:t>
            </a:r>
            <a:r>
              <a:rPr lang="en-US" dirty="0" smtClean="0"/>
              <a:t>nested inside </a:t>
            </a:r>
            <a:r>
              <a:rPr lang="en-US" dirty="0" smtClean="0"/>
              <a:t>Q; </a:t>
            </a:r>
            <a:r>
              <a:rPr lang="en-US" dirty="0" smtClean="0"/>
              <a:t>Task C </a:t>
            </a:r>
            <a:r>
              <a:rPr lang="en-GB" dirty="0" smtClean="0"/>
              <a:t>uses only Q.</a:t>
            </a:r>
          </a:p>
          <a:p>
            <a:pPr lvl="1"/>
            <a:r>
              <a:rPr lang="en-GB" dirty="0" smtClean="0"/>
              <a:t>priority(a) &lt; priority(b) &lt; priority(c)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1" name="Rectangle 67"/>
          <p:cNvSpPr>
            <a:spLocks noChangeArrowheads="1"/>
          </p:cNvSpPr>
          <p:nvPr/>
        </p:nvSpPr>
        <p:spPr bwMode="auto">
          <a:xfrm>
            <a:off x="6684963" y="3768725"/>
            <a:ext cx="49530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Inheritance</a:t>
            </a:r>
            <a:endParaRPr lang="en-US" dirty="0" smtClean="0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742950" y="2625725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742950" y="5978525"/>
            <a:ext cx="915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2178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7225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228850" y="5292725"/>
            <a:ext cx="49371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733550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238250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42950" y="5292725"/>
            <a:ext cx="495300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1896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6943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1990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47037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2084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713163" y="5292725"/>
            <a:ext cx="4953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7673975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7180263" y="5292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6849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17863" y="4530725"/>
            <a:ext cx="495300" cy="3048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27225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228850" y="4530725"/>
            <a:ext cx="493713" cy="3048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1733550" y="4530725"/>
            <a:ext cx="495300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199063" y="4530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703763" y="4530725"/>
            <a:ext cx="4953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208463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3713163" y="4530725"/>
            <a:ext cx="495300" cy="3048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217863" y="3768725"/>
            <a:ext cx="4953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2722563" y="3768725"/>
            <a:ext cx="495300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42084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37131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230188" y="52578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230188" y="4419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230188" y="36576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6429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15335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25241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35147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5037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54117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64023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73929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83835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9372600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742950" y="5102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>
            <a:off x="1733550" y="4302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2736441" y="348113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7" name="Oval 63"/>
          <p:cNvSpPr>
            <a:spLocks noChangeArrowheads="1"/>
          </p:cNvSpPr>
          <p:nvPr/>
        </p:nvSpPr>
        <p:spPr bwMode="auto">
          <a:xfrm>
            <a:off x="7104729" y="3982577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8" name="Text Box 64"/>
          <p:cNvSpPr txBox="1">
            <a:spLocks noChangeArrowheads="1"/>
          </p:cNvSpPr>
          <p:nvPr/>
        </p:nvSpPr>
        <p:spPr bwMode="auto">
          <a:xfrm>
            <a:off x="147638" y="2022475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4703763" y="3768725"/>
            <a:ext cx="4953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0" name="Rectangle 66"/>
          <p:cNvSpPr>
            <a:spLocks noChangeArrowheads="1"/>
          </p:cNvSpPr>
          <p:nvPr/>
        </p:nvSpPr>
        <p:spPr bwMode="auto">
          <a:xfrm>
            <a:off x="5199063" y="3768725"/>
            <a:ext cx="4953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2" name="Rectangle 68"/>
          <p:cNvSpPr>
            <a:spLocks noChangeArrowheads="1"/>
          </p:cNvSpPr>
          <p:nvPr/>
        </p:nvSpPr>
        <p:spPr bwMode="auto">
          <a:xfrm>
            <a:off x="6189663" y="3768725"/>
            <a:ext cx="495300" cy="3048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3" name="Rectangle 69"/>
          <p:cNvSpPr>
            <a:spLocks noChangeArrowheads="1"/>
          </p:cNvSpPr>
          <p:nvPr/>
        </p:nvSpPr>
        <p:spPr bwMode="auto">
          <a:xfrm>
            <a:off x="7180263" y="4530725"/>
            <a:ext cx="493712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4" name="Rectangle 70"/>
          <p:cNvSpPr>
            <a:spLocks noChangeArrowheads="1"/>
          </p:cNvSpPr>
          <p:nvPr/>
        </p:nvSpPr>
        <p:spPr bwMode="auto">
          <a:xfrm>
            <a:off x="66849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5" name="Rectangle 71"/>
          <p:cNvSpPr>
            <a:spLocks noChangeArrowheads="1"/>
          </p:cNvSpPr>
          <p:nvPr/>
        </p:nvSpPr>
        <p:spPr bwMode="auto">
          <a:xfrm>
            <a:off x="61896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6" name="Rectangle 72"/>
          <p:cNvSpPr>
            <a:spLocks noChangeArrowheads="1"/>
          </p:cNvSpPr>
          <p:nvPr/>
        </p:nvSpPr>
        <p:spPr bwMode="auto">
          <a:xfrm>
            <a:off x="5694363" y="4530725"/>
            <a:ext cx="495300" cy="3048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7" name="Rectangle 73"/>
          <p:cNvSpPr>
            <a:spLocks noChangeArrowheads="1"/>
          </p:cNvSpPr>
          <p:nvPr/>
        </p:nvSpPr>
        <p:spPr bwMode="auto">
          <a:xfrm>
            <a:off x="7673975" y="4530725"/>
            <a:ext cx="495300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8" name="Rectangle 74"/>
          <p:cNvSpPr>
            <a:spLocks noChangeArrowheads="1"/>
          </p:cNvSpPr>
          <p:nvPr/>
        </p:nvSpPr>
        <p:spPr bwMode="auto">
          <a:xfrm>
            <a:off x="5694363" y="3768725"/>
            <a:ext cx="495300" cy="3048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8169275" y="5292725"/>
            <a:ext cx="495300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61" name="Oval 77"/>
          <p:cNvSpPr>
            <a:spLocks noChangeArrowheads="1"/>
          </p:cNvSpPr>
          <p:nvPr/>
        </p:nvSpPr>
        <p:spPr bwMode="auto">
          <a:xfrm>
            <a:off x="8065831" y="4759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5" name="Oval 61"/>
          <p:cNvSpPr>
            <a:spLocks noChangeArrowheads="1"/>
          </p:cNvSpPr>
          <p:nvPr/>
        </p:nvSpPr>
        <p:spPr bwMode="auto">
          <a:xfrm>
            <a:off x="8575880" y="5547851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9" name="Straight Arrow Connector 78"/>
          <p:cNvCxnSpPr>
            <a:stCxn id="42006" idx="3"/>
            <a:endCxn id="42014" idx="3"/>
          </p:cNvCxnSpPr>
          <p:nvPr/>
        </p:nvCxnSpPr>
        <p:spPr bwMode="auto">
          <a:xfrm flipV="1">
            <a:off x="3217863" y="3921125"/>
            <a:ext cx="0" cy="7620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42000" idx="3"/>
            <a:endCxn id="42018" idx="3"/>
          </p:cNvCxnSpPr>
          <p:nvPr/>
        </p:nvCxnSpPr>
        <p:spPr bwMode="auto">
          <a:xfrm flipV="1">
            <a:off x="4208463" y="3921125"/>
            <a:ext cx="0" cy="15240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42050" idx="1"/>
            <a:endCxn id="41998" idx="3"/>
          </p:cNvCxnSpPr>
          <p:nvPr/>
        </p:nvCxnSpPr>
        <p:spPr bwMode="auto">
          <a:xfrm>
            <a:off x="5199063" y="3921125"/>
            <a:ext cx="0" cy="15240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42058" idx="3"/>
            <a:endCxn id="42056" idx="3"/>
          </p:cNvCxnSpPr>
          <p:nvPr/>
        </p:nvCxnSpPr>
        <p:spPr bwMode="auto">
          <a:xfrm>
            <a:off x="6189663" y="3921125"/>
            <a:ext cx="0" cy="7620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9" name="Line Callout 1 (Accent Bar) 88"/>
          <p:cNvSpPr/>
          <p:nvPr/>
        </p:nvSpPr>
        <p:spPr bwMode="auto">
          <a:xfrm>
            <a:off x="1032386" y="2743200"/>
            <a:ext cx="988142" cy="612648"/>
          </a:xfrm>
          <a:prstGeom prst="accentCallout1">
            <a:avLst>
              <a:gd name="adj1" fmla="val 28379"/>
              <a:gd name="adj2" fmla="val 96506"/>
              <a:gd name="adj3" fmla="val 266569"/>
              <a:gd name="adj4" fmla="val 215134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 → c</a:t>
            </a:r>
          </a:p>
        </p:txBody>
      </p:sp>
      <p:sp>
        <p:nvSpPr>
          <p:cNvPr id="90" name="Line Callout 1 (Accent Bar) 89"/>
          <p:cNvSpPr/>
          <p:nvPr/>
        </p:nvSpPr>
        <p:spPr bwMode="auto">
          <a:xfrm>
            <a:off x="2084438" y="2364658"/>
            <a:ext cx="988142" cy="612648"/>
          </a:xfrm>
          <a:prstGeom prst="accentCallout1">
            <a:avLst>
              <a:gd name="adj1" fmla="val 28379"/>
              <a:gd name="adj2" fmla="val 96506"/>
              <a:gd name="adj3" fmla="val 266569"/>
              <a:gd name="adj4" fmla="val 215134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→ c</a:t>
            </a:r>
          </a:p>
        </p:txBody>
      </p:sp>
      <p:sp>
        <p:nvSpPr>
          <p:cNvPr id="91" name="Line Callout 1 (Accent Bar) 90"/>
          <p:cNvSpPr/>
          <p:nvPr/>
        </p:nvSpPr>
        <p:spPr bwMode="auto">
          <a:xfrm>
            <a:off x="3279057" y="2113936"/>
            <a:ext cx="988142" cy="612648"/>
          </a:xfrm>
          <a:prstGeom prst="accentCallout1">
            <a:avLst>
              <a:gd name="adj1" fmla="val 28379"/>
              <a:gd name="adj2" fmla="val 96506"/>
              <a:gd name="adj3" fmla="val 490450"/>
              <a:gd name="adj4" fmla="val 191253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a→ a</a:t>
            </a:r>
          </a:p>
        </p:txBody>
      </p:sp>
      <p:sp>
        <p:nvSpPr>
          <p:cNvPr id="92" name="Line Callout 1 (Accent Bar) 91"/>
          <p:cNvSpPr/>
          <p:nvPr/>
        </p:nvSpPr>
        <p:spPr bwMode="auto">
          <a:xfrm>
            <a:off x="4709651" y="2231923"/>
            <a:ext cx="988142" cy="612648"/>
          </a:xfrm>
          <a:prstGeom prst="accentCallout1">
            <a:avLst>
              <a:gd name="adj1" fmla="val 28379"/>
              <a:gd name="adj2" fmla="val 96506"/>
              <a:gd name="adj3" fmla="val 343603"/>
              <a:gd name="adj4" fmla="val 152447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 →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have deadlock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Scenario:</a:t>
            </a:r>
          </a:p>
          <a:p>
            <a:pPr lvl="1"/>
            <a:r>
              <a:rPr lang="en-GB" dirty="0" smtClean="0"/>
              <a:t>H and L share two resources Q and V</a:t>
            </a:r>
          </a:p>
          <a:p>
            <a:pPr lvl="1"/>
            <a:r>
              <a:rPr lang="en-GB" dirty="0" smtClean="0"/>
              <a:t>L locks Q </a:t>
            </a:r>
          </a:p>
          <a:p>
            <a:pPr lvl="1"/>
            <a:r>
              <a:rPr lang="en-GB" dirty="0" smtClean="0"/>
              <a:t>H runs and locks V</a:t>
            </a:r>
          </a:p>
          <a:p>
            <a:pPr lvl="1"/>
            <a:r>
              <a:rPr lang="en-GB" dirty="0" smtClean="0"/>
              <a:t>H tries to lock Q but is blocked</a:t>
            </a:r>
          </a:p>
          <a:p>
            <a:pPr lvl="1"/>
            <a:r>
              <a:rPr lang="en-GB" dirty="0" smtClean="0"/>
              <a:t>L inherits priority(H)</a:t>
            </a:r>
          </a:p>
          <a:p>
            <a:pPr lvl="1"/>
            <a:r>
              <a:rPr lang="en-GB" dirty="0" smtClean="0"/>
              <a:t>L tries to lock V and is refused</a:t>
            </a:r>
          </a:p>
          <a:p>
            <a:pPr lvl="1"/>
            <a:r>
              <a:rPr lang="en-GB" b="1" dirty="0" smtClean="0"/>
              <a:t>We have </a:t>
            </a:r>
            <a:r>
              <a:rPr lang="en-GB" b="1" dirty="0" smtClean="0">
                <a:solidFill>
                  <a:srgbClr val="FF0000"/>
                </a:solidFill>
              </a:rPr>
              <a:t>deadlock</a:t>
            </a:r>
            <a:endParaRPr lang="en-GB" b="1" dirty="0"/>
          </a:p>
        </p:txBody>
      </p:sp>
      <p:sp>
        <p:nvSpPr>
          <p:cNvPr id="4" name="Oval Callout 3"/>
          <p:cNvSpPr/>
          <p:nvPr/>
        </p:nvSpPr>
        <p:spPr bwMode="auto">
          <a:xfrm>
            <a:off x="7079673" y="2757055"/>
            <a:ext cx="2576945" cy="1953490"/>
          </a:xfrm>
          <a:prstGeom prst="wedgeEllipseCallout">
            <a:avLst>
              <a:gd name="adj1" fmla="val 32930"/>
              <a:gd name="adj2" fmla="val 118528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How could this be avoided?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nested critical section, the problem of deadlock can occur; i.e. two or more tasks can be blocked waiting for each</a:t>
            </a:r>
            <a:r>
              <a:rPr lang="en-GB" dirty="0" smtClean="0"/>
              <a:t>other.</a:t>
            </a:r>
          </a:p>
          <a:p>
            <a:r>
              <a:rPr lang="en-US" dirty="0" smtClean="0"/>
              <a:t>The priority inheritance protocol </a:t>
            </a:r>
            <a:r>
              <a:rPr lang="en-US" i="1" dirty="0" smtClean="0"/>
              <a:t>does not solve automatically the </a:t>
            </a:r>
            <a:r>
              <a:rPr lang="en-US" dirty="0" smtClean="0"/>
              <a:t>problem of deadlock</a:t>
            </a:r>
          </a:p>
          <a:p>
            <a:r>
              <a:rPr lang="en-US" dirty="0" smtClean="0"/>
              <a:t>Will return to this later.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maximum blocking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will compute the maximum blocking time only in the case of </a:t>
            </a:r>
            <a:r>
              <a:rPr lang="en-GB" sz="2800" dirty="0" smtClean="0"/>
              <a:t>non nested critical sections.</a:t>
            </a:r>
          </a:p>
          <a:p>
            <a:r>
              <a:rPr lang="en-US" sz="2800" dirty="0" smtClean="0"/>
              <a:t>Even if we avoid the problem of deadlock, when critical sections are nested, the computation of the blocking time becomes very complex due to multiple </a:t>
            </a:r>
            <a:r>
              <a:rPr lang="en-GB" sz="2800" dirty="0" smtClean="0"/>
              <a:t>inheritance.</a:t>
            </a:r>
          </a:p>
          <a:p>
            <a:r>
              <a:rPr lang="en-US" sz="2800" dirty="0" smtClean="0"/>
              <a:t>If critical section are not nested, multiple inheritance cannot happen, and the computation of the blocking time becomes simpler.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Blocking Time under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Basic</a:t>
            </a:r>
            <a:r>
              <a:rPr lang="en-GB" dirty="0" smtClean="0"/>
              <a:t> Priority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81199"/>
            <a:ext cx="8416925" cy="4488873"/>
          </a:xfrm>
        </p:spPr>
        <p:txBody>
          <a:bodyPr/>
          <a:lstStyle/>
          <a:p>
            <a:r>
              <a:rPr lang="en-US" sz="2800" b="1" dirty="0" smtClean="0"/>
              <a:t>Theorem 1 </a:t>
            </a:r>
          </a:p>
          <a:p>
            <a:pPr lvl="1"/>
            <a:r>
              <a:rPr lang="en-US" sz="2400" dirty="0" smtClean="0"/>
              <a:t>Under the priority inheritance protocol, a task can be blocked only once on each different semaphore.</a:t>
            </a:r>
          </a:p>
          <a:p>
            <a:r>
              <a:rPr lang="en-US" sz="2800" b="1" dirty="0" smtClean="0"/>
              <a:t>Theorem 2 </a:t>
            </a:r>
          </a:p>
          <a:p>
            <a:pPr lvl="1"/>
            <a:r>
              <a:rPr lang="en-US" sz="2400" dirty="0" smtClean="0"/>
              <a:t>Under the priority inheritance protocol, a task can be blocked by another lower priority task for at most the duration of one critical section.</a:t>
            </a:r>
          </a:p>
          <a:p>
            <a:r>
              <a:rPr lang="en-US" sz="2800" dirty="0" smtClean="0"/>
              <a:t>This means that we have to consider that a task can be blocked more than once, but only once per each resource and once by </a:t>
            </a:r>
            <a:r>
              <a:rPr lang="en-GB" sz="2800" dirty="0" smtClean="0"/>
              <a:t>each task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Blocking time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81199"/>
            <a:ext cx="8416925" cy="4558145"/>
          </a:xfrm>
        </p:spPr>
        <p:txBody>
          <a:bodyPr/>
          <a:lstStyle/>
          <a:p>
            <a:r>
              <a:rPr lang="en-US" sz="2400" dirty="0" smtClean="0"/>
              <a:t>We must build a </a:t>
            </a:r>
            <a:r>
              <a:rPr lang="en-US" sz="2400" i="1" dirty="0" smtClean="0"/>
              <a:t>resource usage table.:</a:t>
            </a:r>
          </a:p>
          <a:p>
            <a:pPr lvl="1"/>
            <a:r>
              <a:rPr lang="en-US" sz="2400" i="1" dirty="0" smtClean="0"/>
              <a:t> </a:t>
            </a:r>
            <a:r>
              <a:rPr lang="en-US" sz="2400" dirty="0" smtClean="0"/>
              <a:t>On each row we put a task (decreasing order of priority);</a:t>
            </a:r>
          </a:p>
          <a:p>
            <a:pPr lvl="1"/>
            <a:r>
              <a:rPr lang="en-US" sz="2400" dirty="0" smtClean="0"/>
              <a:t>On each column we put a resource, in any order;</a:t>
            </a:r>
          </a:p>
          <a:p>
            <a:pPr lvl="1"/>
            <a:r>
              <a:rPr lang="en-US" sz="2400" dirty="0" smtClean="0"/>
              <a:t>In each cell (</a:t>
            </a:r>
            <a:r>
              <a:rPr lang="en-US" sz="2400" dirty="0" err="1" smtClean="0"/>
              <a:t>i</a:t>
            </a:r>
            <a:r>
              <a:rPr lang="en-US" sz="2400" dirty="0" smtClean="0"/>
              <a:t>, j) we put</a:t>
            </a:r>
          </a:p>
          <a:p>
            <a:pPr lvl="2"/>
            <a:r>
              <a:rPr lang="en-US" dirty="0" smtClean="0"/>
              <a:t>the length of the longest critical section of task i on resource </a:t>
            </a:r>
            <a:r>
              <a:rPr lang="en-US" dirty="0" err="1" smtClean="0"/>
              <a:t>Sj</a:t>
            </a:r>
            <a:r>
              <a:rPr lang="en-US" dirty="0" smtClean="0"/>
              <a:t> , </a:t>
            </a:r>
          </a:p>
          <a:p>
            <a:pPr lvl="2"/>
            <a:r>
              <a:rPr lang="en-US" dirty="0" smtClean="0"/>
              <a:t>or 0 if the task does not use the resource.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Blocking time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81199"/>
            <a:ext cx="8416925" cy="4558145"/>
          </a:xfrm>
        </p:spPr>
        <p:txBody>
          <a:bodyPr/>
          <a:lstStyle/>
          <a:p>
            <a:r>
              <a:rPr lang="en-US" sz="2800" dirty="0" smtClean="0"/>
              <a:t>A task can be blocked only by lower priority tasks:</a:t>
            </a:r>
          </a:p>
          <a:p>
            <a:pPr lvl="1"/>
            <a:r>
              <a:rPr lang="en-US" dirty="0" smtClean="0"/>
              <a:t>we must consider only the rows below (tasks with </a:t>
            </a:r>
            <a:r>
              <a:rPr lang="en-GB" dirty="0" smtClean="0"/>
              <a:t>lower priority)</a:t>
            </a:r>
          </a:p>
          <a:p>
            <a:r>
              <a:rPr lang="en-US" sz="2800" dirty="0" smtClean="0"/>
              <a:t> A task can be blocked only on  </a:t>
            </a:r>
          </a:p>
          <a:p>
            <a:pPr lvl="1"/>
            <a:r>
              <a:rPr lang="en-US" dirty="0" smtClean="0"/>
              <a:t>resources that it uses directly, </a:t>
            </a:r>
          </a:p>
          <a:p>
            <a:pPr lvl="1"/>
            <a:r>
              <a:rPr lang="en-US" dirty="0" smtClean="0"/>
              <a:t>or used by higher </a:t>
            </a:r>
            <a:r>
              <a:rPr lang="en-GB" dirty="0" smtClean="0"/>
              <a:t>priority tasks (</a:t>
            </a:r>
            <a:r>
              <a:rPr lang="en-GB" i="1" dirty="0" smtClean="0"/>
              <a:t>indirect blocking);</a:t>
            </a:r>
          </a:p>
          <a:p>
            <a:r>
              <a:rPr lang="en-US" sz="2800" dirty="0" smtClean="0"/>
              <a:t>For each task, we must consider only those columns on which it can be blocked (used by itself or by higher priority tasks).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981200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36" y="4391891"/>
            <a:ext cx="8490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Consider 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can be blocked only on Q.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Therefore, we must consider only the first column, and take the maximum, which is 3.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Therefore, </a:t>
            </a:r>
            <a:r>
              <a:rPr lang="en-GB" dirty="0" smtClean="0"/>
              <a:t>B</a:t>
            </a:r>
            <a:r>
              <a:rPr lang="en-GB" baseline="-25000" dirty="0" smtClean="0"/>
              <a:t>A</a:t>
            </a:r>
            <a:r>
              <a:rPr lang="en-GB" dirty="0" smtClean="0"/>
              <a:t> = 3.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2708421" cy="457200"/>
          </a:xfrm>
        </p:spPr>
        <p:txBody>
          <a:bodyPr/>
          <a:lstStyle/>
          <a:p>
            <a:pPr algn="l"/>
            <a:r>
              <a:rPr lang="en-GB" dirty="0" smtClean="0"/>
              <a:t>Illustration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57745" y="5569527"/>
            <a:ext cx="7162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2949" y="4973782"/>
            <a:ext cx="61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2950" y="3463636"/>
            <a:ext cx="61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949" y="1995055"/>
            <a:ext cx="61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57745" y="3463636"/>
            <a:ext cx="2092037" cy="67887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84764" y="4807527"/>
            <a:ext cx="665018" cy="76199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2452255" y="4475018"/>
            <a:ext cx="66501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449782" y="1995055"/>
            <a:ext cx="1454727" cy="706581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3851564" y="3754581"/>
            <a:ext cx="2105891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905304" y="3463636"/>
            <a:ext cx="1467787" cy="67966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05304" y="4808321"/>
            <a:ext cx="1467787" cy="76120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905304" y="1995055"/>
            <a:ext cx="1467787" cy="7065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blocked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449782" y="3463636"/>
            <a:ext cx="1453933" cy="678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preempted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51371" y="4808321"/>
            <a:ext cx="1453933" cy="7612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locked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>
            <a:off x="5999019" y="4515787"/>
            <a:ext cx="746556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6373091" y="1995055"/>
            <a:ext cx="1814945" cy="706581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73091" y="3464430"/>
            <a:ext cx="1814945" cy="678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preempted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373091" y="4807527"/>
            <a:ext cx="1814945" cy="76199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2783970" y="5832764"/>
            <a:ext cx="3587533" cy="138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451371" y="5948294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 locked by B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42949" y="13993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dirty="0" smtClean="0"/>
              <a:t>priority(A) &gt; priority(B)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88036" y="4143303"/>
            <a:ext cx="163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B frees R</a:t>
            </a:r>
            <a:endParaRPr lang="en-GB" dirty="0">
              <a:latin typeface="Comic Sans MS" pitchFamily="66" charset="0"/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 bwMode="auto">
          <a:xfrm rot="10800000" flipV="1">
            <a:off x="6373092" y="4374136"/>
            <a:ext cx="1814945" cy="23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93963" y="4295703"/>
            <a:ext cx="163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B locks R</a:t>
            </a:r>
            <a:endParaRPr lang="en-GB" dirty="0">
              <a:latin typeface="Comic Sans MS" pitchFamily="66" charset="0"/>
            </a:endParaRPr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 bwMode="auto">
          <a:xfrm>
            <a:off x="1828799" y="4526536"/>
            <a:ext cx="955171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42949" y="2701636"/>
            <a:ext cx="204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A requests R</a:t>
            </a:r>
            <a:endParaRPr lang="en-GB" dirty="0">
              <a:latin typeface="Comic Sans MS" pitchFamily="66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2783970" y="2992582"/>
            <a:ext cx="21197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565563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36" y="3865419"/>
            <a:ext cx="8490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B can be blocked on Q (</a:t>
            </a:r>
            <a:r>
              <a:rPr lang="en-US" sz="1800" i="1" dirty="0" smtClean="0"/>
              <a:t>indirect blocking) and on R.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i="1" dirty="0" smtClean="0"/>
              <a:t>Therefore, we </a:t>
            </a:r>
            <a:r>
              <a:rPr lang="en-US" sz="1800" dirty="0" smtClean="0"/>
              <a:t>must consider the first 2 columns;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Consider all cases where two distinct lower priority tasks between 3, 4 and 5 access Q and R,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sum the two contributions, and take the </a:t>
            </a:r>
            <a:r>
              <a:rPr lang="en-GB" sz="1800" dirty="0" smtClean="0"/>
              <a:t>maximum;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/>
              <a:t>possibilities are: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D on Q and E on R:  3 + 2 = 5;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D on R and E on Q:  3 + 1 = 4;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Therefore, </a:t>
            </a:r>
            <a:r>
              <a:rPr lang="en-GB" sz="1800" dirty="0" smtClean="0"/>
              <a:t>B</a:t>
            </a:r>
            <a:r>
              <a:rPr lang="en-GB" sz="1800" baseline="-25000" dirty="0" smtClean="0"/>
              <a:t>B</a:t>
            </a:r>
            <a:r>
              <a:rPr lang="en-GB" sz="1800" dirty="0" smtClean="0"/>
              <a:t> =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565563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36" y="3865419"/>
            <a:ext cx="84907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/>
              <a:t>C can be blocked on Q, R, S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 smtClean="0"/>
              <a:t>Work out possible combinations:</a:t>
            </a:r>
          </a:p>
          <a:p>
            <a:pPr lvl="1">
              <a:buFont typeface="Arial" pitchFamily="34" charset="0"/>
              <a:buChar char="•"/>
            </a:pPr>
            <a:endParaRPr lang="en-GB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 on Q and E on R:  5;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 on R and E on Q or S:  4;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 on S and E on Q:  2;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 on S and E on R :  3;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So blocking for C is 5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final result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565563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416925" cy="914400"/>
          </a:xfrm>
        </p:spPr>
        <p:txBody>
          <a:bodyPr/>
          <a:lstStyle/>
          <a:p>
            <a:r>
              <a:rPr lang="en-US" smtClean="0"/>
              <a:t>Response Time and Blocking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830263" y="1524000"/>
          <a:ext cx="3041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977900" imgH="228600" progId="Equation.3">
                  <p:embed/>
                </p:oleObj>
              </mc:Choice>
              <mc:Fallback>
                <p:oleObj name="Equation" r:id="rId3" imgW="9779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524000"/>
                        <a:ext cx="30416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698500" y="2514600"/>
          <a:ext cx="41322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1638300" imgH="508000" progId="Equation.3">
                  <p:embed/>
                </p:oleObj>
              </mc:Choice>
              <mc:Fallback>
                <p:oleObj name="Equation" r:id="rId5" imgW="1638300" imgH="508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514600"/>
                        <a:ext cx="4132263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649288" y="4446588"/>
          <a:ext cx="42068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1930400" imgH="508000" progId="Equation.3">
                  <p:embed/>
                </p:oleObj>
              </mc:Choice>
              <mc:Fallback>
                <p:oleObj name="Equation" r:id="rId7" imgW="1930400" imgH="508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4446588"/>
                        <a:ext cx="420687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728547" y="1548822"/>
            <a:ext cx="2527300" cy="2122633"/>
          </a:xfrm>
          <a:prstGeom prst="wedgeRoundRectCallout">
            <a:avLst>
              <a:gd name="adj1" fmla="val 63918"/>
              <a:gd name="adj2" fmla="val 9494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GB" dirty="0">
                <a:latin typeface="Comic Sans MS" pitchFamily="66" charset="0"/>
              </a:rPr>
              <a:t>Same </a:t>
            </a:r>
            <a:r>
              <a:rPr lang="en-GB" dirty="0" smtClean="0">
                <a:latin typeface="Comic Sans MS" pitchFamily="66" charset="0"/>
              </a:rPr>
              <a:t>task</a:t>
            </a:r>
            <a:endParaRPr lang="en-GB" dirty="0">
              <a:latin typeface="Comic Sans MS" pitchFamily="66" charset="0"/>
            </a:endParaRPr>
          </a:p>
          <a:p>
            <a:pPr>
              <a:defRPr/>
            </a:pPr>
            <a:r>
              <a:rPr lang="en-GB" dirty="0">
                <a:latin typeface="Comic Sans MS" pitchFamily="66" charset="0"/>
              </a:rPr>
              <a:t>as before with</a:t>
            </a:r>
          </a:p>
          <a:p>
            <a:pPr>
              <a:defRPr/>
            </a:pPr>
            <a:r>
              <a:rPr lang="en-GB" dirty="0">
                <a:latin typeface="Comic Sans MS" pitchFamily="66" charset="0"/>
              </a:rPr>
              <a:t>an extra term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721927" y="4765964"/>
            <a:ext cx="3810000" cy="169025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Maybe pessimistic: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mic Sans MS" pitchFamily="66" charset="0"/>
              </a:rPr>
              <a:t>A task may not suffer the maximum blocking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Basic Priority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Multiple </a:t>
            </a:r>
            <a:r>
              <a:rPr lang="en-GB" sz="2800" dirty="0" smtClean="0"/>
              <a:t>blockings</a:t>
            </a:r>
          </a:p>
          <a:p>
            <a:pPr lvl="1"/>
            <a:r>
              <a:rPr lang="en-GB" sz="2400" dirty="0" smtClean="0"/>
              <a:t>A task can be blocked more than once on different semaphores</a:t>
            </a:r>
          </a:p>
          <a:p>
            <a:r>
              <a:rPr lang="en-GB" sz="2800" dirty="0" smtClean="0"/>
              <a:t>Multiple inheritance</a:t>
            </a:r>
          </a:p>
          <a:p>
            <a:pPr lvl="1"/>
            <a:r>
              <a:rPr lang="en-GB" sz="2400" dirty="0" smtClean="0"/>
              <a:t>when considering nested resources, the priority can be inherited multiple time</a:t>
            </a:r>
            <a:r>
              <a:rPr lang="en-GB" sz="2800" dirty="0" smtClean="0"/>
              <a:t>s</a:t>
            </a:r>
          </a:p>
          <a:p>
            <a:r>
              <a:rPr lang="en-GB" sz="2800" dirty="0" smtClean="0"/>
              <a:t>Deadlock</a:t>
            </a:r>
          </a:p>
          <a:p>
            <a:pPr lvl="1"/>
            <a:r>
              <a:rPr lang="en-GB" sz="2400" dirty="0" smtClean="0"/>
              <a:t>In case of nested resources, there can be a deadlock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600" dirty="0" smtClean="0"/>
              <a:t>It is possible to avoid this situation by doing an off-line analysis</a:t>
            </a:r>
          </a:p>
          <a:p>
            <a:r>
              <a:rPr lang="en-GB" sz="3600" dirty="0" smtClean="0"/>
              <a:t>Define the concept of resource ceiling</a:t>
            </a:r>
          </a:p>
          <a:p>
            <a:r>
              <a:rPr lang="en-GB" sz="3600" dirty="0" smtClean="0"/>
              <a:t>Anticipate the blocking: </a:t>
            </a:r>
          </a:p>
          <a:p>
            <a:pPr lvl="1"/>
            <a:r>
              <a:rPr lang="en-GB" dirty="0" smtClean="0"/>
              <a:t>a task cannot lock a resource if it can potentially block another higher priority task later.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Ceilings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745622"/>
            <a:ext cx="8416925" cy="4433505"/>
          </a:xfrm>
        </p:spPr>
        <p:txBody>
          <a:bodyPr/>
          <a:lstStyle/>
          <a:p>
            <a:r>
              <a:rPr lang="en-GB" dirty="0" smtClean="0"/>
              <a:t>The (static) </a:t>
            </a:r>
            <a:r>
              <a:rPr lang="en-GB" i="1" dirty="0" smtClean="0"/>
              <a:t>ceiling</a:t>
            </a:r>
            <a:r>
              <a:rPr lang="en-GB" dirty="0" smtClean="0"/>
              <a:t> of a resource is the (static) priority of the highest priority task that can access it: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i="1" dirty="0" smtClean="0"/>
              <a:t>system ceiling</a:t>
            </a:r>
            <a:r>
              <a:rPr lang="en-GB" dirty="0" smtClean="0"/>
              <a:t> at a particular time is the maximum of the ceilings of all resources that are locked at that time.</a:t>
            </a:r>
          </a:p>
          <a:p>
            <a:pPr>
              <a:buNone/>
            </a:pPr>
            <a:endParaRPr lang="en-GB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322387"/>
              </p:ext>
            </p:extLst>
          </p:nvPr>
        </p:nvGraphicFramePr>
        <p:xfrm>
          <a:off x="1677988" y="3386123"/>
          <a:ext cx="66357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4" name="Equation" r:id="rId3" imgW="2120760" imgH="203040" progId="Equation.3">
                  <p:embed/>
                </p:oleObj>
              </mc:Choice>
              <mc:Fallback>
                <p:oleObj name="Equation" r:id="rId3" imgW="21207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386123"/>
                        <a:ext cx="663575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GB" dirty="0" smtClean="0"/>
              <a:t>Priority Ceiling Protocols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Constraints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285750" indent="-228600"/>
            <a:r>
              <a:rPr lang="en-GB" sz="4000" dirty="0" smtClean="0"/>
              <a:t>Order of locking / unlocking semaphores</a:t>
            </a:r>
          </a:p>
          <a:p>
            <a:pPr lvl="2">
              <a:buFontTx/>
              <a:buNone/>
            </a:pPr>
            <a:r>
              <a:rPr lang="en-GB" sz="3200" dirty="0" smtClean="0"/>
              <a:t>lock S1 .. lock S2 ... unlock S2 .. unlock S1</a:t>
            </a:r>
            <a:endParaRPr lang="en-GB" dirty="0" smtClean="0"/>
          </a:p>
          <a:p>
            <a:pPr marL="285750" indent="-228600"/>
            <a:r>
              <a:rPr lang="en-GB" sz="4000" dirty="0" smtClean="0"/>
              <a:t>Finite period of time in critical section</a:t>
            </a:r>
          </a:p>
          <a:p>
            <a:pPr marL="285750" indent="-228600"/>
            <a:r>
              <a:rPr lang="en-GB" sz="4000" dirty="0" smtClean="0"/>
              <a:t>Set of semaphores known in advance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49" y="295275"/>
            <a:ext cx="8430547" cy="9858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Original Ceiling Priority Protocol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77963"/>
            <a:ext cx="8416925" cy="3559175"/>
          </a:xfrm>
        </p:spPr>
        <p:txBody>
          <a:bodyPr/>
          <a:lstStyle/>
          <a:p>
            <a:r>
              <a:rPr lang="en-US" sz="2800" dirty="0" smtClean="0"/>
              <a:t>Each task has a </a:t>
            </a:r>
            <a:r>
              <a:rPr lang="en-US" sz="2800" dirty="0" smtClean="0">
                <a:solidFill>
                  <a:srgbClr val="FF0000"/>
                </a:solidFill>
              </a:rPr>
              <a:t>static default priority</a:t>
            </a:r>
            <a:r>
              <a:rPr lang="en-US" sz="2800" dirty="0" smtClean="0"/>
              <a:t> assigned (perhaps by the deadline monotonic scheme)</a:t>
            </a:r>
          </a:p>
          <a:p>
            <a:r>
              <a:rPr lang="en-US" sz="2800" dirty="0" smtClean="0"/>
              <a:t>Each resource has a </a:t>
            </a:r>
            <a:r>
              <a:rPr lang="en-US" sz="2800" dirty="0" smtClean="0">
                <a:solidFill>
                  <a:srgbClr val="FF0000"/>
                </a:solidFill>
              </a:rPr>
              <a:t>static ceiling value</a:t>
            </a:r>
            <a:r>
              <a:rPr lang="en-US" sz="2800" dirty="0" smtClean="0"/>
              <a:t> defined, this is the maximum priority of the tasks that use it</a:t>
            </a:r>
          </a:p>
          <a:p>
            <a:r>
              <a:rPr lang="en-US" sz="2800" dirty="0" smtClean="0"/>
              <a:t>A task has a </a:t>
            </a:r>
            <a:r>
              <a:rPr lang="en-US" sz="2800" dirty="0" smtClean="0">
                <a:solidFill>
                  <a:srgbClr val="FF0000"/>
                </a:solidFill>
              </a:rPr>
              <a:t>dynamic priority</a:t>
            </a:r>
            <a:r>
              <a:rPr lang="en-US" sz="2800" dirty="0" smtClean="0"/>
              <a:t> that is the maximum of its own static priority and any it inherits due to it blocking higher-priority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2130425" cy="1143000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O</a:t>
            </a:r>
            <a:r>
              <a:rPr lang="en-US" smtClean="0">
                <a:solidFill>
                  <a:schemeClr val="tx1"/>
                </a:solidFill>
              </a:rPr>
              <a:t>CPP</a:t>
            </a:r>
            <a:endParaRPr lang="en-GB" smtClean="0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task can only lock a resource if its dynamic priority is higher than the ceiling of any currently locked resource (excluding any that it has already locked itself)</a:t>
            </a:r>
          </a:p>
          <a:p>
            <a:r>
              <a:rPr lang="en-GB" dirty="0" smtClean="0"/>
              <a:t>The locking of a first system resource is allowed</a:t>
            </a:r>
            <a:endParaRPr lang="en-US" sz="2800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following examples we introduce offsets, ( release times) so that points can be illustrated.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Original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Ceiling Priority Protocol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/>
                </a:solidFill>
                <a:latin typeface="Arial" charset="0"/>
              </a:rPr>
              <a:t>Scheduling rule</a:t>
            </a:r>
            <a:r>
              <a:rPr lang="en-GB" dirty="0" smtClean="0">
                <a:latin typeface="Arial" charset="0"/>
              </a:rPr>
              <a:t> : </a:t>
            </a:r>
          </a:p>
          <a:p>
            <a:pPr lvl="1"/>
            <a:r>
              <a:rPr lang="en-GB" dirty="0" smtClean="0">
                <a:latin typeface="Arial" charset="0"/>
              </a:rPr>
              <a:t>At release time the current priority of every task  is equal to its assigned priority. </a:t>
            </a:r>
          </a:p>
          <a:p>
            <a:pPr lvl="1"/>
            <a:r>
              <a:rPr lang="en-GB" dirty="0" smtClean="0">
                <a:latin typeface="Arial" charset="0"/>
              </a:rPr>
              <a:t>The task remains at this priority except under the condition stated in priority-inheritance Rule; </a:t>
            </a:r>
          </a:p>
          <a:p>
            <a:pPr lvl="1"/>
            <a:r>
              <a:rPr lang="en-GB" dirty="0" smtClean="0">
                <a:latin typeface="Arial" charset="0"/>
              </a:rPr>
              <a:t>Every task is scheduled pre-emptively and in a priority driven manner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8416925" cy="9906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charset="0"/>
              </a:rPr>
              <a:t>Original Ceiling Priority Protocol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1" y="1476828"/>
            <a:ext cx="8284936" cy="4648200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accent2"/>
                </a:solidFill>
                <a:latin typeface="Arial" charset="0"/>
              </a:rPr>
              <a:t>Allocation rule</a:t>
            </a:r>
            <a:r>
              <a:rPr lang="en-GB" sz="2800" dirty="0" smtClean="0">
                <a:latin typeface="Arial" charset="0"/>
              </a:rPr>
              <a:t>: whenever a task T </a:t>
            </a:r>
            <a:r>
              <a:rPr lang="en-GB" sz="2400" dirty="0" smtClean="0">
                <a:latin typeface="Arial" charset="0"/>
              </a:rPr>
              <a:t>requests a resource R at time t one of two conditions occur:</a:t>
            </a:r>
            <a:endParaRPr lang="en-GB" sz="2800" dirty="0" smtClean="0">
              <a:latin typeface="Arial" charset="0"/>
            </a:endParaRPr>
          </a:p>
          <a:p>
            <a:pPr lvl="1">
              <a:buFont typeface="Symbol" pitchFamily="18" charset="2"/>
              <a:buChar char="·"/>
            </a:pPr>
            <a:r>
              <a:rPr lang="en-GB" sz="2400" dirty="0" smtClean="0">
                <a:latin typeface="Arial" charset="0"/>
              </a:rPr>
              <a:t>R is held by another task. T’s request fails and T is blocked</a:t>
            </a:r>
          </a:p>
          <a:p>
            <a:pPr lvl="1">
              <a:buFont typeface="Symbol" pitchFamily="18" charset="2"/>
              <a:buChar char="·"/>
            </a:pPr>
            <a:r>
              <a:rPr lang="en-GB" sz="2400" dirty="0" smtClean="0">
                <a:latin typeface="Arial" charset="0"/>
              </a:rPr>
              <a:t>R is free</a:t>
            </a:r>
          </a:p>
          <a:p>
            <a:pPr lvl="2">
              <a:buFont typeface="Symbol" pitchFamily="18" charset="2"/>
              <a:buChar char="·"/>
            </a:pPr>
            <a:r>
              <a:rPr lang="en-GB" sz="2000" dirty="0" smtClean="0">
                <a:latin typeface="Arial" charset="0"/>
              </a:rPr>
              <a:t>if T’s priority p is higher than the current system (priority) ceiling p, R is allocated to T</a:t>
            </a:r>
          </a:p>
          <a:p>
            <a:pPr lvl="2">
              <a:buFont typeface="Symbol" pitchFamily="18" charset="2"/>
              <a:buChar char="·"/>
            </a:pPr>
            <a:r>
              <a:rPr lang="en-GB" sz="2000" dirty="0" smtClean="0">
                <a:latin typeface="Arial" charset="0"/>
              </a:rPr>
              <a:t>otherwise</a:t>
            </a:r>
          </a:p>
          <a:p>
            <a:pPr lvl="3">
              <a:buFont typeface="Symbol" pitchFamily="18" charset="2"/>
              <a:buChar char="·"/>
            </a:pPr>
            <a:r>
              <a:rPr lang="en-GB" sz="1800" dirty="0">
                <a:latin typeface="Arial" charset="0"/>
              </a:rPr>
              <a:t>if T is holding the resources whose ceiling is equal to </a:t>
            </a:r>
            <a:r>
              <a:rPr lang="en-GB" sz="1800" dirty="0" smtClean="0">
                <a:latin typeface="Arial" charset="0"/>
              </a:rPr>
              <a:t>p, then </a:t>
            </a:r>
            <a:r>
              <a:rPr lang="en-GB" sz="1800" dirty="0">
                <a:latin typeface="Arial" charset="0"/>
              </a:rPr>
              <a:t>R </a:t>
            </a:r>
            <a:r>
              <a:rPr lang="en-GB" sz="1800" dirty="0" smtClean="0">
                <a:latin typeface="Arial" charset="0"/>
              </a:rPr>
              <a:t>is allocated to T</a:t>
            </a:r>
          </a:p>
          <a:p>
            <a:pPr lvl="3">
              <a:buFont typeface="Symbol" pitchFamily="18" charset="2"/>
              <a:buChar char="·"/>
            </a:pPr>
            <a:r>
              <a:rPr lang="en-GB" sz="1800" dirty="0" smtClean="0">
                <a:latin typeface="Arial" charset="0"/>
              </a:rPr>
              <a:t>otherwise T’s request is refused and T is blocked</a:t>
            </a:r>
            <a:r>
              <a:rPr lang="en-GB" sz="1600" dirty="0" smtClean="0">
                <a:latin typeface="Arial" charset="0"/>
              </a:rPr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8382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charset="0"/>
              </a:rPr>
              <a:t>Original Ceiling Priority Protocol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/>
                </a:solidFill>
                <a:latin typeface="Arial" charset="0"/>
              </a:rPr>
              <a:t>Priority-Inheritance Rule</a:t>
            </a:r>
            <a:r>
              <a:rPr lang="en-GB" b="1" dirty="0" smtClean="0">
                <a:latin typeface="Arial" charset="0"/>
              </a:rPr>
              <a:t>:</a:t>
            </a:r>
            <a:r>
              <a:rPr lang="en-GB" dirty="0" smtClean="0">
                <a:latin typeface="Arial" charset="0"/>
              </a:rPr>
              <a:t> When T becomes blocked, </a:t>
            </a:r>
          </a:p>
          <a:p>
            <a:pPr lvl="1"/>
            <a:r>
              <a:rPr lang="en-GB" sz="2000" dirty="0" smtClean="0">
                <a:latin typeface="Arial" charset="0"/>
              </a:rPr>
              <a:t>The task  J that blocks T inherits the current priority p  of  T. </a:t>
            </a:r>
          </a:p>
          <a:p>
            <a:pPr lvl="1"/>
            <a:r>
              <a:rPr lang="en-GB" sz="2000" dirty="0" smtClean="0">
                <a:latin typeface="Arial" charset="0"/>
              </a:rPr>
              <a:t>Task J executes at p until it releases every resource whose priority ceiling is equal to or higher than p. </a:t>
            </a:r>
          </a:p>
          <a:p>
            <a:pPr lvl="1"/>
            <a:r>
              <a:rPr lang="en-GB" sz="2000" dirty="0" smtClean="0">
                <a:latin typeface="Arial" charset="0"/>
              </a:rPr>
              <a:t>At that time J’s priority reverts the value when it gained those resources.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a: low, EQQ(Q+R)(Q+R)QE</a:t>
            </a:r>
          </a:p>
          <a:p>
            <a:r>
              <a:rPr lang="en-GB" dirty="0" smtClean="0"/>
              <a:t>Task b: medium, EQE</a:t>
            </a:r>
          </a:p>
          <a:p>
            <a:r>
              <a:rPr lang="en-GB" dirty="0" smtClean="0"/>
              <a:t>Task c: high, ESER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3150177" cy="637309"/>
          </a:xfrm>
        </p:spPr>
        <p:txBody>
          <a:bodyPr/>
          <a:lstStyle/>
          <a:p>
            <a:pPr algn="l"/>
            <a:r>
              <a:rPr lang="en-GB" dirty="0" smtClean="0"/>
              <a:t>An Example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10800000">
            <a:off x="665018" y="4128655"/>
            <a:ext cx="8631384" cy="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637310" y="3422073"/>
            <a:ext cx="582774" cy="678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31511" y="3422073"/>
            <a:ext cx="582774" cy="67887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/>
              <a:t>Q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5711" y="2743200"/>
            <a:ext cx="582774" cy="678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08485" y="3435928"/>
            <a:ext cx="582774" cy="67887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02686" y="3435928"/>
            <a:ext cx="582774" cy="678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85459" y="2022763"/>
            <a:ext cx="582774" cy="678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68233" y="3435928"/>
            <a:ext cx="582774" cy="678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96714" y="2008910"/>
            <a:ext cx="582774" cy="67887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68061" y="2008909"/>
            <a:ext cx="582774" cy="678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962261" y="2022764"/>
            <a:ext cx="582774" cy="678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510754" y="3449782"/>
            <a:ext cx="582774" cy="67887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092645" y="2715491"/>
            <a:ext cx="582774" cy="67887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686405" y="2715490"/>
            <a:ext cx="582774" cy="678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282150" y="3422072"/>
            <a:ext cx="582774" cy="6788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Flowchart: Summing Junction 23"/>
          <p:cNvSpPr/>
          <p:nvPr/>
        </p:nvSpPr>
        <p:spPr bwMode="auto">
          <a:xfrm>
            <a:off x="1149927" y="3338946"/>
            <a:ext cx="193964" cy="221673"/>
          </a:xfrm>
          <a:prstGeom prst="flowChartSummingJuncti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Flowchart: Summing Junction 24"/>
          <p:cNvSpPr/>
          <p:nvPr/>
        </p:nvSpPr>
        <p:spPr bwMode="auto">
          <a:xfrm>
            <a:off x="2923309" y="3325091"/>
            <a:ext cx="193964" cy="221673"/>
          </a:xfrm>
          <a:prstGeom prst="flowChartSummingJuncti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Flowchart: Summing Junction 25"/>
          <p:cNvSpPr/>
          <p:nvPr/>
        </p:nvSpPr>
        <p:spPr bwMode="auto">
          <a:xfrm>
            <a:off x="4710545" y="1870364"/>
            <a:ext cx="193964" cy="221673"/>
          </a:xfrm>
          <a:prstGeom prst="flowChartSummingJuncti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Flowchart: Summing Junction 26"/>
          <p:cNvSpPr/>
          <p:nvPr/>
        </p:nvSpPr>
        <p:spPr bwMode="auto">
          <a:xfrm>
            <a:off x="5846618" y="1884219"/>
            <a:ext cx="193964" cy="221673"/>
          </a:xfrm>
          <a:prstGeom prst="flowChartSummingJuncti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lowchart: Summing Junction 27"/>
          <p:cNvSpPr/>
          <p:nvPr/>
        </p:nvSpPr>
        <p:spPr bwMode="auto">
          <a:xfrm>
            <a:off x="6996545" y="2590801"/>
            <a:ext cx="193964" cy="221673"/>
          </a:xfrm>
          <a:prstGeom prst="flowChartSummingJuncti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Flowchart: Or 28"/>
          <p:cNvSpPr/>
          <p:nvPr/>
        </p:nvSpPr>
        <p:spPr bwMode="auto">
          <a:xfrm>
            <a:off x="4627419" y="3366654"/>
            <a:ext cx="207818" cy="221673"/>
          </a:xfrm>
          <a:prstGeom prst="flowChartOr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Flowchart: Or 29"/>
          <p:cNvSpPr/>
          <p:nvPr/>
        </p:nvSpPr>
        <p:spPr bwMode="auto">
          <a:xfrm>
            <a:off x="5209309" y="1870364"/>
            <a:ext cx="207818" cy="221673"/>
          </a:xfrm>
          <a:prstGeom prst="flowChartOr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Flowchart: Or 30"/>
          <p:cNvSpPr/>
          <p:nvPr/>
        </p:nvSpPr>
        <p:spPr bwMode="auto">
          <a:xfrm>
            <a:off x="6400800" y="1898072"/>
            <a:ext cx="207818" cy="221673"/>
          </a:xfrm>
          <a:prstGeom prst="flowChartOr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Flowchart: Or 31"/>
          <p:cNvSpPr/>
          <p:nvPr/>
        </p:nvSpPr>
        <p:spPr bwMode="auto">
          <a:xfrm>
            <a:off x="6954982" y="3352800"/>
            <a:ext cx="207818" cy="221673"/>
          </a:xfrm>
          <a:prstGeom prst="flowChartOr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Flowchart: Or 32"/>
          <p:cNvSpPr/>
          <p:nvPr/>
        </p:nvSpPr>
        <p:spPr bwMode="auto">
          <a:xfrm>
            <a:off x="7578436" y="2632363"/>
            <a:ext cx="207818" cy="221673"/>
          </a:xfrm>
          <a:prstGeom prst="flowChartOr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4072" y="3463637"/>
            <a:ext cx="26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32508" y="2008910"/>
            <a:ext cx="26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46362" y="2715491"/>
            <a:ext cx="26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3567207" y="1205345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Ceilings C(S) = P(c), C(R)=P(c), C(Q)=P(b)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 bwMode="auto">
          <a:xfrm rot="10800000">
            <a:off x="609600" y="6303819"/>
            <a:ext cx="8645236" cy="13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-110836" y="5555673"/>
            <a:ext cx="1427018" cy="13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93964" y="534785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P</a:t>
            </a:r>
            <a:r>
              <a:rPr lang="en-GB" sz="2000" baseline="-25000" dirty="0" err="1" smtClean="0"/>
              <a:t>b</a:t>
            </a:r>
            <a:endParaRPr lang="en-GB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66255" y="4710546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</a:t>
            </a:r>
            <a:r>
              <a:rPr lang="en-GB" sz="2000" baseline="-25000" dirty="0" smtClean="0"/>
              <a:t>c</a:t>
            </a:r>
            <a:endParaRPr lang="en-GB" sz="2000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623455" y="6276109"/>
            <a:ext cx="540327" cy="138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177636" y="5555673"/>
            <a:ext cx="1856509" cy="138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3020291" y="4862946"/>
            <a:ext cx="1759527" cy="138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752109" y="4862945"/>
            <a:ext cx="554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5292436" y="5555673"/>
            <a:ext cx="581891" cy="138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874327" y="4835236"/>
            <a:ext cx="6788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6539345" y="5555672"/>
            <a:ext cx="1122219" cy="138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675418" y="6303818"/>
            <a:ext cx="11499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 flipH="1" flipV="1">
            <a:off x="831273" y="5943600"/>
            <a:ext cx="7204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2701637" y="5209308"/>
            <a:ext cx="692729" cy="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5400000">
            <a:off x="4973782" y="5223164"/>
            <a:ext cx="6650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 flipH="1" flipV="1">
            <a:off x="5527965" y="5209308"/>
            <a:ext cx="720437" cy="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6165273" y="5209308"/>
            <a:ext cx="748146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5400000">
            <a:off x="7322128" y="5936672"/>
            <a:ext cx="7342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7536873" y="501534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System Ceiling</a:t>
            </a:r>
            <a:endParaRPr lang="en-GB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637309" y="2348346"/>
            <a:ext cx="8227615" cy="1440874"/>
            <a:chOff x="637309" y="2348346"/>
            <a:chExt cx="8227615" cy="1440874"/>
          </a:xfrm>
        </p:grpSpPr>
        <p:cxnSp>
          <p:nvCxnSpPr>
            <p:cNvPr id="118" name="Straight Connector 117"/>
            <p:cNvCxnSpPr/>
            <p:nvPr/>
          </p:nvCxnSpPr>
          <p:spPr bwMode="auto">
            <a:xfrm rot="10800000">
              <a:off x="4168012" y="2389910"/>
              <a:ext cx="0" cy="692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Group 121"/>
            <p:cNvGrpSpPr/>
            <p:nvPr/>
          </p:nvGrpSpPr>
          <p:grpSpPr>
            <a:xfrm>
              <a:off x="637309" y="2348346"/>
              <a:ext cx="8227615" cy="1440874"/>
              <a:chOff x="637309" y="2348346"/>
              <a:chExt cx="8227615" cy="1440874"/>
            </a:xfrm>
          </p:grpSpPr>
          <p:cxnSp>
            <p:nvCxnSpPr>
              <p:cNvPr id="100" name="Straight Connector 99"/>
              <p:cNvCxnSpPr>
                <a:stCxn id="7" idx="1"/>
                <a:endCxn id="10" idx="1"/>
              </p:cNvCxnSpPr>
              <p:nvPr/>
            </p:nvCxnSpPr>
            <p:spPr bwMode="auto">
              <a:xfrm rot="10800000" flipH="1" flipV="1">
                <a:off x="637309" y="3761509"/>
                <a:ext cx="1771175" cy="1385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>
                <a:stCxn id="9" idx="3"/>
              </p:cNvCxnSpPr>
              <p:nvPr/>
            </p:nvCxnSpPr>
            <p:spPr bwMode="auto">
              <a:xfrm>
                <a:off x="2408485" y="3082637"/>
                <a:ext cx="1789442" cy="692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>
                <a:endCxn id="14" idx="1"/>
              </p:cNvCxnSpPr>
              <p:nvPr/>
            </p:nvCxnSpPr>
            <p:spPr bwMode="auto">
              <a:xfrm>
                <a:off x="4170218" y="2348346"/>
                <a:ext cx="626496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4835236" y="3061854"/>
                <a:ext cx="2257409" cy="692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>
                <a:stCxn id="18" idx="3"/>
                <a:endCxn id="23" idx="3"/>
              </p:cNvCxnSpPr>
              <p:nvPr/>
            </p:nvCxnSpPr>
            <p:spPr bwMode="auto">
              <a:xfrm flipV="1">
                <a:off x="7093528" y="3761509"/>
                <a:ext cx="1771396" cy="2771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>
                <a:stCxn id="10" idx="1"/>
                <a:endCxn id="9" idx="3"/>
              </p:cNvCxnSpPr>
              <p:nvPr/>
            </p:nvCxnSpPr>
            <p:spPr bwMode="auto">
              <a:xfrm rot="10800000">
                <a:off x="2408485" y="3082637"/>
                <a:ext cx="0" cy="69272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 rot="10800000">
                <a:off x="4791467" y="2348346"/>
                <a:ext cx="0" cy="69272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rot="10800000">
                <a:off x="7077467" y="3096492"/>
                <a:ext cx="0" cy="69272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OCPP Inheritance (ex #3)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742950" y="2625725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742950" y="5978525"/>
            <a:ext cx="915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2178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7225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228850" y="5292725"/>
            <a:ext cx="493713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733550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238250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42950" y="5292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1896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6943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1990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47037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2084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7131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8664575" y="5292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7673975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7180263" y="5292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6849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178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27225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228850" y="4530725"/>
            <a:ext cx="493713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1733550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1990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47037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208463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3713163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2178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27225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228850" y="3768725"/>
            <a:ext cx="493713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1733550" y="3768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42084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37131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32178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27225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56943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5199063" y="2930525"/>
            <a:ext cx="4953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4703763" y="29305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42084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37131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7180263" y="3768725"/>
            <a:ext cx="493712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230188" y="52578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230188" y="4419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230188" y="36576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230188" y="2819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6429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15335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25241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35147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5037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54117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64023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73929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83835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9372600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42041" name="Line 57"/>
          <p:cNvSpPr>
            <a:spLocks noChangeShapeType="1"/>
          </p:cNvSpPr>
          <p:nvPr/>
        </p:nvSpPr>
        <p:spPr bwMode="auto">
          <a:xfrm>
            <a:off x="2722563" y="27019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742950" y="5102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>
            <a:off x="1733550" y="4302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1733550" y="3540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5" name="Oval 61"/>
          <p:cNvSpPr>
            <a:spLocks noChangeArrowheads="1"/>
          </p:cNvSpPr>
          <p:nvPr/>
        </p:nvSpPr>
        <p:spPr bwMode="auto">
          <a:xfrm>
            <a:off x="9077325" y="5562600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6" name="Oval 62"/>
          <p:cNvSpPr>
            <a:spLocks noChangeArrowheads="1"/>
          </p:cNvSpPr>
          <p:nvPr/>
        </p:nvSpPr>
        <p:spPr bwMode="auto">
          <a:xfrm>
            <a:off x="6107113" y="31591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7" name="Oval 63"/>
          <p:cNvSpPr>
            <a:spLocks noChangeArrowheads="1"/>
          </p:cNvSpPr>
          <p:nvPr/>
        </p:nvSpPr>
        <p:spPr bwMode="auto">
          <a:xfrm>
            <a:off x="7591425" y="3997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48" name="Text Box 64"/>
          <p:cNvSpPr txBox="1">
            <a:spLocks noChangeArrowheads="1"/>
          </p:cNvSpPr>
          <p:nvPr/>
        </p:nvSpPr>
        <p:spPr bwMode="auto">
          <a:xfrm>
            <a:off x="147638" y="2022475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47037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0" name="Rectangle 66"/>
          <p:cNvSpPr>
            <a:spLocks noChangeArrowheads="1"/>
          </p:cNvSpPr>
          <p:nvPr/>
        </p:nvSpPr>
        <p:spPr bwMode="auto">
          <a:xfrm>
            <a:off x="51990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1" name="Rectangle 67"/>
          <p:cNvSpPr>
            <a:spLocks noChangeArrowheads="1"/>
          </p:cNvSpPr>
          <p:nvPr/>
        </p:nvSpPr>
        <p:spPr bwMode="auto">
          <a:xfrm>
            <a:off x="6684963" y="3768725"/>
            <a:ext cx="4953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2" name="Rectangle 68"/>
          <p:cNvSpPr>
            <a:spLocks noChangeArrowheads="1"/>
          </p:cNvSpPr>
          <p:nvPr/>
        </p:nvSpPr>
        <p:spPr bwMode="auto">
          <a:xfrm>
            <a:off x="6189663" y="3768725"/>
            <a:ext cx="4953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3" name="Rectangle 69"/>
          <p:cNvSpPr>
            <a:spLocks noChangeArrowheads="1"/>
          </p:cNvSpPr>
          <p:nvPr/>
        </p:nvSpPr>
        <p:spPr bwMode="auto">
          <a:xfrm>
            <a:off x="7180263" y="4530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4" name="Rectangle 70"/>
          <p:cNvSpPr>
            <a:spLocks noChangeArrowheads="1"/>
          </p:cNvSpPr>
          <p:nvPr/>
        </p:nvSpPr>
        <p:spPr bwMode="auto">
          <a:xfrm>
            <a:off x="66849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5" name="Rectangle 71"/>
          <p:cNvSpPr>
            <a:spLocks noChangeArrowheads="1"/>
          </p:cNvSpPr>
          <p:nvPr/>
        </p:nvSpPr>
        <p:spPr bwMode="auto">
          <a:xfrm>
            <a:off x="61896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6" name="Rectangle 72"/>
          <p:cNvSpPr>
            <a:spLocks noChangeArrowheads="1"/>
          </p:cNvSpPr>
          <p:nvPr/>
        </p:nvSpPr>
        <p:spPr bwMode="auto">
          <a:xfrm>
            <a:off x="56943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7" name="Rectangle 73"/>
          <p:cNvSpPr>
            <a:spLocks noChangeArrowheads="1"/>
          </p:cNvSpPr>
          <p:nvPr/>
        </p:nvSpPr>
        <p:spPr bwMode="auto">
          <a:xfrm>
            <a:off x="7673975" y="4530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8" name="Rectangle 74"/>
          <p:cNvSpPr>
            <a:spLocks noChangeArrowheads="1"/>
          </p:cNvSpPr>
          <p:nvPr/>
        </p:nvSpPr>
        <p:spPr bwMode="auto">
          <a:xfrm>
            <a:off x="56943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59" name="Rectangle 75"/>
          <p:cNvSpPr>
            <a:spLocks noChangeArrowheads="1"/>
          </p:cNvSpPr>
          <p:nvPr/>
        </p:nvSpPr>
        <p:spPr bwMode="auto">
          <a:xfrm>
            <a:off x="8169275" y="4530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8169275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2061" name="Oval 77"/>
          <p:cNvSpPr>
            <a:spLocks noChangeArrowheads="1"/>
          </p:cNvSpPr>
          <p:nvPr/>
        </p:nvSpPr>
        <p:spPr bwMode="auto">
          <a:xfrm>
            <a:off x="8582025" y="4759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8465574" y="545690"/>
            <a:ext cx="1412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next </a:t>
            </a:r>
          </a:p>
          <a:p>
            <a:r>
              <a:rPr lang="en-GB" dirty="0" smtClean="0"/>
              <a:t>slides for </a:t>
            </a:r>
          </a:p>
          <a:p>
            <a:r>
              <a:rPr lang="en-GB" dirty="0" smtClean="0"/>
              <a:t>animation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01" name="Group 581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92" name="Text Box 572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578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5693" name="Rectangle 573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95" name="Text Box 575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577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5696" name="Text Box 576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V : ceiling value = 4</a:t>
              </a:r>
              <a:r>
                <a:rPr lang="en-US" sz="2000" dirty="0"/>
                <a:t> </a:t>
              </a:r>
            </a:p>
          </p:txBody>
        </p:sp>
        <p:sp>
          <p:nvSpPr>
            <p:cNvPr id="5694" name="Rectangle 574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699" name="Text Box 579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0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0" name="Group 142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02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7304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05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7308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7309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</a:t>
            </a:r>
            <a:r>
              <a:rPr lang="en-GB" sz="2400" b="1">
                <a:solidFill>
                  <a:srgbClr val="CC0000"/>
                </a:solidFill>
              </a:rPr>
              <a:t>4</a:t>
            </a:r>
            <a:endParaRPr 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8" name="Group 146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8328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29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8331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V : ceiling value = 4</a:t>
              </a:r>
              <a:r>
                <a:rPr lang="en-US" sz="2000" dirty="0"/>
                <a:t> </a:t>
              </a:r>
            </a:p>
          </p:txBody>
        </p:sp>
      </p:grpSp>
      <p:sp>
        <p:nvSpPr>
          <p:cNvPr id="8333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4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64" name="Group 148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50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9352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53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9355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56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9357" name="Text Box 141"/>
          <p:cNvSpPr txBox="1">
            <a:spLocks noChangeArrowheads="1"/>
          </p:cNvSpPr>
          <p:nvPr/>
        </p:nvSpPr>
        <p:spPr bwMode="auto">
          <a:xfrm>
            <a:off x="5419047" y="6921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4</a:t>
            </a:r>
            <a:endParaRPr lang="en-US" sz="2400" b="1"/>
          </a:p>
        </p:txBody>
      </p:sp>
      <p:sp>
        <p:nvSpPr>
          <p:cNvPr id="9365" name="Text Box 149"/>
          <p:cNvSpPr txBox="1">
            <a:spLocks noChangeArrowheads="1"/>
          </p:cNvSpPr>
          <p:nvPr/>
        </p:nvSpPr>
        <p:spPr bwMode="auto">
          <a:xfrm>
            <a:off x="562192" y="1668463"/>
            <a:ext cx="7003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/>
              <a:t>c requests V but is refused because P</a:t>
            </a:r>
            <a:r>
              <a:rPr lang="en-GB" sz="2800" b="1" baseline="-25000"/>
              <a:t>c</a:t>
            </a:r>
            <a:r>
              <a:rPr lang="en-GB" sz="2800" b="1"/>
              <a:t> &lt; SCV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353050" cy="7620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Example #1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839200" cy="4953000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US" dirty="0" smtClean="0"/>
              <a:t>Example</a:t>
            </a:r>
          </a:p>
          <a:p>
            <a:pPr marL="685800" lvl="1" indent="-228600"/>
            <a:r>
              <a:rPr lang="en-US" dirty="0" smtClean="0"/>
              <a:t>Let H be high priority task, M be a medium priority task, L low priority task</a:t>
            </a:r>
          </a:p>
          <a:p>
            <a:pPr marL="685800" lvl="1" indent="-228600"/>
            <a:r>
              <a:rPr lang="en-US" dirty="0" smtClean="0"/>
              <a:t>H and L share  a critical section</a:t>
            </a:r>
          </a:p>
          <a:p>
            <a:pPr marL="685800" lvl="1" indent="-228600"/>
            <a:r>
              <a:rPr lang="en-US" dirty="0" smtClean="0"/>
              <a:t>L  is running and locks critical section, R</a:t>
            </a:r>
          </a:p>
          <a:p>
            <a:pPr marL="685800" lvl="1" indent="-228600"/>
            <a:r>
              <a:rPr lang="en-US" dirty="0" smtClean="0"/>
              <a:t>H arrives so after, runs and then requests R </a:t>
            </a:r>
          </a:p>
          <a:p>
            <a:pPr marL="685800" lvl="1" indent="-228600"/>
            <a:r>
              <a:rPr lang="en-US" dirty="0" smtClean="0"/>
              <a:t>Request refused since R already locked</a:t>
            </a:r>
          </a:p>
          <a:p>
            <a:pPr marL="685800" lvl="1" indent="-228600"/>
            <a:r>
              <a:rPr lang="en-US" dirty="0" smtClean="0"/>
              <a:t>M (Medium, independent of L) arrives and suspends L</a:t>
            </a:r>
          </a:p>
          <a:p>
            <a:pPr marL="685800" lvl="1" indent="-228600"/>
            <a:r>
              <a:rPr lang="en-US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4" name="Group 154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74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0376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77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0379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80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0381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4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15" name="Group 151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98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1400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01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1403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04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1405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</a:t>
            </a:r>
            <a:r>
              <a:rPr lang="en-GB" sz="2400" b="1">
                <a:solidFill>
                  <a:srgbClr val="CC0000"/>
                </a:solidFill>
              </a:rPr>
              <a:t>0</a:t>
            </a:r>
            <a:endParaRPr 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36" name="Group 148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22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2424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25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2427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28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2429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</a:t>
            </a:r>
            <a:r>
              <a:rPr lang="en-GB" sz="2400" b="1">
                <a:solidFill>
                  <a:srgbClr val="CC0000"/>
                </a:solidFill>
              </a:rPr>
              <a:t>4</a:t>
            </a:r>
            <a:endParaRPr 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58" name="Group 146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3448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49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3451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3452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3453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</a:t>
            </a:r>
            <a:r>
              <a:rPr lang="en-GB" sz="2400" b="1">
                <a:solidFill>
                  <a:srgbClr val="CC0000"/>
                </a:solidFill>
              </a:rPr>
              <a:t>4</a:t>
            </a:r>
            <a:endParaRPr 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82" name="Group 146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70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4472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73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4475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76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</a:t>
            </a:r>
            <a:r>
              <a:rPr lang="en-GB" sz="2400" b="1">
                <a:solidFill>
                  <a:srgbClr val="CC0000"/>
                </a:solidFill>
              </a:rPr>
              <a:t>0</a:t>
            </a:r>
            <a:endParaRPr 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12" name="Group 152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94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5496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97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5499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00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5501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4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28" name="Group 144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18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6520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1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6523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24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6525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4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53" name="Group 145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42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7544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45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7547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48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</a:t>
            </a:r>
            <a:r>
              <a:rPr lang="en-GB" sz="2400" b="1">
                <a:solidFill>
                  <a:srgbClr val="CC0000"/>
                </a:solidFill>
              </a:rPr>
              <a:t>0</a:t>
            </a:r>
            <a:endParaRPr 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75" name="Group 143"/>
          <p:cNvGraphicFramePr>
            <a:graphicFrameLocks noGrp="1"/>
          </p:cNvGraphicFramePr>
          <p:nvPr>
            <p:ph/>
          </p:nvPr>
        </p:nvGraphicFramePr>
        <p:xfrm>
          <a:off x="495141" y="2276475"/>
          <a:ext cx="8912548" cy="4024632"/>
        </p:xfrm>
        <a:graphic>
          <a:graphicData uri="http://schemas.openxmlformats.org/drawingml/2006/table">
            <a:tbl>
              <a:tblPr/>
              <a:tblGrid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  <a:gridCol w="445284"/>
                <a:gridCol w="445283"/>
                <a:gridCol w="447003"/>
                <a:gridCol w="445284"/>
                <a:gridCol w="445283"/>
              </a:tblGrid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028" marR="990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66" name="Text Box 134"/>
          <p:cNvSpPr txBox="1">
            <a:spLocks noChangeArrowheads="1"/>
          </p:cNvSpPr>
          <p:nvPr/>
        </p:nvSpPr>
        <p:spPr bwMode="auto">
          <a:xfrm>
            <a:off x="895725" y="620713"/>
            <a:ext cx="703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740993" y="620714"/>
            <a:ext cx="3483182" cy="461963"/>
            <a:chOff x="431" y="391"/>
            <a:chExt cx="2026" cy="291"/>
          </a:xfrm>
        </p:grpSpPr>
        <p:sp>
          <p:nvSpPr>
            <p:cNvPr id="18568" name="Rectangle 136"/>
            <p:cNvSpPr>
              <a:spLocks noChangeArrowheads="1"/>
            </p:cNvSpPr>
            <p:nvPr/>
          </p:nvSpPr>
          <p:spPr bwMode="auto">
            <a:xfrm>
              <a:off x="431" y="436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69" name="Text Box 137"/>
            <p:cNvSpPr txBox="1">
              <a:spLocks noChangeArrowheads="1"/>
            </p:cNvSpPr>
            <p:nvPr/>
          </p:nvSpPr>
          <p:spPr bwMode="auto">
            <a:xfrm>
              <a:off x="839" y="391"/>
              <a:ext cx="1618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Q : ceiling value = 4 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0993" y="1052514"/>
            <a:ext cx="3464270" cy="461963"/>
            <a:chOff x="431" y="845"/>
            <a:chExt cx="2015" cy="291"/>
          </a:xfrm>
        </p:grpSpPr>
        <p:sp>
          <p:nvSpPr>
            <p:cNvPr id="18571" name="Rectangle 139"/>
            <p:cNvSpPr>
              <a:spLocks noChangeArrowheads="1"/>
            </p:cNvSpPr>
            <p:nvPr/>
          </p:nvSpPr>
          <p:spPr bwMode="auto">
            <a:xfrm>
              <a:off x="431" y="890"/>
              <a:ext cx="312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72" name="Text Box 140"/>
            <p:cNvSpPr txBox="1">
              <a:spLocks noChangeArrowheads="1"/>
            </p:cNvSpPr>
            <p:nvPr/>
          </p:nvSpPr>
          <p:spPr bwMode="auto">
            <a:xfrm>
              <a:off x="839" y="845"/>
              <a:ext cx="1607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V : ceiling value = 4</a:t>
              </a:r>
              <a:r>
                <a:rPr lang="en-US" sz="2000"/>
                <a:t> </a:t>
              </a:r>
            </a:p>
          </p:txBody>
        </p:sp>
      </p:grpSp>
      <p:sp>
        <p:nvSpPr>
          <p:cNvPr id="18573" name="Text Box 141"/>
          <p:cNvSpPr txBox="1">
            <a:spLocks noChangeArrowheads="1"/>
          </p:cNvSpPr>
          <p:nvPr/>
        </p:nvSpPr>
        <p:spPr bwMode="auto">
          <a:xfrm>
            <a:off x="5419047" y="908050"/>
            <a:ext cx="358805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System Ceiling value = 0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OCPP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Theorem</a:t>
            </a:r>
          </a:p>
          <a:p>
            <a:pPr lvl="1"/>
            <a:r>
              <a:rPr lang="en-GB" sz="2400" i="1" dirty="0" smtClean="0"/>
              <a:t>A task can be blocked at most once by any resource or task.</a:t>
            </a:r>
          </a:p>
          <a:p>
            <a:r>
              <a:rPr lang="en-GB" sz="2800" dirty="0" smtClean="0"/>
              <a:t>Theorem</a:t>
            </a:r>
          </a:p>
          <a:p>
            <a:pPr lvl="1"/>
            <a:r>
              <a:rPr lang="en-GB" sz="2400" i="1" dirty="0" smtClean="0"/>
              <a:t>The Priority Ceiling Protocol prevents deadlock</a:t>
            </a:r>
          </a:p>
          <a:p>
            <a:pPr lvl="2"/>
            <a:r>
              <a:rPr lang="en-GB" dirty="0" smtClean="0"/>
              <a:t>Therefore, we can nest critical sections safely</a:t>
            </a:r>
          </a:p>
          <a:p>
            <a:r>
              <a:rPr lang="en-GB" sz="2800" dirty="0" smtClean="0"/>
              <a:t>Corollary</a:t>
            </a:r>
          </a:p>
          <a:p>
            <a:pPr lvl="1"/>
            <a:r>
              <a:rPr lang="en-GB" sz="2400" i="1" dirty="0" smtClean="0"/>
              <a:t>The maximum blocking time for a task is at most the length of one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16925" cy="914400"/>
          </a:xfrm>
        </p:spPr>
        <p:txBody>
          <a:bodyPr/>
          <a:lstStyle/>
          <a:p>
            <a:r>
              <a:rPr lang="en-GB" smtClean="0"/>
              <a:t>Example #1</a:t>
            </a:r>
          </a:p>
        </p:txBody>
      </p:sp>
      <p:grpSp>
        <p:nvGrpSpPr>
          <p:cNvPr id="11267" name="Group 5"/>
          <p:cNvGrpSpPr>
            <a:grpSpLocks/>
          </p:cNvGrpSpPr>
          <p:nvPr/>
        </p:nvGrpSpPr>
        <p:grpSpPr bwMode="auto">
          <a:xfrm>
            <a:off x="1219200" y="1981200"/>
            <a:ext cx="5791200" cy="2590800"/>
            <a:chOff x="768" y="1248"/>
            <a:chExt cx="3648" cy="1632"/>
          </a:xfrm>
        </p:grpSpPr>
        <p:sp>
          <p:nvSpPr>
            <p:cNvPr id="11308" name="Line 3"/>
            <p:cNvSpPr>
              <a:spLocks noChangeShapeType="1"/>
            </p:cNvSpPr>
            <p:nvPr/>
          </p:nvSpPr>
          <p:spPr bwMode="auto">
            <a:xfrm>
              <a:off x="76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9" name="Line 4"/>
            <p:cNvSpPr>
              <a:spLocks noChangeShapeType="1"/>
            </p:cNvSpPr>
            <p:nvPr/>
          </p:nvSpPr>
          <p:spPr bwMode="auto">
            <a:xfrm>
              <a:off x="768" y="2880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908050" y="52578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908050" y="58674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5446713" y="52578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5446713" y="5867400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746125" y="38512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685800" y="30480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762000" y="228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H</a:t>
            </a:r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1716088" y="5181600"/>
            <a:ext cx="14176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Executing</a:t>
            </a: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1651000" y="5791200"/>
            <a:ext cx="3201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Executing with R locked</a:t>
            </a:r>
          </a:p>
        </p:txBody>
      </p:sp>
      <p:sp>
        <p:nvSpPr>
          <p:cNvPr id="11277" name="Text Box 16"/>
          <p:cNvSpPr txBox="1">
            <a:spLocks noChangeArrowheads="1"/>
          </p:cNvSpPr>
          <p:nvPr/>
        </p:nvSpPr>
        <p:spPr bwMode="auto">
          <a:xfrm>
            <a:off x="6172200" y="5146675"/>
            <a:ext cx="1485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Preempted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6189663" y="5791200"/>
            <a:ext cx="11985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Blocked</a:t>
            </a:r>
          </a:p>
        </p:txBody>
      </p:sp>
      <p:sp>
        <p:nvSpPr>
          <p:cNvPr id="11279" name="Rectangle 20"/>
          <p:cNvSpPr>
            <a:spLocks noChangeArrowheads="1"/>
          </p:cNvSpPr>
          <p:nvPr/>
        </p:nvSpPr>
        <p:spPr bwMode="auto">
          <a:xfrm>
            <a:off x="2667000" y="38862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1219200" y="3886200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1" name="Rectangle 19"/>
          <p:cNvSpPr>
            <a:spLocks noChangeArrowheads="1"/>
          </p:cNvSpPr>
          <p:nvPr/>
        </p:nvSpPr>
        <p:spPr bwMode="auto">
          <a:xfrm>
            <a:off x="1676400" y="3886200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2" name="Rectangle 21"/>
          <p:cNvSpPr>
            <a:spLocks noChangeArrowheads="1"/>
          </p:cNvSpPr>
          <p:nvPr/>
        </p:nvSpPr>
        <p:spPr bwMode="auto">
          <a:xfrm>
            <a:off x="2171700" y="3886200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3" name="Rectangle 25"/>
          <p:cNvSpPr>
            <a:spLocks noChangeArrowheads="1"/>
          </p:cNvSpPr>
          <p:nvPr/>
        </p:nvSpPr>
        <p:spPr bwMode="auto">
          <a:xfrm>
            <a:off x="3124200" y="3124200"/>
            <a:ext cx="46355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4" name="Rectangle 26"/>
          <p:cNvSpPr>
            <a:spLocks noChangeArrowheads="1"/>
          </p:cNvSpPr>
          <p:nvPr/>
        </p:nvSpPr>
        <p:spPr bwMode="auto">
          <a:xfrm>
            <a:off x="3581400" y="3124200"/>
            <a:ext cx="46355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5" name="Line 42"/>
          <p:cNvSpPr>
            <a:spLocks noChangeShapeType="1"/>
          </p:cNvSpPr>
          <p:nvPr/>
        </p:nvSpPr>
        <p:spPr bwMode="auto">
          <a:xfrm>
            <a:off x="3124200" y="2971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6" name="Line 43"/>
          <p:cNvSpPr>
            <a:spLocks noChangeShapeType="1"/>
          </p:cNvSpPr>
          <p:nvPr/>
        </p:nvSpPr>
        <p:spPr bwMode="auto">
          <a:xfrm>
            <a:off x="1219200" y="37369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87" name="Oval 44"/>
          <p:cNvSpPr>
            <a:spLocks noChangeArrowheads="1"/>
          </p:cNvSpPr>
          <p:nvPr/>
        </p:nvSpPr>
        <p:spPr bwMode="auto">
          <a:xfrm>
            <a:off x="4014788" y="3340100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88" name="Group 50"/>
          <p:cNvGrpSpPr>
            <a:grpSpLocks/>
          </p:cNvGrpSpPr>
          <p:nvPr/>
        </p:nvGrpSpPr>
        <p:grpSpPr bwMode="auto">
          <a:xfrm>
            <a:off x="2171700" y="2203450"/>
            <a:ext cx="3506788" cy="533400"/>
            <a:chOff x="1344" y="1388"/>
            <a:chExt cx="2209" cy="336"/>
          </a:xfrm>
        </p:grpSpPr>
        <p:sp>
          <p:nvSpPr>
            <p:cNvPr id="11299" name="Rectangle 23"/>
            <p:cNvSpPr>
              <a:spLocks noChangeArrowheads="1"/>
            </p:cNvSpPr>
            <p:nvPr/>
          </p:nvSpPr>
          <p:spPr bwMode="auto">
            <a:xfrm>
              <a:off x="1344" y="1488"/>
              <a:ext cx="31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0" name="Rectangle 24"/>
            <p:cNvSpPr>
              <a:spLocks noChangeArrowheads="1"/>
            </p:cNvSpPr>
            <p:nvPr/>
          </p:nvSpPr>
          <p:spPr bwMode="auto">
            <a:xfrm>
              <a:off x="1632" y="1488"/>
              <a:ext cx="312" cy="192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1" name="Rectangle 33"/>
            <p:cNvSpPr>
              <a:spLocks noChangeArrowheads="1"/>
            </p:cNvSpPr>
            <p:nvPr/>
          </p:nvSpPr>
          <p:spPr bwMode="auto">
            <a:xfrm>
              <a:off x="3172" y="1488"/>
              <a:ext cx="31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2" name="Rectangle 34"/>
            <p:cNvSpPr>
              <a:spLocks noChangeArrowheads="1"/>
            </p:cNvSpPr>
            <p:nvPr/>
          </p:nvSpPr>
          <p:spPr bwMode="auto">
            <a:xfrm>
              <a:off x="2860" y="1488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3" name="Rectangle 38"/>
            <p:cNvSpPr>
              <a:spLocks noChangeArrowheads="1"/>
            </p:cNvSpPr>
            <p:nvPr/>
          </p:nvSpPr>
          <p:spPr bwMode="auto">
            <a:xfrm>
              <a:off x="1948" y="1488"/>
              <a:ext cx="312" cy="192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4" name="Rectangle 39"/>
            <p:cNvSpPr>
              <a:spLocks noChangeArrowheads="1"/>
            </p:cNvSpPr>
            <p:nvPr/>
          </p:nvSpPr>
          <p:spPr bwMode="auto">
            <a:xfrm>
              <a:off x="2260" y="1488"/>
              <a:ext cx="312" cy="192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5" name="Rectangle 40"/>
            <p:cNvSpPr>
              <a:spLocks noChangeArrowheads="1"/>
            </p:cNvSpPr>
            <p:nvPr/>
          </p:nvSpPr>
          <p:spPr bwMode="auto">
            <a:xfrm>
              <a:off x="2572" y="1488"/>
              <a:ext cx="312" cy="192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6" name="Line 41"/>
            <p:cNvSpPr>
              <a:spLocks noChangeShapeType="1"/>
            </p:cNvSpPr>
            <p:nvPr/>
          </p:nvSpPr>
          <p:spPr bwMode="auto">
            <a:xfrm>
              <a:off x="1344" y="13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07" name="Oval 45"/>
            <p:cNvSpPr>
              <a:spLocks noChangeArrowheads="1"/>
            </p:cNvSpPr>
            <p:nvPr/>
          </p:nvSpPr>
          <p:spPr bwMode="auto">
            <a:xfrm>
              <a:off x="3449" y="1628"/>
              <a:ext cx="104" cy="96"/>
            </a:xfrm>
            <a:prstGeom prst="ellipse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289" name="Group 51"/>
          <p:cNvGrpSpPr>
            <a:grpSpLocks/>
          </p:cNvGrpSpPr>
          <p:nvPr/>
        </p:nvGrpSpPr>
        <p:grpSpPr bwMode="auto">
          <a:xfrm>
            <a:off x="3163888" y="3886200"/>
            <a:ext cx="3025775" cy="344488"/>
            <a:chOff x="1968" y="2448"/>
            <a:chExt cx="1906" cy="217"/>
          </a:xfrm>
        </p:grpSpPr>
        <p:sp>
          <p:nvSpPr>
            <p:cNvPr id="11292" name="Rectangle 27"/>
            <p:cNvSpPr>
              <a:spLocks noChangeArrowheads="1"/>
            </p:cNvSpPr>
            <p:nvPr/>
          </p:nvSpPr>
          <p:spPr bwMode="auto">
            <a:xfrm>
              <a:off x="1968" y="2448"/>
              <a:ext cx="3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3" name="Rectangle 31"/>
            <p:cNvSpPr>
              <a:spLocks noChangeArrowheads="1"/>
            </p:cNvSpPr>
            <p:nvPr/>
          </p:nvSpPr>
          <p:spPr bwMode="auto">
            <a:xfrm>
              <a:off x="2280" y="2448"/>
              <a:ext cx="3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4" name="Rectangle 32"/>
            <p:cNvSpPr>
              <a:spLocks noChangeArrowheads="1"/>
            </p:cNvSpPr>
            <p:nvPr/>
          </p:nvSpPr>
          <p:spPr bwMode="auto">
            <a:xfrm>
              <a:off x="2572" y="2448"/>
              <a:ext cx="312" cy="19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5" name="Rectangle 35"/>
            <p:cNvSpPr>
              <a:spLocks noChangeArrowheads="1"/>
            </p:cNvSpPr>
            <p:nvPr/>
          </p:nvSpPr>
          <p:spPr bwMode="auto">
            <a:xfrm>
              <a:off x="2884" y="2448"/>
              <a:ext cx="3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6" name="Rectangle 36"/>
            <p:cNvSpPr>
              <a:spLocks noChangeArrowheads="1"/>
            </p:cNvSpPr>
            <p:nvPr/>
          </p:nvSpPr>
          <p:spPr bwMode="auto">
            <a:xfrm>
              <a:off x="3196" y="2448"/>
              <a:ext cx="3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7" name="Rectangle 37"/>
            <p:cNvSpPr>
              <a:spLocks noChangeArrowheads="1"/>
            </p:cNvSpPr>
            <p:nvPr/>
          </p:nvSpPr>
          <p:spPr bwMode="auto">
            <a:xfrm>
              <a:off x="3508" y="2448"/>
              <a:ext cx="31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98" name="Oval 46"/>
            <p:cNvSpPr>
              <a:spLocks noChangeArrowheads="1"/>
            </p:cNvSpPr>
            <p:nvPr/>
          </p:nvSpPr>
          <p:spPr bwMode="auto">
            <a:xfrm>
              <a:off x="3770" y="2569"/>
              <a:ext cx="104" cy="96"/>
            </a:xfrm>
            <a:prstGeom prst="ellipse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5647" name="AutoShape 47"/>
          <p:cNvSpPr>
            <a:spLocks noChangeArrowheads="1"/>
          </p:cNvSpPr>
          <p:nvPr/>
        </p:nvSpPr>
        <p:spPr bwMode="auto">
          <a:xfrm>
            <a:off x="6913563" y="1116013"/>
            <a:ext cx="2660650" cy="33004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GB"/>
              <a:t>Execution </a:t>
            </a:r>
          </a:p>
          <a:p>
            <a:pPr>
              <a:defRPr/>
            </a:pPr>
            <a:r>
              <a:rPr lang="en-GB"/>
              <a:t>requirements:</a:t>
            </a:r>
          </a:p>
          <a:p>
            <a:pPr>
              <a:defRPr/>
            </a:pPr>
            <a:endParaRPr lang="en-GB"/>
          </a:p>
          <a:p>
            <a:pPr lvl="1">
              <a:defRPr/>
            </a:pPr>
            <a:r>
              <a:rPr lang="en-GB"/>
              <a:t>H : ERE</a:t>
            </a:r>
          </a:p>
          <a:p>
            <a:pPr lvl="1">
              <a:defRPr/>
            </a:pPr>
            <a:r>
              <a:rPr lang="en-GB"/>
              <a:t>M : EE</a:t>
            </a:r>
          </a:p>
          <a:p>
            <a:pPr lvl="1">
              <a:defRPr/>
            </a:pPr>
            <a:r>
              <a:rPr lang="en-GB"/>
              <a:t>L :  ERRRE</a:t>
            </a:r>
          </a:p>
        </p:txBody>
      </p:sp>
      <p:sp>
        <p:nvSpPr>
          <p:cNvPr id="11291" name="Line 48"/>
          <p:cNvSpPr>
            <a:spLocks noChangeShapeType="1"/>
          </p:cNvSpPr>
          <p:nvPr/>
        </p:nvSpPr>
        <p:spPr bwMode="auto">
          <a:xfrm>
            <a:off x="2590800" y="198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981200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36" y="4391891"/>
            <a:ext cx="8490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Consider 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can be blocked only on Q.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Therefore, we must consider only the first column, and take the maximum, which is 3.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Therefore, </a:t>
            </a:r>
            <a:r>
              <a:rPr lang="en-GB" dirty="0" smtClean="0"/>
              <a:t>B</a:t>
            </a:r>
            <a:r>
              <a:rPr lang="en-GB" baseline="-25000" dirty="0" smtClean="0"/>
              <a:t>A</a:t>
            </a:r>
            <a:r>
              <a:rPr lang="en-GB" dirty="0" smtClean="0"/>
              <a:t> = 3.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565563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36" y="3865419"/>
            <a:ext cx="8490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B can be blocked on Q (</a:t>
            </a:r>
            <a:r>
              <a:rPr lang="en-US" sz="1800" i="1" dirty="0" smtClean="0"/>
              <a:t>indirect blocking) and on R.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i="1" dirty="0" smtClean="0"/>
              <a:t>Therefore, we </a:t>
            </a:r>
            <a:r>
              <a:rPr lang="en-US" sz="1800" dirty="0" smtClean="0"/>
              <a:t>must consider the first 2 columns;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Find max value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Therefore, </a:t>
            </a:r>
            <a:r>
              <a:rPr lang="en-GB" sz="1800" dirty="0" smtClean="0"/>
              <a:t>B</a:t>
            </a:r>
            <a:r>
              <a:rPr lang="en-GB" sz="1800" baseline="-25000" dirty="0" smtClean="0"/>
              <a:t>b</a:t>
            </a:r>
            <a:r>
              <a:rPr lang="en-GB" sz="1800" dirty="0" smtClean="0"/>
              <a:t> =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270647"/>
              </p:ext>
            </p:extLst>
          </p:nvPr>
        </p:nvGraphicFramePr>
        <p:xfrm>
          <a:off x="742950" y="1565563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436" y="3865419"/>
            <a:ext cx="8490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/>
              <a:t>C can be blocked on Q, R, 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So blocking for C is 5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final result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404616"/>
              </p:ext>
            </p:extLst>
          </p:nvPr>
        </p:nvGraphicFramePr>
        <p:xfrm>
          <a:off x="742950" y="1565563"/>
          <a:ext cx="84169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683385"/>
                <a:gridCol w="1683385"/>
                <a:gridCol w="1683385"/>
                <a:gridCol w="1683385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Blocking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Original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Ceiling Priority Protocol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: Problems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implementation is very complex, even more than Simple Priority Inheritance</a:t>
            </a:r>
          </a:p>
          <a:p>
            <a:pPr lvl="1"/>
            <a:r>
              <a:rPr lang="en-GB" dirty="0" smtClean="0"/>
              <a:t>Very little known implementations,</a:t>
            </a:r>
          </a:p>
          <a:p>
            <a:pPr lvl="1"/>
            <a:r>
              <a:rPr lang="en-GB" dirty="0" smtClean="0"/>
              <a:t>difficult to prove correctness of implementation</a:t>
            </a:r>
          </a:p>
          <a:p>
            <a:r>
              <a:rPr lang="en-GB" dirty="0" smtClean="0"/>
              <a:t>Causes many context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Immediate Ceiling Priority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protocol is also known with the name of Stack Resource Policy</a:t>
            </a:r>
          </a:p>
          <a:p>
            <a:r>
              <a:rPr lang="en-GB" dirty="0" smtClean="0"/>
              <a:t>The basic ideas are the following:</a:t>
            </a:r>
          </a:p>
          <a:p>
            <a:pPr lvl="1"/>
            <a:r>
              <a:rPr lang="en-GB" dirty="0" smtClean="0"/>
              <a:t>We anticipate the blocking even more</a:t>
            </a:r>
          </a:p>
          <a:p>
            <a:pPr lvl="1"/>
            <a:r>
              <a:rPr lang="en-GB" dirty="0" smtClean="0"/>
              <a:t>the task cannot even start executing if it is not guaranteed to take all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Immediate Ceiling Priority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Properties:</a:t>
            </a:r>
          </a:p>
          <a:p>
            <a:pPr lvl="1"/>
            <a:r>
              <a:rPr lang="en-GB" dirty="0" smtClean="0"/>
              <a:t>Very simple implementation</a:t>
            </a:r>
          </a:p>
          <a:p>
            <a:pPr lvl="1"/>
            <a:r>
              <a:rPr lang="en-GB" dirty="0" smtClean="0"/>
              <a:t>A task blocks at most once before starting execution</a:t>
            </a:r>
          </a:p>
          <a:p>
            <a:pPr lvl="1"/>
            <a:r>
              <a:rPr lang="en-GB" dirty="0" smtClean="0"/>
              <a:t>The execution order is like a “stack”.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16925" cy="803275"/>
          </a:xfrm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chemeClr val="tx1"/>
                </a:solidFill>
              </a:rPr>
              <a:t>Immediate Ceiling Priority Protocol</a:t>
            </a:r>
            <a:endParaRPr lang="en-GB" dirty="0" smtClean="0">
              <a:solidFill>
                <a:schemeClr val="accent2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25600"/>
            <a:ext cx="8650288" cy="4778375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GB" dirty="0" smtClean="0"/>
              <a:t>Same model as Ceiling Protocol but different run-time behaviour</a:t>
            </a:r>
          </a:p>
          <a:p>
            <a:pPr marL="285750" indent="-285750"/>
            <a:r>
              <a:rPr lang="en-GB" dirty="0" smtClean="0"/>
              <a:t>Run-time behaviour:</a:t>
            </a:r>
          </a:p>
          <a:p>
            <a:pPr marL="685800" lvl="1" indent="-228600"/>
            <a:r>
              <a:rPr lang="en-GB" sz="3200" dirty="0" smtClean="0"/>
              <a:t>when task P wants to lock resource (semaphore </a:t>
            </a:r>
            <a:r>
              <a:rPr lang="en-GB" sz="3200" dirty="0" err="1" smtClean="0"/>
              <a:t>etc</a:t>
            </a:r>
            <a:r>
              <a:rPr lang="en-GB" sz="3200" dirty="0" smtClean="0"/>
              <a:t>) S, the task </a:t>
            </a:r>
            <a:r>
              <a:rPr lang="en-GB" sz="3200" i="1" u="sng" dirty="0" smtClean="0">
                <a:solidFill>
                  <a:srgbClr val="FF0000"/>
                </a:solidFill>
              </a:rPr>
              <a:t>immediately</a:t>
            </a:r>
            <a:r>
              <a:rPr lang="en-GB" sz="3200" dirty="0" smtClean="0"/>
              <a:t> sets its priority to the maximum of its current priority and the ceiling priority  of S. When the task finishes with S it resets its priority to what it was before</a:t>
            </a:r>
            <a:r>
              <a:rPr lang="en-GB" sz="36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46075"/>
            <a:ext cx="5875338" cy="604838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</a:t>
            </a:r>
            <a:r>
              <a:rPr lang="en-US" smtClean="0"/>
              <a:t>CPP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182688"/>
            <a:ext cx="8901112" cy="5203825"/>
          </a:xfrm>
        </p:spPr>
        <p:txBody>
          <a:bodyPr/>
          <a:lstStyle/>
          <a:p>
            <a:r>
              <a:rPr lang="en-US" sz="2800" dirty="0" smtClean="0"/>
              <a:t>Each task has a static default priority assigned (perhaps by the deadline monotonic scheme).</a:t>
            </a:r>
          </a:p>
          <a:p>
            <a:r>
              <a:rPr lang="en-US" sz="2800" dirty="0" smtClean="0"/>
              <a:t>Each resource has a static ceiling value defined, this is the maximum priority of the tasks that use it.</a:t>
            </a:r>
          </a:p>
          <a:p>
            <a:r>
              <a:rPr lang="en-US" sz="2800" dirty="0" smtClean="0"/>
              <a:t>A task has a dynamic priority that is the maximum of its own static priority and the ceiling values of any resources it has locked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Once the task starts actually executing, all the resources it needs must be free</a:t>
            </a:r>
            <a:r>
              <a:rPr lang="en-US" sz="2800" dirty="0" smtClean="0"/>
              <a:t>; if they were not, then some task would have an equal or higher priority and the task's execution would be postponed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ICPP Inheritance (ex #3)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742950" y="2625725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742950" y="5978525"/>
            <a:ext cx="915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2178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722563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228850" y="5292725"/>
            <a:ext cx="493713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1733550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238250" y="52927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742950" y="5292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1896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56943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51990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47037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42084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37131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8664575" y="5292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7673975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7180263" y="5292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6684963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2178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2722563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2228850" y="4530725"/>
            <a:ext cx="493713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1733550" y="4530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1990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47037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42084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37131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32178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2722563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2228850" y="3768725"/>
            <a:ext cx="493713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1733550" y="37687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4208463" y="3768725"/>
            <a:ext cx="495300" cy="3048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37131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32178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2722563" y="2930525"/>
            <a:ext cx="495300" cy="304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51990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703763" y="2930525"/>
            <a:ext cx="4953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4208463" y="2930525"/>
            <a:ext cx="4953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3713163" y="29305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7180263" y="3768725"/>
            <a:ext cx="493712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230188" y="52578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230188" y="4419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230188" y="3657600"/>
            <a:ext cx="317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230188" y="2819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6429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15335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7152" name="Text Box 48"/>
          <p:cNvSpPr txBox="1">
            <a:spLocks noChangeArrowheads="1"/>
          </p:cNvSpPr>
          <p:nvPr/>
        </p:nvSpPr>
        <p:spPr bwMode="auto">
          <a:xfrm>
            <a:off x="25241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351472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4503738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54117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64023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7157" name="Text Box 53"/>
          <p:cNvSpPr txBox="1">
            <a:spLocks noChangeArrowheads="1"/>
          </p:cNvSpPr>
          <p:nvPr/>
        </p:nvSpPr>
        <p:spPr bwMode="auto">
          <a:xfrm>
            <a:off x="73929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8383588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47159" name="Text Box 55"/>
          <p:cNvSpPr txBox="1">
            <a:spLocks noChangeArrowheads="1"/>
          </p:cNvSpPr>
          <p:nvPr/>
        </p:nvSpPr>
        <p:spPr bwMode="auto">
          <a:xfrm>
            <a:off x="9372600" y="59436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2722563" y="27019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742950" y="5102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1733550" y="4302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1733550" y="3540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4" name="Oval 60"/>
          <p:cNvSpPr>
            <a:spLocks noChangeArrowheads="1"/>
          </p:cNvSpPr>
          <p:nvPr/>
        </p:nvSpPr>
        <p:spPr bwMode="auto">
          <a:xfrm>
            <a:off x="9077325" y="5562600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5" name="Oval 61"/>
          <p:cNvSpPr>
            <a:spLocks noChangeArrowheads="1"/>
          </p:cNvSpPr>
          <p:nvPr/>
        </p:nvSpPr>
        <p:spPr bwMode="auto">
          <a:xfrm>
            <a:off x="5611813" y="31591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6" name="Oval 62"/>
          <p:cNvSpPr>
            <a:spLocks noChangeArrowheads="1"/>
          </p:cNvSpPr>
          <p:nvPr/>
        </p:nvSpPr>
        <p:spPr bwMode="auto">
          <a:xfrm>
            <a:off x="7591425" y="3997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7" name="Text Box 63"/>
          <p:cNvSpPr txBox="1">
            <a:spLocks noChangeArrowheads="1"/>
          </p:cNvSpPr>
          <p:nvPr/>
        </p:nvSpPr>
        <p:spPr bwMode="auto">
          <a:xfrm>
            <a:off x="147638" y="2022475"/>
            <a:ext cx="6799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7168" name="Rectangle 64"/>
          <p:cNvSpPr>
            <a:spLocks noChangeArrowheads="1"/>
          </p:cNvSpPr>
          <p:nvPr/>
        </p:nvSpPr>
        <p:spPr bwMode="auto">
          <a:xfrm>
            <a:off x="47037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69" name="Rectangle 65"/>
          <p:cNvSpPr>
            <a:spLocks noChangeArrowheads="1"/>
          </p:cNvSpPr>
          <p:nvPr/>
        </p:nvSpPr>
        <p:spPr bwMode="auto">
          <a:xfrm>
            <a:off x="5199063" y="3768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0" name="Rectangle 66"/>
          <p:cNvSpPr>
            <a:spLocks noChangeArrowheads="1"/>
          </p:cNvSpPr>
          <p:nvPr/>
        </p:nvSpPr>
        <p:spPr bwMode="auto">
          <a:xfrm>
            <a:off x="6684963" y="3768725"/>
            <a:ext cx="4953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1" name="Rectangle 67"/>
          <p:cNvSpPr>
            <a:spLocks noChangeArrowheads="1"/>
          </p:cNvSpPr>
          <p:nvPr/>
        </p:nvSpPr>
        <p:spPr bwMode="auto">
          <a:xfrm>
            <a:off x="6189663" y="3768725"/>
            <a:ext cx="4953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7180263" y="4530725"/>
            <a:ext cx="4937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3" name="Rectangle 69"/>
          <p:cNvSpPr>
            <a:spLocks noChangeArrowheads="1"/>
          </p:cNvSpPr>
          <p:nvPr/>
        </p:nvSpPr>
        <p:spPr bwMode="auto">
          <a:xfrm>
            <a:off x="66849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4" name="Rectangle 70"/>
          <p:cNvSpPr>
            <a:spLocks noChangeArrowheads="1"/>
          </p:cNvSpPr>
          <p:nvPr/>
        </p:nvSpPr>
        <p:spPr bwMode="auto">
          <a:xfrm>
            <a:off x="61896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5" name="Rectangle 71"/>
          <p:cNvSpPr>
            <a:spLocks noChangeArrowheads="1"/>
          </p:cNvSpPr>
          <p:nvPr/>
        </p:nvSpPr>
        <p:spPr bwMode="auto">
          <a:xfrm>
            <a:off x="5694363" y="4530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6" name="Rectangle 72"/>
          <p:cNvSpPr>
            <a:spLocks noChangeArrowheads="1"/>
          </p:cNvSpPr>
          <p:nvPr/>
        </p:nvSpPr>
        <p:spPr bwMode="auto">
          <a:xfrm>
            <a:off x="7673975" y="4530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7" name="Rectangle 73"/>
          <p:cNvSpPr>
            <a:spLocks noChangeArrowheads="1"/>
          </p:cNvSpPr>
          <p:nvPr/>
        </p:nvSpPr>
        <p:spPr bwMode="auto">
          <a:xfrm>
            <a:off x="5694363" y="3768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8" name="Rectangle 74"/>
          <p:cNvSpPr>
            <a:spLocks noChangeArrowheads="1"/>
          </p:cNvSpPr>
          <p:nvPr/>
        </p:nvSpPr>
        <p:spPr bwMode="auto">
          <a:xfrm>
            <a:off x="8169275" y="4530725"/>
            <a:ext cx="4953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79" name="Rectangle 75"/>
          <p:cNvSpPr>
            <a:spLocks noChangeArrowheads="1"/>
          </p:cNvSpPr>
          <p:nvPr/>
        </p:nvSpPr>
        <p:spPr bwMode="auto">
          <a:xfrm>
            <a:off x="8169275" y="5292725"/>
            <a:ext cx="4953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7180" name="Oval 76"/>
          <p:cNvSpPr>
            <a:spLocks noChangeArrowheads="1"/>
          </p:cNvSpPr>
          <p:nvPr/>
        </p:nvSpPr>
        <p:spPr bwMode="auto">
          <a:xfrm>
            <a:off x="8582025" y="4759325"/>
            <a:ext cx="165100" cy="152400"/>
          </a:xfrm>
          <a:prstGeom prst="ellipse">
            <a:avLst/>
          </a:prstGeom>
          <a:solidFill>
            <a:srgbClr val="66FF99"/>
          </a:solidFill>
          <a:ln w="12700">
            <a:solidFill>
              <a:schemeClr val="tx1"/>
            </a:solidFill>
            <a:round/>
            <a:headEnd type="none" w="sm" len="sm"/>
            <a:tailEnd type="none" w="lg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Example #2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416925" cy="4495800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US" sz="2800" dirty="0" smtClean="0"/>
              <a:t>Scenario:</a:t>
            </a:r>
          </a:p>
          <a:p>
            <a:pPr marL="685800" lvl="1" indent="-228600">
              <a:buFontTx/>
              <a:buNone/>
            </a:pPr>
            <a:r>
              <a:rPr lang="en-US" sz="3200" u="sng" dirty="0" smtClean="0"/>
              <a:t>task</a:t>
            </a:r>
            <a:r>
              <a:rPr lang="en-US" sz="3200" dirty="0" smtClean="0"/>
              <a:t>	       </a:t>
            </a:r>
            <a:r>
              <a:rPr lang="en-US" sz="3200" u="sng" dirty="0" smtClean="0"/>
              <a:t>T	D	C</a:t>
            </a:r>
          </a:p>
          <a:p>
            <a:pPr marL="685800" lvl="1" indent="-228600">
              <a:buFontTx/>
              <a:buNone/>
            </a:pPr>
            <a:r>
              <a:rPr lang="en-US" sz="3200" dirty="0" smtClean="0"/>
              <a:t>A			50	10	5</a:t>
            </a:r>
          </a:p>
          <a:p>
            <a:pPr marL="685800" lvl="1" indent="-228600">
              <a:buFontTx/>
              <a:buNone/>
            </a:pPr>
            <a:r>
              <a:rPr lang="en-US" sz="3200" dirty="0" smtClean="0"/>
              <a:t>B			500	500	250</a:t>
            </a:r>
          </a:p>
          <a:p>
            <a:pPr marL="685800" lvl="1" indent="-228600">
              <a:buFontTx/>
              <a:buNone/>
            </a:pPr>
            <a:r>
              <a:rPr lang="en-US" sz="3200" dirty="0" smtClean="0"/>
              <a:t>C			3000	3000	1000</a:t>
            </a:r>
          </a:p>
          <a:p>
            <a:pPr marL="285750" indent="-285750"/>
            <a:r>
              <a:rPr lang="en-US" sz="2800" dirty="0" err="1" smtClean="0"/>
              <a:t>Utilisation</a:t>
            </a:r>
            <a:r>
              <a:rPr lang="en-US" sz="2800" dirty="0" smtClean="0"/>
              <a:t> ~93%</a:t>
            </a:r>
          </a:p>
          <a:p>
            <a:pPr marL="285750" indent="-285750"/>
            <a:r>
              <a:rPr lang="en-US" sz="2800" dirty="0" smtClean="0"/>
              <a:t>Schedulable if no blocking with worst-case response times of 5, 280, 2500 respectively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28613"/>
            <a:ext cx="8416925" cy="1116012"/>
          </a:xfrm>
          <a:noFill/>
        </p:spPr>
        <p:txBody>
          <a:bodyPr lIns="90488" tIns="44450" rIns="90488" bIns="44450"/>
          <a:lstStyle/>
          <a:p>
            <a:r>
              <a:rPr lang="en-GB" sz="4000" smtClean="0"/>
              <a:t>Commentary</a:t>
            </a:r>
            <a:endParaRPr lang="en-GB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98563"/>
            <a:ext cx="8934450" cy="5238750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GB" dirty="0" smtClean="0">
                <a:solidFill>
                  <a:srgbClr val="FF0000"/>
                </a:solidFill>
              </a:rPr>
              <a:t>We don’t actually need to lock S because</a:t>
            </a:r>
            <a:r>
              <a:rPr lang="en-GB" sz="2800" dirty="0" smtClean="0"/>
              <a:t>:</a:t>
            </a:r>
          </a:p>
          <a:p>
            <a:pPr marL="685800" lvl="1" indent="-228600"/>
            <a:r>
              <a:rPr lang="en-GB" sz="3200" dirty="0" smtClean="0"/>
              <a:t>S can not be locked when P comes to lock it otherwise another task, Q, would be running with at least the same priority as P, and P would not be running</a:t>
            </a:r>
          </a:p>
          <a:p>
            <a:pPr marL="685800" lvl="1" indent="-228600"/>
            <a:r>
              <a:rPr lang="en-GB" sz="3200" dirty="0" smtClean="0"/>
              <a:t>If P isn’t running it could not try to lock S</a:t>
            </a:r>
          </a:p>
          <a:p>
            <a:pPr marL="285750" indent="-285750"/>
            <a:r>
              <a:rPr lang="en-GB" sz="2800" dirty="0" smtClean="0"/>
              <a:t>Because the inheritance is immediate P is blocked, if at all </a:t>
            </a:r>
            <a:r>
              <a:rPr lang="en-GB" sz="2800" i="1" dirty="0" smtClean="0">
                <a:solidFill>
                  <a:srgbClr val="FF0000"/>
                </a:solidFill>
              </a:rPr>
              <a:t>before it starts running</a:t>
            </a:r>
            <a:r>
              <a:rPr lang="en-GB" sz="2800" dirty="0" smtClean="0"/>
              <a:t>. This is because if a lower priority task holds S it will be running at a priority at least as high as 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46075"/>
            <a:ext cx="8416925" cy="884238"/>
          </a:xfrm>
        </p:spPr>
        <p:txBody>
          <a:bodyPr/>
          <a:lstStyle/>
          <a:p>
            <a:r>
              <a:rPr lang="en-US" smtClean="0"/>
              <a:t>OCPP versus ICPP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493838"/>
            <a:ext cx="8748712" cy="4602162"/>
          </a:xfrm>
        </p:spPr>
        <p:txBody>
          <a:bodyPr/>
          <a:lstStyle/>
          <a:p>
            <a:r>
              <a:rPr lang="en-GB" sz="3600" dirty="0" smtClean="0"/>
              <a:t>ICPP reduces the number of </a:t>
            </a:r>
            <a:r>
              <a:rPr lang="en-GB" sz="3600" dirty="0" err="1" smtClean="0"/>
              <a:t>preemptions</a:t>
            </a:r>
            <a:endParaRPr lang="en-GB" sz="3600" dirty="0" smtClean="0"/>
          </a:p>
          <a:p>
            <a:r>
              <a:rPr lang="en-GB" sz="3600" dirty="0" smtClean="0"/>
              <a:t>ICPP is very easy to be implemented</a:t>
            </a:r>
          </a:p>
          <a:p>
            <a:pPr lvl="1"/>
            <a:r>
              <a:rPr lang="en-GB" sz="3200" dirty="0" smtClean="0"/>
              <a:t>No need to do inheritance</a:t>
            </a:r>
          </a:p>
          <a:p>
            <a:pPr lvl="1"/>
            <a:r>
              <a:rPr lang="en-GB" sz="3200" dirty="0" smtClean="0"/>
              <a:t>No need to block tasks in semaphore queues</a:t>
            </a:r>
          </a:p>
          <a:p>
            <a:pPr lvl="1"/>
            <a:r>
              <a:rPr lang="en-GB" sz="3200" dirty="0" smtClean="0"/>
              <a:t>It makes it possible for all tasks to share the same stack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EDF and Shared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Both simple priority inheritance and the ceiling protocols can be adapted to work with EDF</a:t>
            </a:r>
          </a:p>
          <a:p>
            <a:r>
              <a:rPr lang="en-GB" sz="2400" dirty="0" smtClean="0"/>
              <a:t>Using PI when a higher priority task is blocked by a lower priority task on a shared resource, then the lower priority task inherits the priority of the blocked task.</a:t>
            </a:r>
          </a:p>
          <a:p>
            <a:r>
              <a:rPr lang="en-GB" sz="2400" dirty="0" smtClean="0"/>
              <a:t>In EDF, the priority of a task is inversely proportional to its absolute deadline.</a:t>
            </a:r>
          </a:p>
          <a:p>
            <a:pPr lvl="1"/>
            <a:r>
              <a:rPr lang="en-GB" sz="2000" dirty="0" smtClean="0"/>
              <a:t>When a higher priority task is blocked by a task with an </a:t>
            </a:r>
            <a:r>
              <a:rPr lang="en-GB" sz="2000" b="1" u="sng" dirty="0" smtClean="0"/>
              <a:t>early deadline </a:t>
            </a:r>
            <a:r>
              <a:rPr lang="en-GB" sz="2000" dirty="0" smtClean="0"/>
              <a:t>on a shared resource, then the lower priority task </a:t>
            </a:r>
            <a:r>
              <a:rPr lang="en-GB" sz="2000" b="1" i="1" u="sng" dirty="0" smtClean="0"/>
              <a:t>inherits the absolute deadline </a:t>
            </a:r>
            <a:r>
              <a:rPr lang="en-GB" sz="2000" i="1" dirty="0" smtClean="0"/>
              <a:t>of the </a:t>
            </a:r>
            <a:r>
              <a:rPr lang="en-GB" sz="2000" dirty="0" smtClean="0"/>
              <a:t>blocked task.</a:t>
            </a:r>
          </a:p>
          <a:p>
            <a:pPr lvl="1"/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Preemption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compute the blocking time, we must first order the tasks based on their </a:t>
            </a:r>
            <a:r>
              <a:rPr lang="en-GB" b="1" dirty="0" smtClean="0">
                <a:solidFill>
                  <a:schemeClr val="accent2"/>
                </a:solidFill>
              </a:rPr>
              <a:t>preemption levels</a:t>
            </a:r>
            <a:r>
              <a:rPr lang="en-GB" i="1" dirty="0" smtClean="0"/>
              <a:t>:</a:t>
            </a:r>
          </a:p>
          <a:p>
            <a:pPr lvl="1"/>
            <a:r>
              <a:rPr lang="en-GB" b="1" dirty="0" smtClean="0"/>
              <a:t>Definition: Every task  </a:t>
            </a:r>
            <a:r>
              <a:rPr lang="el-GR" b="1" dirty="0" smtClean="0"/>
              <a:t>τ</a:t>
            </a:r>
            <a:r>
              <a:rPr lang="en-GB" b="1" baseline="-25000" dirty="0" err="1" smtClean="0"/>
              <a:t>i</a:t>
            </a:r>
            <a:r>
              <a:rPr lang="en-GB" b="1" dirty="0" smtClean="0"/>
              <a:t> is assigned a </a:t>
            </a:r>
            <a:r>
              <a:rPr lang="en-GB" b="1" dirty="0" smtClean="0">
                <a:solidFill>
                  <a:schemeClr val="accent2"/>
                </a:solidFill>
              </a:rPr>
              <a:t>preemption level </a:t>
            </a:r>
            <a:r>
              <a:rPr lang="el-GR" b="1" dirty="0" smtClean="0">
                <a:solidFill>
                  <a:schemeClr val="accent2"/>
                </a:solidFill>
              </a:rPr>
              <a:t>π</a:t>
            </a:r>
            <a:r>
              <a:rPr lang="en-GB" b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GB" b="1" dirty="0" smtClean="0"/>
              <a:t> such </a:t>
            </a:r>
            <a:r>
              <a:rPr lang="en-GB" dirty="0" smtClean="0"/>
              <a:t>that it can preempt a task </a:t>
            </a:r>
            <a:r>
              <a:rPr lang="el-GR" b="1" dirty="0" smtClean="0"/>
              <a:t>τ</a:t>
            </a:r>
            <a:r>
              <a:rPr lang="en-GB" b="1" baseline="-25000" dirty="0" smtClean="0"/>
              <a:t>j</a:t>
            </a:r>
            <a:r>
              <a:rPr lang="en-GB" dirty="0" smtClean="0"/>
              <a:t> if and only if </a:t>
            </a:r>
            <a:r>
              <a:rPr lang="el-GR" b="1" dirty="0" smtClean="0">
                <a:solidFill>
                  <a:schemeClr val="accent2"/>
                </a:solidFill>
              </a:rPr>
              <a:t>π</a:t>
            </a:r>
            <a:r>
              <a:rPr lang="en-GB" b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GB" dirty="0" smtClean="0"/>
              <a:t> &gt;</a:t>
            </a:r>
            <a:r>
              <a:rPr lang="el-GR" b="1" dirty="0" smtClean="0">
                <a:solidFill>
                  <a:schemeClr val="accent2"/>
                </a:solidFill>
              </a:rPr>
              <a:t> π</a:t>
            </a:r>
            <a:r>
              <a:rPr lang="en-GB" b="1" baseline="-25000" dirty="0" smtClean="0">
                <a:solidFill>
                  <a:schemeClr val="accent2"/>
                </a:solidFill>
              </a:rPr>
              <a:t>j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In EDF, the preemption level is defined as </a:t>
            </a:r>
          </a:p>
          <a:p>
            <a:pPr lvl="1" algn="ctr">
              <a:buNone/>
            </a:pPr>
            <a:r>
              <a:rPr lang="el-GR" b="1" dirty="0" smtClean="0">
                <a:solidFill>
                  <a:schemeClr val="accent2"/>
                </a:solidFill>
              </a:rPr>
              <a:t>π</a:t>
            </a:r>
            <a:r>
              <a:rPr lang="en-GB" b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GB" dirty="0" smtClean="0"/>
              <a:t> = 1/D</a:t>
            </a:r>
            <a:r>
              <a:rPr lang="en-GB" baseline="-25000" dirty="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Pre-emption levels do not break EDF: example</a:t>
            </a:r>
            <a:endParaRPr lang="en-GB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6077" y="1773381"/>
          <a:ext cx="841693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1693"/>
                <a:gridCol w="853757"/>
                <a:gridCol w="829629"/>
                <a:gridCol w="841693"/>
                <a:gridCol w="841693"/>
                <a:gridCol w="841693"/>
                <a:gridCol w="841693"/>
                <a:gridCol w="841693"/>
                <a:gridCol w="841693"/>
                <a:gridCol w="841693"/>
              </a:tblGrid>
              <a:tr h="3362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rot="5400000" flipH="1" flipV="1">
            <a:off x="1378529" y="4024746"/>
            <a:ext cx="62345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3041075" y="2916382"/>
            <a:ext cx="62345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6200000" flipH="1">
            <a:off x="7148952" y="2881748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H="1">
            <a:off x="8035644" y="3934695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02327" y="5237018"/>
            <a:ext cx="49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</a:t>
            </a:r>
            <a:r>
              <a:rPr lang="en-GB" baseline="-25000" dirty="0" smtClean="0"/>
              <a:t>1</a:t>
            </a:r>
            <a:r>
              <a:rPr lang="en-GB" dirty="0" smtClean="0"/>
              <a:t> &gt; </a:t>
            </a:r>
            <a:r>
              <a:rPr lang="el-GR" dirty="0" smtClean="0"/>
              <a:t>π</a:t>
            </a:r>
            <a:r>
              <a:rPr lang="en-GB" baseline="-25000" dirty="0" smtClean="0"/>
              <a:t>2</a:t>
            </a:r>
            <a:r>
              <a:rPr lang="en-GB" dirty="0" smtClean="0"/>
              <a:t> so </a:t>
            </a:r>
            <a:r>
              <a:rPr lang="el-GR" dirty="0" smtClean="0"/>
              <a:t>τ</a:t>
            </a:r>
            <a:r>
              <a:rPr lang="en-GB" baseline="-25000" dirty="0" smtClean="0"/>
              <a:t>1</a:t>
            </a:r>
            <a:r>
              <a:rPr lang="en-GB" dirty="0" smtClean="0"/>
              <a:t> can preempt</a:t>
            </a:r>
            <a:r>
              <a:rPr lang="el-GR" dirty="0" smtClean="0"/>
              <a:t> τ</a:t>
            </a:r>
            <a:r>
              <a:rPr lang="en-GB" baseline="-25000" dirty="0" smtClean="0"/>
              <a:t>2</a:t>
            </a:r>
            <a:r>
              <a:rPr lang="en-GB" dirty="0" smtClean="0"/>
              <a:t> 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Pre-emption levels do not break EDF: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6077" y="1773381"/>
          <a:ext cx="841693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1693"/>
                <a:gridCol w="853757"/>
                <a:gridCol w="829629"/>
                <a:gridCol w="841693"/>
                <a:gridCol w="841693"/>
                <a:gridCol w="841693"/>
                <a:gridCol w="841693"/>
                <a:gridCol w="841693"/>
                <a:gridCol w="841693"/>
                <a:gridCol w="841693"/>
              </a:tblGrid>
              <a:tr h="33620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0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rot="5400000" flipH="1" flipV="1">
            <a:off x="3872348" y="3983183"/>
            <a:ext cx="62345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3041075" y="2916382"/>
            <a:ext cx="623455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6200000" flipH="1">
            <a:off x="7148952" y="2881748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H="1">
            <a:off x="8839208" y="3962405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02327" y="5237018"/>
            <a:ext cx="49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</a:t>
            </a:r>
            <a:r>
              <a:rPr lang="en-GB" baseline="-25000" dirty="0" smtClean="0"/>
              <a:t>1</a:t>
            </a:r>
            <a:r>
              <a:rPr lang="en-GB" dirty="0" smtClean="0"/>
              <a:t> &gt; </a:t>
            </a:r>
            <a:r>
              <a:rPr lang="el-GR" dirty="0" smtClean="0"/>
              <a:t>π</a:t>
            </a:r>
            <a:r>
              <a:rPr lang="en-GB" baseline="-25000" dirty="0" smtClean="0"/>
              <a:t>2</a:t>
            </a:r>
            <a:r>
              <a:rPr lang="en-GB" dirty="0" smtClean="0"/>
              <a:t> so </a:t>
            </a:r>
            <a:r>
              <a:rPr lang="el-GR" dirty="0" smtClean="0"/>
              <a:t>τ</a:t>
            </a:r>
            <a:r>
              <a:rPr lang="en-GB" baseline="-25000" dirty="0" smtClean="0"/>
              <a:t>2</a:t>
            </a:r>
            <a:r>
              <a:rPr lang="en-GB" dirty="0" smtClean="0"/>
              <a:t> cannot preempt</a:t>
            </a:r>
            <a:r>
              <a:rPr lang="el-GR" dirty="0" smtClean="0"/>
              <a:t> τ</a:t>
            </a:r>
            <a:r>
              <a:rPr lang="en-GB" baseline="-25000" dirty="0" smtClean="0"/>
              <a:t>1</a:t>
            </a:r>
            <a:r>
              <a:rPr lang="en-GB" dirty="0" smtClean="0"/>
              <a:t> 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the blocking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compute the blocking time for EDF + PI, we use the same algorithms as for RMA + PI. </a:t>
            </a:r>
          </a:p>
          <a:p>
            <a:r>
              <a:rPr lang="en-GB" dirty="0" smtClean="0"/>
              <a:t>Two fundamental results are still hold:</a:t>
            </a:r>
          </a:p>
          <a:p>
            <a:pPr lvl="1"/>
            <a:r>
              <a:rPr lang="en-GB" dirty="0" smtClean="0"/>
              <a:t>Each task can be blocked only once per each resource, </a:t>
            </a:r>
          </a:p>
          <a:p>
            <a:pPr lvl="1"/>
            <a:r>
              <a:rPr lang="en-GB" dirty="0" smtClean="0"/>
              <a:t>and only for the length of one critical section per each task.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Computing the blocking time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case on non-nested critical sections, build a </a:t>
            </a:r>
            <a:r>
              <a:rPr lang="en-GB" i="1" dirty="0" smtClean="0"/>
              <a:t>resource usage table</a:t>
            </a:r>
          </a:p>
          <a:p>
            <a:pPr lvl="1"/>
            <a:r>
              <a:rPr lang="en-GB" dirty="0" smtClean="0"/>
              <a:t>for each row put a task, ordered by decreasing preemption levels</a:t>
            </a:r>
          </a:p>
          <a:p>
            <a:pPr lvl="1"/>
            <a:r>
              <a:rPr lang="en-GB" dirty="0" smtClean="0"/>
              <a:t>For each column, put a resource</a:t>
            </a:r>
          </a:p>
          <a:p>
            <a:pPr lvl="1"/>
            <a:r>
              <a:rPr lang="en-GB" dirty="0" smtClean="0"/>
              <a:t>In each cell, put the worst case duration of any critical section of task </a:t>
            </a:r>
            <a:r>
              <a:rPr lang="el-GR" b="1" dirty="0" smtClean="0"/>
              <a:t>τ</a:t>
            </a:r>
            <a:r>
              <a:rPr lang="en-GB" b="1" baseline="-25000" dirty="0" err="1" smtClean="0"/>
              <a:t>i</a:t>
            </a:r>
            <a:r>
              <a:rPr lang="en-GB" dirty="0" smtClean="0"/>
              <a:t> on resource </a:t>
            </a:r>
            <a:r>
              <a:rPr lang="en-GB" dirty="0" err="1" smtClean="0"/>
              <a:t>Q</a:t>
            </a:r>
            <a:r>
              <a:rPr lang="en-GB" baseline="-25000" dirty="0" err="1" smtClean="0"/>
              <a:t>i</a:t>
            </a:r>
            <a:endParaRPr lang="en-GB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dirty="0" smtClean="0"/>
              <a:t>Computing the blocking time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81200"/>
            <a:ext cx="8416925" cy="4308764"/>
          </a:xfrm>
        </p:spPr>
        <p:txBody>
          <a:bodyPr/>
          <a:lstStyle/>
          <a:p>
            <a:r>
              <a:rPr lang="en-GB" dirty="0" smtClean="0"/>
              <a:t>The algorithm for the blocking time for task </a:t>
            </a:r>
            <a:r>
              <a:rPr lang="el-GR" b="1" dirty="0" smtClean="0"/>
              <a:t>τ</a:t>
            </a:r>
            <a:r>
              <a:rPr lang="en-GB" b="1" baseline="-25000" dirty="0" err="1" smtClean="0"/>
              <a:t>i</a:t>
            </a:r>
            <a:r>
              <a:rPr lang="en-GB" dirty="0" smtClean="0"/>
              <a:t> is :</a:t>
            </a:r>
          </a:p>
          <a:p>
            <a:pPr lvl="1"/>
            <a:r>
              <a:rPr lang="en-GB" dirty="0" smtClean="0"/>
              <a:t>Select the rows below the </a:t>
            </a:r>
            <a:r>
              <a:rPr lang="en-GB" dirty="0" err="1" smtClean="0"/>
              <a:t>i-th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we must consider only those column on which it can be blocked (used by itself or by higher priority tasks)</a:t>
            </a:r>
          </a:p>
          <a:p>
            <a:pPr lvl="1"/>
            <a:r>
              <a:rPr lang="en-GB" dirty="0" smtClean="0"/>
              <a:t>Select the maximum sum of the times with the limitation of at most one time  for each row and for each column.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Blocking Time Calculation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981200"/>
          <a:ext cx="841692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418"/>
                <a:gridCol w="1202418"/>
                <a:gridCol w="1202418"/>
                <a:gridCol w="1202418"/>
                <a:gridCol w="1202418"/>
                <a:gridCol w="1202418"/>
                <a:gridCol w="1202418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16925" cy="8382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Example #2 continued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295400"/>
            <a:ext cx="8582025" cy="5181600"/>
          </a:xfrm>
          <a:noFill/>
        </p:spPr>
        <p:txBody>
          <a:bodyPr lIns="90488" tIns="44450" rIns="90488" bIns="44450"/>
          <a:lstStyle/>
          <a:p>
            <a:pPr marL="285750" indent="-285750"/>
            <a:r>
              <a:rPr lang="en-US" sz="2400" smtClean="0"/>
              <a:t>Assume A and C share  some data</a:t>
            </a:r>
          </a:p>
          <a:p>
            <a:pPr marL="285750" indent="-285750"/>
            <a:r>
              <a:rPr lang="en-US" sz="2400" smtClean="0"/>
              <a:t>access to the data is protected by a semaphore, S</a:t>
            </a:r>
          </a:p>
          <a:p>
            <a:pPr marL="285750" indent="-285750"/>
            <a:r>
              <a:rPr lang="en-US" sz="2400" smtClean="0"/>
              <a:t>each require the data for 1 unit of time</a:t>
            </a:r>
          </a:p>
          <a:p>
            <a:pPr marL="285750" indent="-285750"/>
            <a:r>
              <a:rPr lang="en-US" sz="2400" u="sng" smtClean="0"/>
              <a:t>Scenario:</a:t>
            </a:r>
          </a:p>
          <a:p>
            <a:pPr marL="685800" lvl="1" indent="-228600"/>
            <a:r>
              <a:rPr lang="en-US" sz="2400" smtClean="0"/>
              <a:t>C is running and at time t locks S</a:t>
            </a:r>
          </a:p>
          <a:p>
            <a:pPr marL="685800" lvl="1" indent="-228600"/>
            <a:r>
              <a:rPr lang="en-US" sz="2400" smtClean="0"/>
              <a:t>immediately after A is activated and gets the cpu </a:t>
            </a:r>
          </a:p>
          <a:p>
            <a:pPr marL="685800" lvl="1" indent="-228600"/>
            <a:r>
              <a:rPr lang="en-US" sz="2400" smtClean="0"/>
              <a:t>at  t+2 B is activated but must wait for the cpu</a:t>
            </a:r>
          </a:p>
          <a:p>
            <a:pPr marL="685800" lvl="1" indent="-228600"/>
            <a:r>
              <a:rPr lang="en-US" sz="2400" smtClean="0"/>
              <a:t>at t+3 A attempts to lock S but cannot and is suspended</a:t>
            </a:r>
          </a:p>
          <a:p>
            <a:pPr marL="685800" lvl="1" indent="-228600"/>
            <a:r>
              <a:rPr lang="en-US" sz="2400" smtClean="0"/>
              <a:t>B now runs and completes at t + 253</a:t>
            </a:r>
          </a:p>
          <a:p>
            <a:pPr marL="685800" lvl="1" indent="-228600"/>
            <a:r>
              <a:rPr lang="en-US" sz="2400" smtClean="0"/>
              <a:t>C runs and frees S at t+254</a:t>
            </a:r>
          </a:p>
          <a:p>
            <a:pPr marL="685800" lvl="1" indent="-228600"/>
            <a:r>
              <a:rPr lang="en-US" sz="2400" smtClean="0"/>
              <a:t>A gets in, (at last) </a:t>
            </a:r>
            <a:r>
              <a:rPr lang="en-US" sz="2400" u="sng" smtClean="0"/>
              <a:t>BUT has missed its deadline!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094663" y="2978150"/>
            <a:ext cx="1554162" cy="100488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>
              <a:defRPr/>
            </a:pPr>
            <a:r>
              <a:rPr lang="en-US" b="1">
                <a:latin typeface="Comic Sans MS" pitchFamily="66" charset="0"/>
              </a:rPr>
              <a:t>why?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Blocking Time Calculation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939637"/>
          <a:ext cx="8416926" cy="18957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418"/>
                <a:gridCol w="1202418"/>
                <a:gridCol w="1202418"/>
                <a:gridCol w="1202418"/>
                <a:gridCol w="1202418"/>
                <a:gridCol w="1202418"/>
                <a:gridCol w="1202418"/>
              </a:tblGrid>
              <a:tr h="412404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74073" y="1898073"/>
            <a:ext cx="9005454" cy="2064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Blocking Time Calculation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981200"/>
          <a:ext cx="841692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418"/>
                <a:gridCol w="1202418"/>
                <a:gridCol w="1202418"/>
                <a:gridCol w="1202418"/>
                <a:gridCol w="1202418"/>
                <a:gridCol w="1202418"/>
                <a:gridCol w="1202418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26473" y="1676401"/>
            <a:ext cx="9005454" cy="2590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Blocking Time Calculation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0" y="1981200"/>
          <a:ext cx="841692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418"/>
                <a:gridCol w="1202418"/>
                <a:gridCol w="1202418"/>
                <a:gridCol w="1202418"/>
                <a:gridCol w="1202418"/>
                <a:gridCol w="1202418"/>
                <a:gridCol w="1202418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98762" y="1704110"/>
            <a:ext cx="9005454" cy="2590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Blocking Time Calculation</a:t>
            </a:r>
            <a:endParaRPr lang="en-GB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56805" y="2008909"/>
          <a:ext cx="841692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418"/>
                <a:gridCol w="1202418"/>
                <a:gridCol w="1202418"/>
                <a:gridCol w="1202418"/>
                <a:gridCol w="1202418"/>
                <a:gridCol w="1202418"/>
                <a:gridCol w="1202418"/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GB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57200" y="1690255"/>
            <a:ext cx="9005454" cy="2590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Schedulability</a:t>
            </a:r>
            <a:r>
              <a:rPr lang="en-GB" dirty="0" smtClean="0"/>
              <a:t>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deadlines equal periods</a:t>
            </a:r>
          </a:p>
          <a:p>
            <a:pPr algn="ctr">
              <a:buNone/>
            </a:pP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13710" y="2672449"/>
          <a:ext cx="4883824" cy="140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3" imgW="1638300" imgH="469900" progId="Equation.3">
                  <p:embed/>
                </p:oleObj>
              </mc:Choice>
              <mc:Fallback>
                <p:oleObj name="Equation" r:id="rId3" imgW="1638300" imgH="469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10" y="2672449"/>
                        <a:ext cx="4883824" cy="140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Callout 4"/>
          <p:cNvSpPr/>
          <p:nvPr/>
        </p:nvSpPr>
        <p:spPr bwMode="auto">
          <a:xfrm>
            <a:off x="2452255" y="4696690"/>
            <a:ext cx="6747163" cy="1648691"/>
          </a:xfrm>
          <a:prstGeom prst="wedgeEllipseCallout">
            <a:avLst>
              <a:gd name="adj1" fmla="val 58304"/>
              <a:gd name="adj2" fmla="val 78409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There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is a different test for when the relative deadlines are less than the periods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for the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81200"/>
            <a:ext cx="1058141" cy="609600"/>
          </a:xfrm>
        </p:spPr>
        <p:txBody>
          <a:bodyPr/>
          <a:lstStyle/>
          <a:p>
            <a:r>
              <a:rPr lang="el-GR" b="1" dirty="0" smtClean="0"/>
              <a:t>τ</a:t>
            </a:r>
            <a:r>
              <a:rPr lang="en-GB" b="1" baseline="-25000" dirty="0" smtClean="0"/>
              <a:t>1</a:t>
            </a:r>
          </a:p>
          <a:p>
            <a:pPr lvl="1"/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94213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3" imgW="391303" imgH="739129" progId="Equation.3">
                  <p:embed/>
                </p:oleObj>
              </mc:Choice>
              <mc:Fallback>
                <p:oleObj name="Equation" r:id="rId3" imgW="391303" imgH="73912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9363" y="2146300"/>
          <a:ext cx="44815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5" imgW="1701800" imgH="431800" progId="Equation.3">
                  <p:embed/>
                </p:oleObj>
              </mc:Choice>
              <mc:Fallback>
                <p:oleObj name="Equation" r:id="rId5" imgW="17018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146300"/>
                        <a:ext cx="44815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9932" y="3768437"/>
            <a:ext cx="105814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l-G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τ</a:t>
            </a:r>
            <a:r>
              <a:rPr lang="en-GB" sz="3200" b="1" kern="0" baseline="-25000" dirty="0" smtClean="0">
                <a:latin typeface="+mn-lt"/>
              </a:rPr>
              <a:t>2</a:t>
            </a:r>
            <a:endParaRPr kumimoji="0" lang="en-GB" sz="3200" b="1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633538" y="4038600"/>
          <a:ext cx="63547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7" imgW="2413000" imgH="431800" progId="Equation.3">
                  <p:embed/>
                </p:oleObj>
              </mc:Choice>
              <mc:Fallback>
                <p:oleObj name="Equation" r:id="rId7" imgW="24130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038600"/>
                        <a:ext cx="635476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5514109" y="5320145"/>
            <a:ext cx="3893127" cy="120534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Complete the calculation for </a:t>
            </a:r>
            <a:r>
              <a:rPr lang="el-GR" b="1" kern="0" dirty="0" smtClean="0"/>
              <a:t>τ</a:t>
            </a:r>
            <a:r>
              <a:rPr lang="en-GB" b="1" kern="0" baseline="-25000" dirty="0" smtClean="0"/>
              <a:t>3</a:t>
            </a:r>
            <a:r>
              <a:rPr lang="en-GB" b="1" kern="0" dirty="0" smtClean="0"/>
              <a:t> </a:t>
            </a:r>
            <a:r>
              <a:rPr lang="en-GB" b="1" kern="0" dirty="0" smtClean="0">
                <a:latin typeface="Comic Sans MS" pitchFamily="66" charset="0"/>
              </a:rPr>
              <a:t>and</a:t>
            </a:r>
            <a:r>
              <a:rPr lang="en-GB" b="1" kern="0" dirty="0" smtClean="0"/>
              <a:t> </a:t>
            </a:r>
            <a:r>
              <a:rPr lang="el-GR" b="1" kern="0" dirty="0" smtClean="0"/>
              <a:t>τ</a:t>
            </a:r>
            <a:r>
              <a:rPr lang="en-GB" b="1" kern="0" baseline="-25000" dirty="0" smtClean="0"/>
              <a:t>4</a:t>
            </a:r>
          </a:p>
          <a:p>
            <a:pPr lvl="0"/>
            <a:r>
              <a:rPr lang="en-GB" b="1" kern="0" dirty="0" smtClean="0"/>
              <a:t> </a:t>
            </a:r>
            <a:endParaRPr lang="en-GB" b="1" kern="0" baseline="-25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the pervious example and assume the execution pattern for each task is:</a:t>
            </a:r>
          </a:p>
          <a:p>
            <a:pPr lvl="1"/>
            <a:r>
              <a:rPr lang="el-GR" b="1" dirty="0" smtClean="0"/>
              <a:t>τ</a:t>
            </a:r>
            <a:r>
              <a:rPr lang="en-GB" b="1" baseline="-25000" dirty="0" smtClean="0"/>
              <a:t>1  </a:t>
            </a:r>
            <a:r>
              <a:rPr lang="en-GB" b="1" dirty="0" smtClean="0"/>
              <a:t>EQQE</a:t>
            </a:r>
            <a:endParaRPr lang="en-GB" dirty="0" smtClean="0"/>
          </a:p>
          <a:p>
            <a:pPr lvl="1"/>
            <a:r>
              <a:rPr lang="el-GR" b="1" dirty="0" smtClean="0"/>
              <a:t>τ</a:t>
            </a:r>
            <a:r>
              <a:rPr lang="en-GB" b="1" baseline="-25000" dirty="0" smtClean="0"/>
              <a:t>2</a:t>
            </a:r>
            <a:r>
              <a:rPr lang="en-GB" b="1" dirty="0" smtClean="0"/>
              <a:t> EQQQQEEVVE</a:t>
            </a:r>
            <a:endParaRPr lang="en-GB" dirty="0" smtClean="0"/>
          </a:p>
          <a:p>
            <a:pPr lvl="1"/>
            <a:r>
              <a:rPr lang="el-GR" b="1" dirty="0" smtClean="0"/>
              <a:t>τ</a:t>
            </a:r>
            <a:r>
              <a:rPr lang="en-GB" b="1" baseline="-25000" dirty="0" smtClean="0"/>
              <a:t>3</a:t>
            </a:r>
            <a:r>
              <a:rPr lang="en-GB" b="1" dirty="0" smtClean="0"/>
              <a:t> EEVVVVEE</a:t>
            </a:r>
            <a:endParaRPr lang="en-GB" dirty="0" smtClean="0"/>
          </a:p>
          <a:p>
            <a:pPr lvl="1"/>
            <a:r>
              <a:rPr lang="el-GR" b="1" dirty="0" smtClean="0"/>
              <a:t>τ</a:t>
            </a:r>
            <a:r>
              <a:rPr lang="en-GB" b="1" baseline="-25000" dirty="0" smtClean="0"/>
              <a:t>4</a:t>
            </a:r>
            <a:r>
              <a:rPr lang="en-GB" b="1" dirty="0" smtClean="0"/>
              <a:t> EQQQQQQEEVVVVVVVVE</a:t>
            </a:r>
            <a:endParaRPr lang="en-GB" dirty="0" smtClean="0"/>
          </a:p>
          <a:p>
            <a:r>
              <a:rPr lang="en-GB" dirty="0" smtClean="0"/>
              <a:t>Offsets: </a:t>
            </a:r>
            <a:r>
              <a:rPr lang="el-GR" b="1" dirty="0" smtClean="0"/>
              <a:t>τ</a:t>
            </a:r>
            <a:r>
              <a:rPr lang="en-GB" b="1" baseline="-25000" dirty="0" smtClean="0"/>
              <a:t>1 </a:t>
            </a:r>
            <a:r>
              <a:rPr lang="en-GB" b="1" dirty="0" smtClean="0"/>
              <a:t>8, </a:t>
            </a:r>
            <a:r>
              <a:rPr lang="el-GR" b="1" dirty="0" smtClean="0"/>
              <a:t>τ</a:t>
            </a:r>
            <a:r>
              <a:rPr lang="en-GB" b="1" baseline="-25000" dirty="0" smtClean="0"/>
              <a:t>2 </a:t>
            </a:r>
            <a:r>
              <a:rPr lang="en-GB" b="1" dirty="0" smtClean="0"/>
              <a:t>6, </a:t>
            </a:r>
            <a:r>
              <a:rPr lang="el-GR" b="1" dirty="0" smtClean="0"/>
              <a:t>τ</a:t>
            </a:r>
            <a:r>
              <a:rPr lang="en-GB" b="1" baseline="-25000" dirty="0" smtClean="0"/>
              <a:t>3 </a:t>
            </a:r>
            <a:r>
              <a:rPr lang="en-GB" b="1" dirty="0" smtClean="0"/>
              <a:t>2, </a:t>
            </a:r>
            <a:r>
              <a:rPr lang="el-GR" b="1" dirty="0" smtClean="0"/>
              <a:t>τ</a:t>
            </a:r>
            <a:r>
              <a:rPr lang="en-GB" b="1" baseline="-25000" dirty="0" smtClean="0"/>
              <a:t>4 </a:t>
            </a:r>
            <a:r>
              <a:rPr lang="en-GB" b="1" dirty="0" smtClean="0"/>
              <a:t>0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43462"/>
          <a:ext cx="997688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0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rot="16200000" flipH="1">
            <a:off x="5832772" y="1468585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rot="16200000" flipH="1">
            <a:off x="7495316" y="2590803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rot="16200000" flipH="1">
            <a:off x="8742227" y="3726875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43462"/>
          <a:ext cx="997688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0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rot="16200000" flipH="1">
            <a:off x="5832772" y="1468585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rot="16200000" flipH="1">
            <a:off x="7495318" y="2590803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rot="16200000" flipH="1">
            <a:off x="8742227" y="3713021"/>
            <a:ext cx="775058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Line Callout 1 (No Border) 6"/>
          <p:cNvSpPr/>
          <p:nvPr/>
        </p:nvSpPr>
        <p:spPr bwMode="auto">
          <a:xfrm>
            <a:off x="166255" y="5638801"/>
            <a:ext cx="1205345" cy="609600"/>
          </a:xfrm>
          <a:prstGeom prst="callout1">
            <a:avLst>
              <a:gd name="adj1" fmla="val -135182"/>
              <a:gd name="adj2" fmla="val 139525"/>
              <a:gd name="adj3" fmla="val -5068"/>
              <a:gd name="adj4" fmla="val 101061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inherits</a:t>
            </a:r>
          </a:p>
        </p:txBody>
      </p:sp>
      <p:sp>
        <p:nvSpPr>
          <p:cNvPr id="8" name="Line Callout 1 (No Border) 7"/>
          <p:cNvSpPr/>
          <p:nvPr/>
        </p:nvSpPr>
        <p:spPr bwMode="auto">
          <a:xfrm>
            <a:off x="2341419" y="5915892"/>
            <a:ext cx="1205345" cy="609600"/>
          </a:xfrm>
          <a:prstGeom prst="callout1">
            <a:avLst>
              <a:gd name="adj1" fmla="val -182910"/>
              <a:gd name="adj2" fmla="val -8751"/>
              <a:gd name="adj3" fmla="val -7341"/>
              <a:gd name="adj4" fmla="val 1715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inherits</a:t>
            </a:r>
          </a:p>
        </p:txBody>
      </p:sp>
      <p:sp>
        <p:nvSpPr>
          <p:cNvPr id="9" name="Line Callout 1 (No Border) 8"/>
          <p:cNvSpPr/>
          <p:nvPr/>
        </p:nvSpPr>
        <p:spPr bwMode="auto">
          <a:xfrm>
            <a:off x="3851564" y="5860473"/>
            <a:ext cx="1205345" cy="609600"/>
          </a:xfrm>
          <a:prstGeom prst="callout1">
            <a:avLst>
              <a:gd name="adj1" fmla="val -314728"/>
              <a:gd name="adj2" fmla="val 93548"/>
              <a:gd name="adj3" fmla="val -7341"/>
              <a:gd name="adj4" fmla="val 32095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inherits</a:t>
            </a:r>
          </a:p>
        </p:txBody>
      </p:sp>
      <p:sp>
        <p:nvSpPr>
          <p:cNvPr id="10" name="Line Callout 1 (No Border) 9"/>
          <p:cNvSpPr/>
          <p:nvPr/>
        </p:nvSpPr>
        <p:spPr bwMode="auto">
          <a:xfrm>
            <a:off x="7633855" y="5818910"/>
            <a:ext cx="1205345" cy="609600"/>
          </a:xfrm>
          <a:prstGeom prst="callout1">
            <a:avLst>
              <a:gd name="adj1" fmla="val -135182"/>
              <a:gd name="adj2" fmla="val 139525"/>
              <a:gd name="adj3" fmla="val -5068"/>
              <a:gd name="adj4" fmla="val 101061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inherits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EDF + Ceiling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704109"/>
            <a:ext cx="8802832" cy="4710546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b="1" i="1" dirty="0" smtClean="0">
                <a:solidFill>
                  <a:schemeClr val="accent2"/>
                </a:solidFill>
              </a:rPr>
              <a:t>ceiling of a resource </a:t>
            </a:r>
            <a:r>
              <a:rPr lang="en-GB" dirty="0" smtClean="0"/>
              <a:t>is defined as the </a:t>
            </a:r>
            <a:r>
              <a:rPr lang="en-GB" b="1" i="1" dirty="0" smtClean="0">
                <a:solidFill>
                  <a:schemeClr val="accent2"/>
                </a:solidFill>
              </a:rPr>
              <a:t>highest </a:t>
            </a:r>
            <a:r>
              <a:rPr lang="en-GB" b="1" i="1" dirty="0" err="1" smtClean="0">
                <a:solidFill>
                  <a:schemeClr val="accent2"/>
                </a:solidFill>
              </a:rPr>
              <a:t>preemption</a:t>
            </a:r>
            <a:r>
              <a:rPr lang="en-GB" b="1" i="1" dirty="0" smtClean="0">
                <a:solidFill>
                  <a:schemeClr val="accent2"/>
                </a:solidFill>
              </a:rPr>
              <a:t> level </a:t>
            </a:r>
            <a:r>
              <a:rPr lang="en-GB" dirty="0" smtClean="0"/>
              <a:t>among the ones of all tasks that access it;</a:t>
            </a:r>
          </a:p>
          <a:p>
            <a:r>
              <a:rPr lang="en-GB" dirty="0" smtClean="0"/>
              <a:t>At each instant, the </a:t>
            </a:r>
            <a:r>
              <a:rPr lang="en-GB" b="1" i="1" dirty="0" smtClean="0">
                <a:solidFill>
                  <a:schemeClr val="accent2"/>
                </a:solidFill>
              </a:rPr>
              <a:t>system ceiling </a:t>
            </a:r>
            <a:r>
              <a:rPr lang="en-GB" dirty="0" smtClean="0"/>
              <a:t>is the </a:t>
            </a:r>
            <a:r>
              <a:rPr lang="en-GB" b="1" dirty="0" smtClean="0">
                <a:solidFill>
                  <a:schemeClr val="accent2"/>
                </a:solidFill>
              </a:rPr>
              <a:t>highest</a:t>
            </a:r>
            <a:r>
              <a:rPr lang="en-GB" dirty="0" smtClean="0"/>
              <a:t> among the ceilings of the </a:t>
            </a:r>
            <a:r>
              <a:rPr lang="en-GB" b="1" dirty="0" smtClean="0">
                <a:solidFill>
                  <a:schemeClr val="accent2"/>
                </a:solidFill>
              </a:rPr>
              <a:t>locked resources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A task is not allowed to start executing until </a:t>
            </a:r>
          </a:p>
          <a:p>
            <a:pPr lvl="1"/>
            <a:r>
              <a:rPr lang="en-GB" b="1" dirty="0" smtClean="0"/>
              <a:t>its deadline is the shortest one</a:t>
            </a:r>
          </a:p>
          <a:p>
            <a:pPr lvl="1"/>
            <a:r>
              <a:rPr lang="en-GB" b="1" dirty="0" smtClean="0"/>
              <a:t>and its </a:t>
            </a:r>
            <a:r>
              <a:rPr lang="en-GB" b="1" dirty="0" err="1" smtClean="0"/>
              <a:t>preemption</a:t>
            </a:r>
            <a:r>
              <a:rPr lang="en-GB" b="1" dirty="0" smtClean="0"/>
              <a:t> level is strictly greater than the system ceiling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Interactions and Blocking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If a task is suspended waiting for a lower-priority task to complete some required computation then the priority model is, in some sense, being undermined</a:t>
            </a:r>
          </a:p>
          <a:p>
            <a:r>
              <a:rPr lang="en-US" sz="2800" dirty="0" smtClean="0"/>
              <a:t>It is said to suffer </a:t>
            </a:r>
            <a:r>
              <a:rPr lang="en-US" sz="2800" dirty="0" smtClean="0">
                <a:solidFill>
                  <a:srgbClr val="FF3300"/>
                </a:solidFill>
                <a:hlinkClick r:id="rId2"/>
              </a:rPr>
              <a:t>priority inversion</a:t>
            </a:r>
            <a:endParaRPr lang="en-US" sz="2800" dirty="0" smtClean="0"/>
          </a:p>
          <a:p>
            <a:r>
              <a:rPr lang="en-US" sz="2800" dirty="0" smtClean="0"/>
              <a:t>If a task is waiting for a lower-priority task, it is said to be </a:t>
            </a:r>
            <a:r>
              <a:rPr lang="en-US" sz="2800" dirty="0" smtClean="0">
                <a:solidFill>
                  <a:srgbClr val="FF3300"/>
                </a:solidFill>
              </a:rPr>
              <a:t>blocked</a:t>
            </a:r>
          </a:p>
          <a:p>
            <a:r>
              <a:rPr lang="en-US" sz="2800" dirty="0" smtClean="0"/>
              <a:t>Can not predict number of </a:t>
            </a:r>
            <a:r>
              <a:rPr lang="en-US" sz="2800" dirty="0" smtClean="0">
                <a:solidFill>
                  <a:srgbClr val="FF0000"/>
                </a:solidFill>
              </a:rPr>
              <a:t>blockings</a:t>
            </a:r>
            <a:r>
              <a:rPr lang="en-US" sz="2800" dirty="0" smtClean="0"/>
              <a:t> so can have problems with static allocation of priority</a:t>
            </a:r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96" y="1773382"/>
            <a:ext cx="8416925" cy="4682836"/>
          </a:xfrm>
        </p:spPr>
        <p:txBody>
          <a:bodyPr/>
          <a:lstStyle/>
          <a:p>
            <a:r>
              <a:rPr lang="en-GB" dirty="0" smtClean="0"/>
              <a:t>See previous slide</a:t>
            </a:r>
          </a:p>
          <a:p>
            <a:r>
              <a:rPr lang="en-GB" dirty="0" smtClean="0"/>
              <a:t>Assign the </a:t>
            </a:r>
            <a:r>
              <a:rPr lang="en-GB" dirty="0" err="1" smtClean="0"/>
              <a:t>preemption</a:t>
            </a:r>
            <a:r>
              <a:rPr lang="en-GB" dirty="0" smtClean="0"/>
              <a:t> levels:</a:t>
            </a:r>
          </a:p>
          <a:p>
            <a:pPr lvl="1"/>
            <a:r>
              <a:rPr lang="en-GB" dirty="0" smtClean="0"/>
              <a:t>The actual value of the </a:t>
            </a:r>
            <a:r>
              <a:rPr lang="en-GB" dirty="0" err="1" smtClean="0"/>
              <a:t>preemption</a:t>
            </a:r>
            <a:r>
              <a:rPr lang="en-GB" dirty="0" smtClean="0"/>
              <a:t> levels is not important, as long as they are assigned in the right order.</a:t>
            </a:r>
          </a:p>
          <a:p>
            <a:pPr lvl="1"/>
            <a:r>
              <a:rPr lang="en-GB" dirty="0" smtClean="0"/>
              <a:t>To make calculations easy, we set:</a:t>
            </a:r>
          </a:p>
          <a:p>
            <a:pPr lvl="2"/>
            <a:r>
              <a:rPr lang="en-GB" dirty="0" smtClean="0"/>
              <a:t> </a:t>
            </a:r>
            <a:r>
              <a:rPr lang="el-GR" dirty="0" smtClean="0"/>
              <a:t>π</a:t>
            </a:r>
            <a:r>
              <a:rPr lang="en-GB" baseline="-25000" dirty="0" smtClean="0"/>
              <a:t>1</a:t>
            </a:r>
            <a:r>
              <a:rPr lang="en-GB" dirty="0" smtClean="0"/>
              <a:t> = 4, </a:t>
            </a:r>
            <a:r>
              <a:rPr lang="el-GR" dirty="0" smtClean="0"/>
              <a:t>π</a:t>
            </a:r>
            <a:r>
              <a:rPr lang="en-GB" baseline="-25000" dirty="0" smtClean="0"/>
              <a:t>2</a:t>
            </a:r>
            <a:r>
              <a:rPr lang="en-GB" dirty="0" smtClean="0"/>
              <a:t> = 3, </a:t>
            </a:r>
            <a:r>
              <a:rPr lang="el-GR" dirty="0" smtClean="0"/>
              <a:t>π</a:t>
            </a:r>
            <a:r>
              <a:rPr lang="en-GB" baseline="-25000" dirty="0" smtClean="0"/>
              <a:t>3</a:t>
            </a:r>
            <a:r>
              <a:rPr lang="en-GB" dirty="0" smtClean="0"/>
              <a:t> = 2 , </a:t>
            </a:r>
            <a:r>
              <a:rPr lang="el-GR" dirty="0" smtClean="0"/>
              <a:t>π</a:t>
            </a:r>
            <a:r>
              <a:rPr lang="en-GB" baseline="-25000" dirty="0" smtClean="0"/>
              <a:t>4</a:t>
            </a:r>
            <a:r>
              <a:rPr lang="en-GB" dirty="0" smtClean="0"/>
              <a:t> = 1.</a:t>
            </a:r>
          </a:p>
          <a:p>
            <a:r>
              <a:rPr lang="en-GB" dirty="0" smtClean="0"/>
              <a:t>Then the resource ceilings:</a:t>
            </a:r>
          </a:p>
          <a:p>
            <a:pPr lvl="2"/>
            <a:r>
              <a:rPr lang="pt-BR" dirty="0" smtClean="0"/>
              <a:t>ceil(R1) = </a:t>
            </a:r>
            <a:r>
              <a:rPr lang="el-GR" dirty="0" smtClean="0"/>
              <a:t>π</a:t>
            </a:r>
            <a:r>
              <a:rPr lang="en-GB" baseline="-25000" dirty="0" smtClean="0"/>
              <a:t>1</a:t>
            </a:r>
            <a:r>
              <a:rPr lang="pt-BR" dirty="0" smtClean="0"/>
              <a:t> = 4, ceil(R2) = </a:t>
            </a:r>
            <a:r>
              <a:rPr lang="el-GR" dirty="0" smtClean="0"/>
              <a:t>π</a:t>
            </a:r>
            <a:r>
              <a:rPr lang="en-GB" baseline="-25000" dirty="0" smtClean="0"/>
              <a:t>2</a:t>
            </a:r>
            <a:r>
              <a:rPr lang="pt-BR" dirty="0" smtClean="0"/>
              <a:t> = 3.</a:t>
            </a:r>
            <a:endParaRPr lang="en-GB" dirty="0"/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 bwMode="auto">
          <a:xfrm>
            <a:off x="4239490" y="1828801"/>
            <a:ext cx="294271" cy="457200"/>
          </a:xfrm>
          <a:prstGeom prst="actionButtonBackPrevio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43462"/>
          <a:ext cx="997688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0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565" y="5832764"/>
            <a:ext cx="801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 this point, the system ceiling is raised to the ceiling of R1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43462"/>
          <a:ext cx="997688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0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9045" y="5657671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Task </a:t>
            </a:r>
            <a:r>
              <a:rPr lang="el-GR" b="1" dirty="0" smtClean="0"/>
              <a:t>τ</a:t>
            </a:r>
            <a:r>
              <a:rPr lang="en-GB" b="1" baseline="-25000" dirty="0" smtClean="0"/>
              <a:t>3 </a:t>
            </a:r>
            <a:r>
              <a:rPr lang="en-GB" dirty="0" smtClean="0"/>
              <a:t> cannot start executing, because </a:t>
            </a:r>
            <a:r>
              <a:rPr lang="el-GR" dirty="0" smtClean="0"/>
              <a:t>π</a:t>
            </a:r>
            <a:r>
              <a:rPr lang="en-GB" baseline="-25000" dirty="0" smtClean="0"/>
              <a:t>3</a:t>
            </a:r>
            <a:r>
              <a:rPr lang="en-GB" dirty="0" smtClean="0"/>
              <a:t> &lt; </a:t>
            </a:r>
            <a:r>
              <a:rPr lang="el-GR" dirty="0" smtClean="0"/>
              <a:t>π</a:t>
            </a:r>
            <a:r>
              <a:rPr lang="en-GB" baseline="-25000" dirty="0" smtClean="0"/>
              <a:t>1</a:t>
            </a:r>
            <a:r>
              <a:rPr lang="en-GB" dirty="0" smtClean="0"/>
              <a:t>. Same for </a:t>
            </a:r>
            <a:r>
              <a:rPr lang="el-GR" b="1" dirty="0" smtClean="0"/>
              <a:t>τ</a:t>
            </a:r>
            <a:r>
              <a:rPr lang="en-GB" b="1" baseline="-25000" dirty="0" smtClean="0"/>
              <a:t>2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43462"/>
          <a:ext cx="997688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0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9046" y="5703838"/>
            <a:ext cx="9369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system ceiling goes back to 0. Now </a:t>
            </a:r>
            <a:r>
              <a:rPr lang="el-GR" b="1" dirty="0" smtClean="0"/>
              <a:t>τ</a:t>
            </a:r>
            <a:r>
              <a:rPr lang="en-GB" b="1" baseline="-25000" dirty="0" smtClean="0"/>
              <a:t>2 </a:t>
            </a:r>
            <a:r>
              <a:rPr lang="en-GB" dirty="0" smtClean="0"/>
              <a:t> can start.</a:t>
            </a:r>
          </a:p>
          <a:p>
            <a:r>
              <a:rPr lang="en-GB" dirty="0" smtClean="0"/>
              <a:t>Assume that </a:t>
            </a:r>
            <a:r>
              <a:rPr lang="el-GR" b="1" dirty="0" smtClean="0"/>
              <a:t>τ</a:t>
            </a:r>
            <a:r>
              <a:rPr lang="en-GB" b="1" baseline="-25000" dirty="0" smtClean="0"/>
              <a:t>2 </a:t>
            </a:r>
            <a:r>
              <a:rPr lang="en-GB" dirty="0" smtClean="0"/>
              <a:t> locks R1 just before </a:t>
            </a:r>
            <a:r>
              <a:rPr lang="el-GR" b="1" dirty="0" smtClean="0"/>
              <a:t>τ</a:t>
            </a:r>
            <a:r>
              <a:rPr lang="en-GB" b="1" baseline="-25000" dirty="0" smtClean="0"/>
              <a:t>2 </a:t>
            </a:r>
            <a:r>
              <a:rPr lang="en-GB" dirty="0" smtClean="0"/>
              <a:t> arrives. Then, sys ceil = </a:t>
            </a:r>
            <a:r>
              <a:rPr lang="el-GR" dirty="0" smtClean="0"/>
              <a:t>π</a:t>
            </a:r>
            <a:r>
              <a:rPr lang="en-GB" baseline="-25000" dirty="0" smtClean="0"/>
              <a:t>1</a:t>
            </a:r>
            <a:r>
              <a:rPr lang="en-GB" dirty="0" smtClean="0"/>
              <a:t> and </a:t>
            </a:r>
            <a:r>
              <a:rPr lang="el-GR" b="1" dirty="0" smtClean="0"/>
              <a:t>τ</a:t>
            </a:r>
            <a:r>
              <a:rPr lang="en-GB" b="1" baseline="-25000" dirty="0" smtClean="0"/>
              <a:t>1 </a:t>
            </a:r>
            <a:endParaRPr lang="en-GB" dirty="0" smtClean="0"/>
          </a:p>
          <a:p>
            <a:r>
              <a:rPr lang="en-GB" dirty="0" smtClean="0"/>
              <a:t> cannot </a:t>
            </a:r>
            <a:r>
              <a:rPr lang="en-GB" dirty="0" err="1" smtClean="0"/>
              <a:t>preempt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43462"/>
          <a:ext cx="997688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0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2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3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τ</a:t>
                      </a:r>
                      <a:r>
                        <a:rPr lang="en-GB" b="1" baseline="-25000" dirty="0" smtClean="0"/>
                        <a:t>4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Blocking time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computation of the blocking time is the same as in the case of OCPP;</a:t>
            </a:r>
          </a:p>
          <a:p>
            <a:pPr lvl="1"/>
            <a:r>
              <a:rPr lang="en-GB" dirty="0" smtClean="0"/>
              <a:t>Except that, when the resource access table is built, tasks are ordered by decreasing </a:t>
            </a:r>
            <a:r>
              <a:rPr lang="en-GB" dirty="0" err="1" smtClean="0"/>
              <a:t>preemption</a:t>
            </a:r>
            <a:r>
              <a:rPr lang="en-GB" dirty="0" smtClean="0"/>
              <a:t> level, instead than by priority.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5328</Words>
  <Application>Microsoft Office PowerPoint</Application>
  <PresentationFormat>Custom</PresentationFormat>
  <Paragraphs>1908</Paragraphs>
  <Slides>95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7" baseType="lpstr">
      <vt:lpstr>Default Design</vt:lpstr>
      <vt:lpstr>Equation</vt:lpstr>
      <vt:lpstr>Task Cooperation</vt:lpstr>
      <vt:lpstr>Simple Blocking Example</vt:lpstr>
      <vt:lpstr>Illustration</vt:lpstr>
      <vt:lpstr>Note</vt:lpstr>
      <vt:lpstr>Example #1</vt:lpstr>
      <vt:lpstr>Example #1</vt:lpstr>
      <vt:lpstr>Example #2</vt:lpstr>
      <vt:lpstr>Example #2 continued</vt:lpstr>
      <vt:lpstr>Task Interactions and Blocking</vt:lpstr>
      <vt:lpstr>Priority Inversion</vt:lpstr>
      <vt:lpstr>Priority Inversion example #3</vt:lpstr>
      <vt:lpstr>Example #3 - Priority Inversion</vt:lpstr>
      <vt:lpstr> Possible solutions?</vt:lpstr>
      <vt:lpstr>Priority Inheritance</vt:lpstr>
      <vt:lpstr>Priority Inheritance</vt:lpstr>
      <vt:lpstr>Priority Inheritance ( ex #3)</vt:lpstr>
      <vt:lpstr>Basic Priority Inheritance</vt:lpstr>
      <vt:lpstr>Basic Priority Inheritance</vt:lpstr>
      <vt:lpstr>Basic Priority Inheritance</vt:lpstr>
      <vt:lpstr>Priority inheritance is transitive</vt:lpstr>
      <vt:lpstr>Multiple Inheritance</vt:lpstr>
      <vt:lpstr>Multiple Inheritance</vt:lpstr>
      <vt:lpstr>Can have deadlock</vt:lpstr>
      <vt:lpstr>Deadlock problem</vt:lpstr>
      <vt:lpstr>Computing the maximum blocking time</vt:lpstr>
      <vt:lpstr>Computing Blocking Time under Basic Priority Inheritance</vt:lpstr>
      <vt:lpstr>Blocking time computation</vt:lpstr>
      <vt:lpstr>Blocking time computation</vt:lpstr>
      <vt:lpstr>Example</vt:lpstr>
      <vt:lpstr>Example</vt:lpstr>
      <vt:lpstr>Example</vt:lpstr>
      <vt:lpstr>Example: final result</vt:lpstr>
      <vt:lpstr>Response Time and Blocking</vt:lpstr>
      <vt:lpstr>Problems with Basic Priority Inheritance</vt:lpstr>
      <vt:lpstr>Solution to Problems</vt:lpstr>
      <vt:lpstr>Ceilings </vt:lpstr>
      <vt:lpstr>Priority Ceiling Protocols Constraints: </vt:lpstr>
      <vt:lpstr>Original Ceiling Priority Protocol</vt:lpstr>
      <vt:lpstr>OCPP</vt:lpstr>
      <vt:lpstr>Original Ceiling Priority Protocol</vt:lpstr>
      <vt:lpstr>Original Ceiling Priority Protocol</vt:lpstr>
      <vt:lpstr>Original Ceiling Priority Protocol</vt:lpstr>
      <vt:lpstr>An Example</vt:lpstr>
      <vt:lpstr>An Example</vt:lpstr>
      <vt:lpstr>OCPP Inheritance (ex #3)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OCPP</vt:lpstr>
      <vt:lpstr>Example</vt:lpstr>
      <vt:lpstr>Example</vt:lpstr>
      <vt:lpstr>Example</vt:lpstr>
      <vt:lpstr>Example: final result</vt:lpstr>
      <vt:lpstr>Original Ceiling Priority Protocol: Problems</vt:lpstr>
      <vt:lpstr>Immediate Ceiling Priority Protocol</vt:lpstr>
      <vt:lpstr>Immediate Ceiling Priority Protocol</vt:lpstr>
      <vt:lpstr>Immediate Ceiling Priority Protocol</vt:lpstr>
      <vt:lpstr>ICPP</vt:lpstr>
      <vt:lpstr>ICPP Inheritance (ex #3)</vt:lpstr>
      <vt:lpstr>Commentary</vt:lpstr>
      <vt:lpstr>OCPP versus ICPP</vt:lpstr>
      <vt:lpstr>EDF and Shared resources</vt:lpstr>
      <vt:lpstr>Preemption levels</vt:lpstr>
      <vt:lpstr>Pre-emption levels do not break EDF: example</vt:lpstr>
      <vt:lpstr>Pre-emption levels do not break EDF: example</vt:lpstr>
      <vt:lpstr>Computing the blocking time</vt:lpstr>
      <vt:lpstr>Computing the blocking time</vt:lpstr>
      <vt:lpstr>Computing the blocking time</vt:lpstr>
      <vt:lpstr>Example Blocking Time Calculation</vt:lpstr>
      <vt:lpstr>Example Blocking Time Calculation</vt:lpstr>
      <vt:lpstr>Example Blocking Time Calculation</vt:lpstr>
      <vt:lpstr>Example Blocking Time Calculation</vt:lpstr>
      <vt:lpstr>Example Blocking Time Calculation</vt:lpstr>
      <vt:lpstr>Schedulability Test</vt:lpstr>
      <vt:lpstr>Working for the example</vt:lpstr>
      <vt:lpstr>Worked Example</vt:lpstr>
      <vt:lpstr>PowerPoint Presentation</vt:lpstr>
      <vt:lpstr>PowerPoint Presentation</vt:lpstr>
      <vt:lpstr>EDF + Ceiling Protocol</vt:lpstr>
      <vt:lpstr>Worked example</vt:lpstr>
      <vt:lpstr>PowerPoint Presentation</vt:lpstr>
      <vt:lpstr>PowerPoint Presentation</vt:lpstr>
      <vt:lpstr>PowerPoint Presentation</vt:lpstr>
      <vt:lpstr>PowerPoint Presentation</vt:lpstr>
      <vt:lpstr>Blocking time computation</vt:lpstr>
    </vt:vector>
  </TitlesOfParts>
  <Company>UNN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Cooperation</dc:title>
  <dc:creator>Ian Bradley</dc:creator>
  <cp:lastModifiedBy>Michael Brockway</cp:lastModifiedBy>
  <cp:revision>112</cp:revision>
  <cp:lastPrinted>2014-10-30T08:35:35Z</cp:lastPrinted>
  <dcterms:created xsi:type="dcterms:W3CDTF">2001-11-06T18:18:57Z</dcterms:created>
  <dcterms:modified xsi:type="dcterms:W3CDTF">2015-11-02T13:34:03Z</dcterms:modified>
</cp:coreProperties>
</file>