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65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5835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238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88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53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4680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0281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028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2225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2/24/2023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5361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2/24/2023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7898392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colorful explosion of powder on a black background">
            <a:extLst>
              <a:ext uri="{FF2B5EF4-FFF2-40B4-BE49-F238E27FC236}">
                <a16:creationId xmlns:a16="http://schemas.microsoft.com/office/drawing/2014/main" id="{61FB3EFB-B58D-FFEA-FE4B-BCE033D8D90D}"/>
              </a:ext>
            </a:extLst>
          </p:cNvPr>
          <p:cNvPicPr>
            <a:picLocks noChangeAspect="1"/>
          </p:cNvPicPr>
          <p:nvPr/>
        </p:nvPicPr>
        <p:blipFill rotWithShape="1">
          <a:blip r:embed="rId2">
            <a:alphaModFix/>
          </a:blip>
          <a:srcRect b="15750"/>
          <a:stretch/>
        </p:blipFill>
        <p:spPr>
          <a:xfrm>
            <a:off x="20" y="157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DFB865-C6FB-9C75-C1DD-BC2BD0F55184}"/>
              </a:ext>
            </a:extLst>
          </p:cNvPr>
          <p:cNvSpPr>
            <a:spLocks noGrp="1"/>
          </p:cNvSpPr>
          <p:nvPr>
            <p:ph type="ctrTitle"/>
          </p:nvPr>
        </p:nvSpPr>
        <p:spPr>
          <a:xfrm>
            <a:off x="4328161" y="2211978"/>
            <a:ext cx="3535679" cy="1425728"/>
          </a:xfrm>
        </p:spPr>
        <p:txBody>
          <a:bodyPr anchor="b">
            <a:normAutofit/>
          </a:bodyPr>
          <a:lstStyle/>
          <a:p>
            <a:pPr algn="ctr"/>
            <a:r>
              <a:rPr lang="en-GB" dirty="0"/>
              <a:t>Snakes and ladders</a:t>
            </a:r>
          </a:p>
        </p:txBody>
      </p:sp>
      <p:sp>
        <p:nvSpPr>
          <p:cNvPr id="3" name="Subtitle 2">
            <a:extLst>
              <a:ext uri="{FF2B5EF4-FFF2-40B4-BE49-F238E27FC236}">
                <a16:creationId xmlns:a16="http://schemas.microsoft.com/office/drawing/2014/main" id="{687D1CBB-6724-C585-4F5E-989C38082A58}"/>
              </a:ext>
            </a:extLst>
          </p:cNvPr>
          <p:cNvSpPr>
            <a:spLocks noGrp="1"/>
          </p:cNvSpPr>
          <p:nvPr>
            <p:ph type="subTitle" idx="1"/>
          </p:nvPr>
        </p:nvSpPr>
        <p:spPr>
          <a:xfrm>
            <a:off x="4572000" y="4249360"/>
            <a:ext cx="3048000" cy="877585"/>
          </a:xfrm>
        </p:spPr>
        <p:txBody>
          <a:bodyPr>
            <a:normAutofit/>
          </a:bodyPr>
          <a:lstStyle/>
          <a:p>
            <a:pPr algn="ctr"/>
            <a:r>
              <a:rPr lang="en-GB" dirty="0"/>
              <a:t>David Kendell</a:t>
            </a:r>
          </a:p>
          <a:p>
            <a:pPr algn="ctr"/>
            <a:r>
              <a:rPr lang="en-GB" dirty="0"/>
              <a:t>Mayk Al-Ghrawi</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80BCC5AC-E69D-ED9A-381B-40D9D81EF8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590522">
            <a:off x="8724479" y="2417526"/>
            <a:ext cx="1558451" cy="3828496"/>
          </a:xfrm>
          <a:prstGeom prst="rect">
            <a:avLst/>
          </a:prstGeom>
        </p:spPr>
      </p:pic>
    </p:spTree>
    <p:extLst>
      <p:ext uri="{BB962C8B-B14F-4D97-AF65-F5344CB8AC3E}">
        <p14:creationId xmlns:p14="http://schemas.microsoft.com/office/powerpoint/2010/main" val="401543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DFCD-4D4F-CD2E-0D1C-85A1E531111C}"/>
              </a:ext>
            </a:extLst>
          </p:cNvPr>
          <p:cNvSpPr>
            <a:spLocks noGrp="1"/>
          </p:cNvSpPr>
          <p:nvPr>
            <p:ph type="title"/>
          </p:nvPr>
        </p:nvSpPr>
        <p:spPr/>
        <p:txBody>
          <a:bodyPr/>
          <a:lstStyle/>
          <a:p>
            <a:r>
              <a:rPr lang="en-GB" dirty="0"/>
              <a:t>Problems to solve</a:t>
            </a:r>
          </a:p>
        </p:txBody>
      </p:sp>
      <p:sp>
        <p:nvSpPr>
          <p:cNvPr id="3" name="Content Placeholder 2">
            <a:extLst>
              <a:ext uri="{FF2B5EF4-FFF2-40B4-BE49-F238E27FC236}">
                <a16:creationId xmlns:a16="http://schemas.microsoft.com/office/drawing/2014/main" id="{18B5FBA1-FF10-940C-F3B7-2A52B0485007}"/>
              </a:ext>
            </a:extLst>
          </p:cNvPr>
          <p:cNvSpPr>
            <a:spLocks noGrp="1"/>
          </p:cNvSpPr>
          <p:nvPr>
            <p:ph idx="1"/>
          </p:nvPr>
        </p:nvSpPr>
        <p:spPr/>
        <p:txBody>
          <a:bodyPr>
            <a:normAutofit fontScale="92500" lnSpcReduction="10000"/>
          </a:bodyPr>
          <a:lstStyle/>
          <a:p>
            <a:r>
              <a:rPr lang="en-GB" dirty="0"/>
              <a:t>Representing the dice roll</a:t>
            </a:r>
          </a:p>
          <a:p>
            <a:r>
              <a:rPr lang="en-GB" dirty="0"/>
              <a:t>Representing the board</a:t>
            </a:r>
          </a:p>
          <a:p>
            <a:pPr marL="598932" lvl="1" indent="-342900">
              <a:buFont typeface="+mj-lt"/>
              <a:buAutoNum type="arabicPeriod"/>
            </a:pPr>
            <a:r>
              <a:rPr lang="en-GB" sz="1200" dirty="0"/>
              <a:t>Player</a:t>
            </a:r>
          </a:p>
          <a:p>
            <a:pPr marL="598932" lvl="1" indent="-342900">
              <a:buFont typeface="+mj-lt"/>
              <a:buAutoNum type="arabicPeriod"/>
            </a:pPr>
            <a:r>
              <a:rPr lang="en-GB" sz="1200" dirty="0"/>
              <a:t>Snakes</a:t>
            </a:r>
          </a:p>
          <a:p>
            <a:pPr marL="598932" lvl="1" indent="-342900">
              <a:buFont typeface="+mj-lt"/>
              <a:buAutoNum type="arabicPeriod"/>
            </a:pPr>
            <a:r>
              <a:rPr lang="en-GB" sz="1200" dirty="0"/>
              <a:t>Ladders</a:t>
            </a:r>
          </a:p>
          <a:p>
            <a:pPr marL="598932" lvl="1" indent="-342900">
              <a:buFont typeface="+mj-lt"/>
              <a:buAutoNum type="arabicPeriod"/>
            </a:pPr>
            <a:r>
              <a:rPr lang="en-GB" sz="1200" dirty="0"/>
              <a:t>Squares</a:t>
            </a:r>
          </a:p>
          <a:p>
            <a:r>
              <a:rPr lang="en-GB" dirty="0"/>
              <a:t>Logic for traversal of the board (moving across, moving up)</a:t>
            </a:r>
          </a:p>
          <a:p>
            <a:pPr marL="598932" lvl="1" indent="-342900">
              <a:buFont typeface="+mj-lt"/>
              <a:buAutoNum type="arabicPeriod"/>
            </a:pPr>
            <a:r>
              <a:rPr lang="en-GB" sz="1200" dirty="0"/>
              <a:t>Moving across horizontally </a:t>
            </a:r>
            <a:r>
              <a:rPr lang="en-GB" sz="1200" dirty="0" err="1"/>
              <a:t>w.r.t.</a:t>
            </a:r>
            <a:r>
              <a:rPr lang="en-GB" sz="1200" dirty="0"/>
              <a:t> row player is on based on dice roll (positive/negative increments)</a:t>
            </a:r>
          </a:p>
          <a:p>
            <a:pPr marL="598932" lvl="1" indent="-342900">
              <a:buFont typeface="+mj-lt"/>
              <a:buAutoNum type="arabicPeriod"/>
            </a:pPr>
            <a:r>
              <a:rPr lang="en-GB" sz="1200" dirty="0"/>
              <a:t>Moving vertically when you reach the end of the row</a:t>
            </a:r>
          </a:p>
          <a:p>
            <a:pPr marL="598932" lvl="1" indent="-342900">
              <a:buFont typeface="+mj-lt"/>
              <a:buAutoNum type="arabicPeriod"/>
            </a:pPr>
            <a:r>
              <a:rPr lang="en-GB" sz="1200" dirty="0"/>
              <a:t>Moving up when you land on a ladder</a:t>
            </a:r>
          </a:p>
          <a:p>
            <a:pPr marL="598932" lvl="1" indent="-342900">
              <a:buFont typeface="+mj-lt"/>
              <a:buAutoNum type="arabicPeriod"/>
            </a:pPr>
            <a:r>
              <a:rPr lang="en-GB" sz="1200" dirty="0"/>
              <a:t>Moving down when you land on a snake</a:t>
            </a:r>
          </a:p>
          <a:p>
            <a:pPr marL="598932" lvl="1" indent="-342900">
              <a:buFont typeface="+mj-lt"/>
              <a:buAutoNum type="arabicPeriod"/>
            </a:pPr>
            <a:r>
              <a:rPr lang="en-GB" sz="1200" dirty="0"/>
              <a:t>Player turn switching</a:t>
            </a:r>
          </a:p>
          <a:p>
            <a:pPr marL="598932" lvl="1" indent="-342900">
              <a:buFont typeface="+mj-lt"/>
              <a:buAutoNum type="arabicPeriod"/>
            </a:pPr>
            <a:r>
              <a:rPr lang="en-GB" sz="1200" dirty="0"/>
              <a:t>Win condition (staying still if you didn’t hit exactly from your position on the last row or winning when you do)</a:t>
            </a:r>
          </a:p>
          <a:p>
            <a:endParaRPr lang="en-GB" dirty="0"/>
          </a:p>
        </p:txBody>
      </p:sp>
      <p:pic>
        <p:nvPicPr>
          <p:cNvPr id="5" name="Graphic 4">
            <a:extLst>
              <a:ext uri="{FF2B5EF4-FFF2-40B4-BE49-F238E27FC236}">
                <a16:creationId xmlns:a16="http://schemas.microsoft.com/office/drawing/2014/main" id="{61C0D0A7-50DF-EA72-1D9A-7CAD587C55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71110">
            <a:off x="9831676" y="295564"/>
            <a:ext cx="1100860" cy="2704376"/>
          </a:xfrm>
          <a:prstGeom prst="rect">
            <a:avLst/>
          </a:prstGeom>
        </p:spPr>
      </p:pic>
    </p:spTree>
    <p:extLst>
      <p:ext uri="{BB962C8B-B14F-4D97-AF65-F5344CB8AC3E}">
        <p14:creationId xmlns:p14="http://schemas.microsoft.com/office/powerpoint/2010/main" val="394480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0837-F8E4-A78A-FECC-639915CAFAD8}"/>
              </a:ext>
            </a:extLst>
          </p:cNvPr>
          <p:cNvSpPr>
            <a:spLocks noGrp="1"/>
          </p:cNvSpPr>
          <p:nvPr>
            <p:ph type="title"/>
          </p:nvPr>
        </p:nvSpPr>
        <p:spPr/>
        <p:txBody>
          <a:bodyPr/>
          <a:lstStyle/>
          <a:p>
            <a:r>
              <a:rPr lang="en-GB" dirty="0"/>
              <a:t>Representing the dice roll</a:t>
            </a:r>
          </a:p>
        </p:txBody>
      </p:sp>
      <p:sp>
        <p:nvSpPr>
          <p:cNvPr id="3" name="Content Placeholder 2">
            <a:extLst>
              <a:ext uri="{FF2B5EF4-FFF2-40B4-BE49-F238E27FC236}">
                <a16:creationId xmlns:a16="http://schemas.microsoft.com/office/drawing/2014/main" id="{5D6F35A5-72F1-475F-2688-C2ECA77083F9}"/>
              </a:ext>
            </a:extLst>
          </p:cNvPr>
          <p:cNvSpPr>
            <a:spLocks noGrp="1"/>
          </p:cNvSpPr>
          <p:nvPr>
            <p:ph idx="1"/>
          </p:nvPr>
        </p:nvSpPr>
        <p:spPr>
          <a:xfrm>
            <a:off x="952500" y="2285997"/>
            <a:ext cx="10287000" cy="1787239"/>
          </a:xfrm>
        </p:spPr>
        <p:txBody>
          <a:bodyPr>
            <a:normAutofit lnSpcReduction="10000"/>
          </a:bodyPr>
          <a:lstStyle/>
          <a:p>
            <a:r>
              <a:rPr lang="en-GB" dirty="0"/>
              <a:t>Solution:</a:t>
            </a:r>
          </a:p>
          <a:p>
            <a:pPr marL="598932" lvl="1" indent="-342900">
              <a:buFont typeface="+mj-lt"/>
              <a:buAutoNum type="arabicPeriod"/>
            </a:pPr>
            <a:r>
              <a:rPr lang="en-GB" dirty="0"/>
              <a:t>Generate random number between 0 and RAND_MAX (essentially max int).</a:t>
            </a:r>
          </a:p>
          <a:p>
            <a:pPr marL="598932" lvl="1" indent="-342900">
              <a:buFont typeface="+mj-lt"/>
              <a:buAutoNum type="arabicPeriod"/>
            </a:pPr>
            <a:r>
              <a:rPr lang="en-GB" dirty="0"/>
              <a:t>Generated number modulus 6 and add 1. (add 1 because a dice roll can’t be 0).</a:t>
            </a:r>
          </a:p>
          <a:p>
            <a:pPr marL="598932" lvl="1" indent="-342900">
              <a:buFont typeface="+mj-lt"/>
              <a:buAutoNum type="arabicPeriod"/>
            </a:pPr>
            <a:r>
              <a:rPr lang="en-GB" dirty="0"/>
              <a:t>Save to int variable.</a:t>
            </a:r>
          </a:p>
          <a:p>
            <a:pPr lvl="1"/>
            <a:r>
              <a:rPr lang="en-GB" dirty="0"/>
              <a:t> </a:t>
            </a:r>
          </a:p>
        </p:txBody>
      </p:sp>
      <p:sp>
        <p:nvSpPr>
          <p:cNvPr id="4" name="Content Placeholder 2">
            <a:extLst>
              <a:ext uri="{FF2B5EF4-FFF2-40B4-BE49-F238E27FC236}">
                <a16:creationId xmlns:a16="http://schemas.microsoft.com/office/drawing/2014/main" id="{98A11CFE-AC79-DE64-9B5E-2D7BE16AD6A7}"/>
              </a:ext>
            </a:extLst>
          </p:cNvPr>
          <p:cNvSpPr txBox="1">
            <a:spLocks/>
          </p:cNvSpPr>
          <p:nvPr/>
        </p:nvSpPr>
        <p:spPr>
          <a:xfrm>
            <a:off x="952500" y="3833088"/>
            <a:ext cx="10287000" cy="19488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Example: </a:t>
            </a:r>
          </a:p>
          <a:p>
            <a:pPr lvl="1"/>
            <a:r>
              <a:rPr lang="en-GB" dirty="0"/>
              <a:t>Generate 1312 -&gt; 1312 % 6 = 4 -&gt; 4 + 1 = 5</a:t>
            </a:r>
          </a:p>
          <a:p>
            <a:pPr lvl="1"/>
            <a:r>
              <a:rPr lang="en-GB" dirty="0"/>
              <a:t>You rolled a 5. </a:t>
            </a:r>
          </a:p>
          <a:p>
            <a:pPr lvl="1"/>
            <a:endParaRPr lang="en-GB" dirty="0"/>
          </a:p>
          <a:p>
            <a:pPr lvl="1"/>
            <a:r>
              <a:rPr lang="en-GB" dirty="0"/>
              <a:t>Generate 36 -&gt; 36 % 6 = 0 -&gt; 0 + 1 = 1</a:t>
            </a:r>
          </a:p>
          <a:p>
            <a:pPr lvl="1"/>
            <a:r>
              <a:rPr lang="en-GB" dirty="0"/>
              <a:t>You rolled a 1.</a:t>
            </a:r>
          </a:p>
        </p:txBody>
      </p:sp>
      <p:pic>
        <p:nvPicPr>
          <p:cNvPr id="6" name="Graphic 5">
            <a:extLst>
              <a:ext uri="{FF2B5EF4-FFF2-40B4-BE49-F238E27FC236}">
                <a16:creationId xmlns:a16="http://schemas.microsoft.com/office/drawing/2014/main" id="{113E81CE-68C1-16CE-CC19-D1D201B94C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9963" y="1331119"/>
            <a:ext cx="1637145" cy="1637145"/>
          </a:xfrm>
          <a:prstGeom prst="rect">
            <a:avLst/>
          </a:prstGeom>
        </p:spPr>
      </p:pic>
    </p:spTree>
    <p:extLst>
      <p:ext uri="{BB962C8B-B14F-4D97-AF65-F5344CB8AC3E}">
        <p14:creationId xmlns:p14="http://schemas.microsoft.com/office/powerpoint/2010/main" val="175950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FDD2-9CFA-FA92-49FF-C75F8DB0A90B}"/>
              </a:ext>
            </a:extLst>
          </p:cNvPr>
          <p:cNvSpPr>
            <a:spLocks noGrp="1"/>
          </p:cNvSpPr>
          <p:nvPr>
            <p:ph type="title"/>
          </p:nvPr>
        </p:nvSpPr>
        <p:spPr/>
        <p:txBody>
          <a:bodyPr/>
          <a:lstStyle/>
          <a:p>
            <a:r>
              <a:rPr lang="en-GB" dirty="0"/>
              <a:t>Representing the board</a:t>
            </a:r>
          </a:p>
        </p:txBody>
      </p:sp>
      <p:sp>
        <p:nvSpPr>
          <p:cNvPr id="3" name="Content Placeholder 2">
            <a:extLst>
              <a:ext uri="{FF2B5EF4-FFF2-40B4-BE49-F238E27FC236}">
                <a16:creationId xmlns:a16="http://schemas.microsoft.com/office/drawing/2014/main" id="{F88D3374-9F49-1C85-2F48-5489D2744CC0}"/>
              </a:ext>
            </a:extLst>
          </p:cNvPr>
          <p:cNvSpPr>
            <a:spLocks noGrp="1"/>
          </p:cNvSpPr>
          <p:nvPr>
            <p:ph idx="1"/>
          </p:nvPr>
        </p:nvSpPr>
        <p:spPr/>
        <p:txBody>
          <a:bodyPr/>
          <a:lstStyle/>
          <a:p>
            <a:r>
              <a:rPr lang="en-GB" dirty="0"/>
              <a:t>Player A denoted by character ‘A’, Player B denoted by character ‘B’.</a:t>
            </a:r>
          </a:p>
          <a:p>
            <a:r>
              <a:rPr lang="en-GB" dirty="0"/>
              <a:t>Squares represented by characters between 1-100</a:t>
            </a:r>
          </a:p>
          <a:p>
            <a:r>
              <a:rPr lang="en-GB" dirty="0"/>
              <a:t>Ladders represented by odd characters between 101-107</a:t>
            </a:r>
          </a:p>
          <a:p>
            <a:r>
              <a:rPr lang="en-GB" dirty="0"/>
              <a:t>Snakes represented by even characters between 102-106</a:t>
            </a:r>
          </a:p>
          <a:p>
            <a:pPr marL="0" indent="0">
              <a:buNone/>
            </a:pPr>
            <a:r>
              <a:rPr lang="en-GB" sz="1400" dirty="0"/>
              <a:t>*Character variable can hold 1 byte which is 8 bits, 2^8=256 so it can represent numbers from: -128 -&gt; 127</a:t>
            </a:r>
            <a:endParaRPr lang="en-GB" dirty="0"/>
          </a:p>
          <a:p>
            <a:endParaRPr lang="en-GB" dirty="0"/>
          </a:p>
        </p:txBody>
      </p:sp>
      <p:pic>
        <p:nvPicPr>
          <p:cNvPr id="7" name="Picture 6">
            <a:extLst>
              <a:ext uri="{FF2B5EF4-FFF2-40B4-BE49-F238E27FC236}">
                <a16:creationId xmlns:a16="http://schemas.microsoft.com/office/drawing/2014/main" id="{88319240-71E4-FFBC-0F5F-614DE671908F}"/>
              </a:ext>
            </a:extLst>
          </p:cNvPr>
          <p:cNvPicPr>
            <a:picLocks noChangeAspect="1"/>
          </p:cNvPicPr>
          <p:nvPr/>
        </p:nvPicPr>
        <p:blipFill>
          <a:blip r:embed="rId2"/>
          <a:stretch>
            <a:fillRect/>
          </a:stretch>
        </p:blipFill>
        <p:spPr>
          <a:xfrm>
            <a:off x="4324102" y="4643167"/>
            <a:ext cx="3543795" cy="1914792"/>
          </a:xfrm>
          <a:prstGeom prst="rect">
            <a:avLst/>
          </a:prstGeom>
        </p:spPr>
      </p:pic>
    </p:spTree>
    <p:extLst>
      <p:ext uri="{BB962C8B-B14F-4D97-AF65-F5344CB8AC3E}">
        <p14:creationId xmlns:p14="http://schemas.microsoft.com/office/powerpoint/2010/main" val="186827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1475-4AAA-DA39-DE71-E85542C23C65}"/>
              </a:ext>
            </a:extLst>
          </p:cNvPr>
          <p:cNvSpPr>
            <a:spLocks noGrp="1"/>
          </p:cNvSpPr>
          <p:nvPr>
            <p:ph type="title"/>
          </p:nvPr>
        </p:nvSpPr>
        <p:spPr>
          <a:xfrm>
            <a:off x="-2" y="53967"/>
            <a:ext cx="4264686" cy="1092958"/>
          </a:xfrm>
        </p:spPr>
        <p:txBody>
          <a:bodyPr>
            <a:normAutofit/>
          </a:bodyPr>
          <a:lstStyle/>
          <a:p>
            <a:r>
              <a:rPr lang="en-GB" dirty="0"/>
              <a:t>Logic traversal of the board</a:t>
            </a:r>
          </a:p>
        </p:txBody>
      </p:sp>
      <p:sp>
        <p:nvSpPr>
          <p:cNvPr id="27" name="Rectangle 26">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A96331E1-CFFB-FEED-7012-EC25F9343035}"/>
              </a:ext>
            </a:extLst>
          </p:cNvPr>
          <p:cNvSpPr>
            <a:spLocks noGrp="1"/>
          </p:cNvSpPr>
          <p:nvPr>
            <p:ph idx="1"/>
          </p:nvPr>
        </p:nvSpPr>
        <p:spPr>
          <a:xfrm>
            <a:off x="-1" y="1146926"/>
            <a:ext cx="6095999" cy="3044074"/>
          </a:xfrm>
        </p:spPr>
        <p:txBody>
          <a:bodyPr>
            <a:normAutofit/>
          </a:bodyPr>
          <a:lstStyle/>
          <a:p>
            <a:r>
              <a:rPr lang="en-GB" sz="1200" b="0" i="0" dirty="0">
                <a:effectLst/>
                <a:latin typeface="Söhne"/>
              </a:rPr>
              <a:t>The first two lines of the function calculate the direction the player is moving in based on the starting position. If the starting position is on an even row (i.e. 0-9, 20-29, 40-49, 60-69, or 80-89), the direction will be set to -1 (left), and if it's on an odd row (i.e. 10-19, 30-39, 50-59, 70-79, or 90-99), the direction will be set to 1 (right).</a:t>
            </a:r>
          </a:p>
          <a:p>
            <a:r>
              <a:rPr lang="en-GB" sz="1200" b="0" i="0" dirty="0">
                <a:effectLst/>
                <a:latin typeface="Söhne"/>
              </a:rPr>
              <a:t>If the new position is off the left side of the board, the function will move the player to the edge of the board, then up one row, then move the remaining number of squares. If the new position is off the right side of the board, the function will move the player to the edge of the board, then up one row, then move the remaining number of squares. If the new position is still on the board, the function will simply move the player the number of squares indicated by the roll.</a:t>
            </a:r>
          </a:p>
          <a:p>
            <a:r>
              <a:rPr lang="en-GB" sz="1200" b="0" i="0" dirty="0">
                <a:effectLst/>
                <a:latin typeface="Söhne"/>
              </a:rPr>
              <a:t>The final section of the function checks if the new position is the start of a snake or the start of a ladder.</a:t>
            </a:r>
            <a:endParaRPr lang="en-GB" sz="1200" dirty="0"/>
          </a:p>
        </p:txBody>
      </p:sp>
      <p:pic>
        <p:nvPicPr>
          <p:cNvPr id="11" name="Picture 10">
            <a:extLst>
              <a:ext uri="{FF2B5EF4-FFF2-40B4-BE49-F238E27FC236}">
                <a16:creationId xmlns:a16="http://schemas.microsoft.com/office/drawing/2014/main" id="{DFD0E9C4-AF3D-60FC-582F-D101FFBF52D7}"/>
              </a:ext>
            </a:extLst>
          </p:cNvPr>
          <p:cNvPicPr>
            <a:picLocks noChangeAspect="1"/>
          </p:cNvPicPr>
          <p:nvPr/>
        </p:nvPicPr>
        <p:blipFill rotWithShape="1">
          <a:blip r:embed="rId2"/>
          <a:srcRect r="34889"/>
          <a:stretch/>
        </p:blipFill>
        <p:spPr>
          <a:xfrm>
            <a:off x="6095998" y="0"/>
            <a:ext cx="6171268" cy="6942667"/>
          </a:xfrm>
          <a:prstGeom prst="rect">
            <a:avLst/>
          </a:prstGeom>
        </p:spPr>
      </p:pic>
      <p:sp>
        <p:nvSpPr>
          <p:cNvPr id="12" name="TextBox 11">
            <a:extLst>
              <a:ext uri="{FF2B5EF4-FFF2-40B4-BE49-F238E27FC236}">
                <a16:creationId xmlns:a16="http://schemas.microsoft.com/office/drawing/2014/main" id="{C83C2F66-538C-72A6-393E-7439A013E485}"/>
              </a:ext>
            </a:extLst>
          </p:cNvPr>
          <p:cNvSpPr txBox="1"/>
          <p:nvPr/>
        </p:nvSpPr>
        <p:spPr>
          <a:xfrm>
            <a:off x="64655" y="4194816"/>
            <a:ext cx="5175776" cy="369332"/>
          </a:xfrm>
          <a:prstGeom prst="rect">
            <a:avLst/>
          </a:prstGeom>
          <a:noFill/>
        </p:spPr>
        <p:txBody>
          <a:bodyPr wrap="none" rtlCol="0">
            <a:spAutoFit/>
          </a:bodyPr>
          <a:lstStyle/>
          <a:p>
            <a:r>
              <a:rPr lang="en-GB" dirty="0"/>
              <a:t>Example: Player A [position : 7 | Index: 96 | rolls: 6 |</a:t>
            </a:r>
          </a:p>
        </p:txBody>
      </p:sp>
      <p:pic>
        <p:nvPicPr>
          <p:cNvPr id="15" name="Picture 14">
            <a:extLst>
              <a:ext uri="{FF2B5EF4-FFF2-40B4-BE49-F238E27FC236}">
                <a16:creationId xmlns:a16="http://schemas.microsoft.com/office/drawing/2014/main" id="{6F6F33CA-F3E8-4681-8EBD-5A60551570E1}"/>
              </a:ext>
            </a:extLst>
          </p:cNvPr>
          <p:cNvPicPr>
            <a:picLocks noChangeAspect="1"/>
          </p:cNvPicPr>
          <p:nvPr/>
        </p:nvPicPr>
        <p:blipFill>
          <a:blip r:embed="rId3"/>
          <a:stretch>
            <a:fillRect/>
          </a:stretch>
        </p:blipFill>
        <p:spPr>
          <a:xfrm>
            <a:off x="1509171" y="5030945"/>
            <a:ext cx="2647960" cy="987110"/>
          </a:xfrm>
          <a:prstGeom prst="rect">
            <a:avLst/>
          </a:prstGeom>
        </p:spPr>
      </p:pic>
      <p:sp>
        <p:nvSpPr>
          <p:cNvPr id="17" name="TextBox 16">
            <a:extLst>
              <a:ext uri="{FF2B5EF4-FFF2-40B4-BE49-F238E27FC236}">
                <a16:creationId xmlns:a16="http://schemas.microsoft.com/office/drawing/2014/main" id="{696A2B7B-0D31-5EDD-800A-CF012F832FC9}"/>
              </a:ext>
            </a:extLst>
          </p:cNvPr>
          <p:cNvSpPr txBox="1"/>
          <p:nvPr/>
        </p:nvSpPr>
        <p:spPr>
          <a:xfrm>
            <a:off x="64655" y="5526408"/>
            <a:ext cx="184731" cy="369332"/>
          </a:xfrm>
          <a:prstGeom prst="rect">
            <a:avLst/>
          </a:prstGeom>
          <a:noFill/>
        </p:spPr>
        <p:txBody>
          <a:bodyPr wrap="none" rtlCol="0">
            <a:spAutoFit/>
          </a:bodyPr>
          <a:lstStyle/>
          <a:p>
            <a:endParaRPr lang="en-GB" dirty="0"/>
          </a:p>
        </p:txBody>
      </p:sp>
      <p:cxnSp>
        <p:nvCxnSpPr>
          <p:cNvPr id="26" name="Straight Arrow Connector 25">
            <a:extLst>
              <a:ext uri="{FF2B5EF4-FFF2-40B4-BE49-F238E27FC236}">
                <a16:creationId xmlns:a16="http://schemas.microsoft.com/office/drawing/2014/main" id="{537D5BEF-E575-0063-9F74-E0A3E3A35D00}"/>
              </a:ext>
            </a:extLst>
          </p:cNvPr>
          <p:cNvCxnSpPr>
            <a:cxnSpLocks/>
          </p:cNvCxnSpPr>
          <p:nvPr/>
        </p:nvCxnSpPr>
        <p:spPr>
          <a:xfrm flipV="1">
            <a:off x="1837265" y="5869888"/>
            <a:ext cx="0" cy="29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9997502-AD72-7CFB-281A-03B8CC46C55C}"/>
              </a:ext>
            </a:extLst>
          </p:cNvPr>
          <p:cNvSpPr txBox="1"/>
          <p:nvPr/>
        </p:nvSpPr>
        <p:spPr>
          <a:xfrm>
            <a:off x="1284069" y="6113688"/>
            <a:ext cx="1106393" cy="369332"/>
          </a:xfrm>
          <a:prstGeom prst="rect">
            <a:avLst/>
          </a:prstGeom>
          <a:noFill/>
        </p:spPr>
        <p:txBody>
          <a:bodyPr wrap="none" rtlCol="0">
            <a:spAutoFit/>
          </a:bodyPr>
          <a:lstStyle/>
          <a:p>
            <a:r>
              <a:rPr lang="en-GB" dirty="0"/>
              <a:t>Index: 96</a:t>
            </a:r>
          </a:p>
        </p:txBody>
      </p:sp>
      <p:cxnSp>
        <p:nvCxnSpPr>
          <p:cNvPr id="32" name="Straight Arrow Connector 31">
            <a:extLst>
              <a:ext uri="{FF2B5EF4-FFF2-40B4-BE49-F238E27FC236}">
                <a16:creationId xmlns:a16="http://schemas.microsoft.com/office/drawing/2014/main" id="{296549D5-AA52-2815-BAC7-EBD8BE71E578}"/>
              </a:ext>
            </a:extLst>
          </p:cNvPr>
          <p:cNvCxnSpPr>
            <a:cxnSpLocks/>
          </p:cNvCxnSpPr>
          <p:nvPr/>
        </p:nvCxnSpPr>
        <p:spPr>
          <a:xfrm flipH="1">
            <a:off x="4631267" y="1481667"/>
            <a:ext cx="1761066" cy="379306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A68E88-0B00-7E0F-C306-63C69DA86CAA}"/>
              </a:ext>
            </a:extLst>
          </p:cNvPr>
          <p:cNvCxnSpPr>
            <a:cxnSpLocks/>
          </p:cNvCxnSpPr>
          <p:nvPr/>
        </p:nvCxnSpPr>
        <p:spPr>
          <a:xfrm>
            <a:off x="1896532" y="5869888"/>
            <a:ext cx="1905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5DBC4A8-ED7F-D3CC-F9C4-39DA2AE1317D}"/>
              </a:ext>
            </a:extLst>
          </p:cNvPr>
          <p:cNvCxnSpPr>
            <a:cxnSpLocks/>
          </p:cNvCxnSpPr>
          <p:nvPr/>
        </p:nvCxnSpPr>
        <p:spPr>
          <a:xfrm flipV="1">
            <a:off x="3801533" y="5376333"/>
            <a:ext cx="0" cy="29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39C8002-765E-065C-82E9-CFE895421184}"/>
              </a:ext>
            </a:extLst>
          </p:cNvPr>
          <p:cNvCxnSpPr>
            <a:cxnSpLocks/>
          </p:cNvCxnSpPr>
          <p:nvPr/>
        </p:nvCxnSpPr>
        <p:spPr>
          <a:xfrm flipH="1">
            <a:off x="2514599" y="5277220"/>
            <a:ext cx="1066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62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7BA0-DBA7-BDD4-6C70-E0B4C012CC86}"/>
              </a:ext>
            </a:extLst>
          </p:cNvPr>
          <p:cNvSpPr>
            <a:spLocks noGrp="1"/>
          </p:cNvSpPr>
          <p:nvPr>
            <p:ph type="title"/>
          </p:nvPr>
        </p:nvSpPr>
        <p:spPr>
          <a:xfrm>
            <a:off x="173567" y="0"/>
            <a:ext cx="10287000" cy="1147762"/>
          </a:xfrm>
        </p:spPr>
        <p:txBody>
          <a:bodyPr/>
          <a:lstStyle/>
          <a:p>
            <a:r>
              <a:rPr lang="en-GB"/>
              <a:t>Main function game loop</a:t>
            </a:r>
            <a:endParaRPr lang="en-GB" dirty="0"/>
          </a:p>
        </p:txBody>
      </p:sp>
      <p:sp>
        <p:nvSpPr>
          <p:cNvPr id="7" name="TextBox 6">
            <a:extLst>
              <a:ext uri="{FF2B5EF4-FFF2-40B4-BE49-F238E27FC236}">
                <a16:creationId xmlns:a16="http://schemas.microsoft.com/office/drawing/2014/main" id="{98E9CD2C-179E-FD23-C294-9CF9A8855EB7}"/>
              </a:ext>
            </a:extLst>
          </p:cNvPr>
          <p:cNvSpPr txBox="1"/>
          <p:nvPr/>
        </p:nvSpPr>
        <p:spPr>
          <a:xfrm>
            <a:off x="241300" y="1147762"/>
            <a:ext cx="5854700" cy="5262979"/>
          </a:xfrm>
          <a:prstGeom prst="rect">
            <a:avLst/>
          </a:prstGeom>
          <a:noFill/>
        </p:spPr>
        <p:txBody>
          <a:bodyPr wrap="square">
            <a:spAutoFit/>
          </a:bodyPr>
          <a:lstStyle/>
          <a:p>
            <a:pPr marL="228600" indent="-228600">
              <a:buFont typeface="Arial" panose="020B0604020202020204" pitchFamily="34" charset="0"/>
              <a:buChar char="•"/>
            </a:pPr>
            <a:r>
              <a:rPr lang="en-GB" sz="1200"/>
              <a:t>A character array called board is defined with 100 elements. Each element of the array represents a square on the board, and its value indicates the number of the square that the player will reach after climbing a ladder or descending a snake.</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The initial position of both players is set to 90.</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The game loop starts with a while statement that runs as long as the user does not enter the character 'q'.</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Inside the loop, the printBoard function is called to display the current state of the board, showing the positions of the two players.</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A do-while loop is used to allow each player to take turns rolling the die and moving their token across the board.</a:t>
            </a:r>
          </a:p>
          <a:p>
            <a:pPr marL="171450" indent="-171450">
              <a:buFont typeface="Arial" panose="020B0604020202020204" pitchFamily="34" charset="0"/>
              <a:buChar char="•"/>
            </a:pPr>
            <a:endParaRPr lang="en-GB" sz="1200"/>
          </a:p>
          <a:p>
            <a:pPr marL="228600" indent="-228600">
              <a:buFont typeface="Arial" panose="020B0604020202020204" pitchFamily="34" charset="0"/>
              <a:buChar char="•"/>
            </a:pPr>
            <a:r>
              <a:rPr lang="en-GB" sz="1200"/>
              <a:t>The newPos function is called to calculate the new position of the player after rolling the die.</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After each turn, the printBoard function is called again to display the updated positions of both players.</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The do-while loop continues until one of the players reaches the last square on the board, which is square number 0.</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The player who reaches square number 0 first wins the game.</a:t>
            </a:r>
          </a:p>
          <a:p>
            <a:pPr marL="228600" indent="-228600">
              <a:buFont typeface="Arial" panose="020B0604020202020204" pitchFamily="34" charset="0"/>
              <a:buChar char="•"/>
            </a:pPr>
            <a:endParaRPr lang="en-GB" sz="1200"/>
          </a:p>
          <a:p>
            <a:pPr marL="228600" indent="-228600">
              <a:buFont typeface="Arial" panose="020B0604020202020204" pitchFamily="34" charset="0"/>
              <a:buChar char="•"/>
            </a:pPr>
            <a:r>
              <a:rPr lang="en-GB" sz="1200"/>
              <a:t>The user is prompted to enter the character 'q' to quit the game or any other character to play again.</a:t>
            </a:r>
            <a:endParaRPr lang="en-GB" sz="1200" dirty="0"/>
          </a:p>
        </p:txBody>
      </p:sp>
      <p:pic>
        <p:nvPicPr>
          <p:cNvPr id="9" name="Graphic 8">
            <a:extLst>
              <a:ext uri="{FF2B5EF4-FFF2-40B4-BE49-F238E27FC236}">
                <a16:creationId xmlns:a16="http://schemas.microsoft.com/office/drawing/2014/main" id="{35C8AB8A-0E0E-2F3B-EA4A-075F984401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6436" y="328817"/>
            <a:ext cx="3969300" cy="6200366"/>
          </a:xfrm>
          <a:prstGeom prst="rect">
            <a:avLst/>
          </a:prstGeom>
        </p:spPr>
      </p:pic>
    </p:spTree>
    <p:extLst>
      <p:ext uri="{BB962C8B-B14F-4D97-AF65-F5344CB8AC3E}">
        <p14:creationId xmlns:p14="http://schemas.microsoft.com/office/powerpoint/2010/main" val="2473686219"/>
      </p:ext>
    </p:extLst>
  </p:cSld>
  <p:clrMapOvr>
    <a:masterClrMapping/>
  </p:clrMapOvr>
</p:sld>
</file>

<file path=ppt/theme/theme1.xml><?xml version="1.0" encoding="utf-8"?>
<a:theme xmlns:a="http://schemas.openxmlformats.org/drawingml/2006/main" name="Afterglow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276</TotalTime>
  <Words>726</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Söhne</vt:lpstr>
      <vt:lpstr>Trade Gothic Next Cond</vt:lpstr>
      <vt:lpstr>Trade Gothic Next Light</vt:lpstr>
      <vt:lpstr>AfterglowVTI</vt:lpstr>
      <vt:lpstr>Snakes and ladders</vt:lpstr>
      <vt:lpstr>Problems to solve</vt:lpstr>
      <vt:lpstr>Representing the dice roll</vt:lpstr>
      <vt:lpstr>Representing the board</vt:lpstr>
      <vt:lpstr>Logic traversal of the board</vt:lpstr>
      <vt:lpstr>Main function game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Snakes and ladders</dc:title>
  <dc:creator>Al-Ghrawi, Mayk</dc:creator>
  <cp:lastModifiedBy>Al-Ghrawi, Mayk</cp:lastModifiedBy>
  <cp:revision>18</cp:revision>
  <dcterms:created xsi:type="dcterms:W3CDTF">2023-02-24T11:44:51Z</dcterms:created>
  <dcterms:modified xsi:type="dcterms:W3CDTF">2023-02-24T16:21:08Z</dcterms:modified>
</cp:coreProperties>
</file>