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462" r:id="rId3"/>
    <p:sldId id="463" r:id="rId4"/>
    <p:sldId id="464" r:id="rId5"/>
    <p:sldId id="461" r:id="rId6"/>
    <p:sldId id="465" r:id="rId7"/>
    <p:sldId id="520" r:id="rId8"/>
    <p:sldId id="467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93" r:id="rId58"/>
    <p:sldId id="519" r:id="rId59"/>
    <p:sldId id="46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/>
    <p:restoredTop sz="91837"/>
  </p:normalViewPr>
  <p:slideViewPr>
    <p:cSldViewPr snapToObjects="1">
      <p:cViewPr varScale="1">
        <p:scale>
          <a:sx n="117" d="100"/>
          <a:sy n="117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0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6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8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162788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7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1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1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0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5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2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41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79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56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28402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2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Receiver Window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rwnd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821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0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Flow</a:t>
            </a:r>
            <a:r>
              <a:rPr lang="zh-CN" altLang="en-US" sz="4800" dirty="0"/>
              <a:t> </a:t>
            </a:r>
            <a:r>
              <a:rPr lang="en-US" altLang="zh-CN" sz="4800" dirty="0"/>
              <a:t>and</a:t>
            </a:r>
            <a:r>
              <a:rPr lang="zh-CN" altLang="en-US" sz="4800" dirty="0"/>
              <a:t> </a:t>
            </a:r>
            <a:r>
              <a:rPr lang="en-US" altLang="zh-CN" sz="4800" dirty="0"/>
              <a:t>Congestion</a:t>
            </a:r>
            <a:r>
              <a:rPr lang="zh-CN" altLang="en-US" sz="4800" dirty="0"/>
              <a:t> </a:t>
            </a:r>
            <a:r>
              <a:rPr lang="en-US" altLang="zh-CN" sz="480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Sender might overrun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chemeClr val="accent5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938762" y="6272262"/>
            <a:ext cx="5742726" cy="400110"/>
          </a:xfrm>
          <a:prstGeom prst="rect">
            <a:avLst/>
          </a:prstGeom>
          <a:solidFill>
            <a:schemeClr val="accent3"/>
          </a:solidFill>
          <a:ln w="28575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RWND = B - (</a:t>
            </a:r>
            <a:r>
              <a:rPr lang="en-US" b="0" dirty="0" err="1">
                <a:latin typeface="Helvetica" charset="0"/>
              </a:rPr>
              <a:t>LastByteReceived</a:t>
            </a:r>
            <a:r>
              <a:rPr lang="en-US" b="0" dirty="0">
                <a:latin typeface="Helvetica" charset="0"/>
              </a:rPr>
              <a:t> - </a:t>
            </a:r>
            <a:r>
              <a:rPr lang="en-US" b="0" dirty="0" err="1">
                <a:latin typeface="Helvetica" charset="0"/>
              </a:rPr>
              <a:t>LastByteRead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 flipV="1">
            <a:off x="5955289" y="4419250"/>
            <a:ext cx="0" cy="1853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chemeClr val="accent5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chemeClr val="accent5"/>
                </a:solidFill>
              </a:rPr>
              <a:t>UDP does not have flow control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chemeClr val="accent5"/>
                </a:solidFill>
              </a:rPr>
              <a:t>RWND/RTT </a:t>
            </a:r>
            <a:r>
              <a:rPr lang="en-US" dirty="0"/>
              <a:t>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chemeClr val="accent5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What’s missing?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chemeClr val="accent5"/>
                </a:solidFill>
              </a:rPr>
              <a:t>adapt </a:t>
            </a:r>
            <a:r>
              <a:rPr lang="en-US" dirty="0"/>
              <a:t>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tx1"/>
                </a:solidFill>
                <a:latin typeface="+mn-lt"/>
              </a:rPr>
            </a:br>
            <a:r>
              <a:rPr lang="en-US" b="0" dirty="0">
                <a:solidFill>
                  <a:schemeClr val="tx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tx1"/>
                </a:solidFill>
                <a:latin typeface="+mn-lt"/>
              </a:rPr>
            </a:br>
            <a:r>
              <a:rPr lang="en-US" b="0" dirty="0">
                <a:solidFill>
                  <a:schemeClr val="tx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1066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chemeClr val="accent5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72840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BW(t)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14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chemeClr val="accent5"/>
                </a:solidFill>
              </a:rPr>
              <a:t>infer </a:t>
            </a:r>
            <a:r>
              <a:rPr lang="en-US" dirty="0"/>
              <a:t>level of congestion; </a:t>
            </a:r>
            <a:r>
              <a:rPr lang="en-US" dirty="0">
                <a:solidFill>
                  <a:schemeClr val="accent5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chemeClr val="accent5"/>
                </a:solidFill>
              </a:rPr>
              <a:t>reports </a:t>
            </a:r>
            <a:r>
              <a:rPr lang="en-US" dirty="0"/>
              <a:t>congestion level to hosts; hosts </a:t>
            </a:r>
            <a:r>
              <a:rPr lang="en-US" dirty="0">
                <a:solidFill>
                  <a:schemeClr val="accent5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0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Generality </a:t>
            </a:r>
            <a:r>
              <a:rPr lang="en-US" dirty="0"/>
              <a:t>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chemeClr val="accent5"/>
                </a:solidFill>
              </a:rPr>
              <a:t>Window/RTT</a:t>
            </a:r>
          </a:p>
          <a:p>
            <a:r>
              <a:rPr lang="en-US" dirty="0">
                <a:solidFill>
                  <a:schemeClr val="accent5"/>
                </a:solidFill>
              </a:rPr>
              <a:t>Vary window size to control sending 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chemeClr val="accent5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algorithm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chemeClr val="accent5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chemeClr val="accent5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chemeClr val="accent5"/>
                </a:solidFill>
              </a:rPr>
              <a:t>Real implementations maintain CWND in bytes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duplicate acks</a:t>
            </a:r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chemeClr val="accent5"/>
                </a:solidFill>
              </a:rPr>
              <a:t>Will adjust rate differently for each case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chemeClr val="accent5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chemeClr val="accent5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chemeClr val="accent5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chemeClr val="accent5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ESTABLISHED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3642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chemeClr val="accent5"/>
                </a:solidFill>
              </a:rPr>
              <a:t>increases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exponentially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ea typeface="Arial" charset="0"/>
                <a:cs typeface="Arial" charset="0"/>
              </a:rPr>
              <a:t>ACK</a:t>
            </a:r>
            <a:r>
              <a:rPr lang="en-US" sz="2800" b="0" dirty="0"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chemeClr val="accent5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chemeClr val="accent5"/>
                </a:solidFill>
              </a:rPr>
              <a:t>half </a:t>
            </a:r>
            <a:r>
              <a:rPr lang="en-US" dirty="0"/>
              <a:t>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Note that we’re ignoring the “</a:t>
            </a:r>
            <a:r>
              <a:rPr lang="en-US" dirty="0" err="1">
                <a:solidFill>
                  <a:schemeClr val="accent5"/>
                </a:solidFill>
              </a:rPr>
              <a:t>dupAck</a:t>
            </a:r>
            <a:r>
              <a:rPr lang="en-US" dirty="0">
                <a:solidFill>
                  <a:schemeClr val="accent5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ea typeface="Arial" charset="0"/>
                <a:cs typeface="Arial" charset="0"/>
              </a:rPr>
              <a:t>Exponential</a:t>
            </a:r>
            <a:br>
              <a:rPr lang="en-US" sz="1600" b="0">
                <a:ea typeface="Arial" charset="0"/>
                <a:cs typeface="Arial" charset="0"/>
              </a:rPr>
            </a:br>
            <a:r>
              <a:rPr lang="ja-JP" altLang="en-US" sz="1600" b="0"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ea typeface="Arial" charset="0"/>
                <a:cs typeface="Arial" charset="0"/>
              </a:rPr>
              <a:t>”</a:t>
            </a:r>
            <a:endParaRPr lang="en-US" sz="1600" b="0"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</a:t>
            </a:r>
            <a:r>
              <a:rPr lang="en-US" sz="1800" baseline="-25000" dirty="0"/>
              <a:t>1</a:t>
            </a:r>
            <a:r>
              <a:rPr lang="en-US" sz="1800" dirty="0"/>
              <a:t> and x</a:t>
            </a:r>
            <a:r>
              <a:rPr lang="en-US" sz="1800" baseline="-25000" dirty="0"/>
              <a:t>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+x</a:t>
            </a:r>
            <a:r>
              <a:rPr lang="en-US" sz="2000" baseline="-25000" dirty="0"/>
              <a:t>2</a:t>
            </a:r>
            <a:r>
              <a:rPr lang="en-US" sz="2000" dirty="0"/>
              <a:t> &gt; 1</a:t>
            </a:r>
          </a:p>
          <a:p>
            <a:r>
              <a:rPr lang="en-US" sz="2000" dirty="0"/>
              <a:t>Unused capacity when x</a:t>
            </a:r>
            <a:r>
              <a:rPr lang="en-US" sz="2000" baseline="-25000" dirty="0"/>
              <a:t>1</a:t>
            </a:r>
            <a:r>
              <a:rPr lang="en-US" sz="2000" dirty="0"/>
              <a:t>+x</a:t>
            </a:r>
            <a:r>
              <a:rPr lang="en-US" sz="2000" baseline="-25000" dirty="0"/>
              <a:t>2</a:t>
            </a:r>
            <a:r>
              <a:rPr lang="en-US" sz="2000" dirty="0"/>
              <a:t> &lt; 1</a:t>
            </a:r>
          </a:p>
          <a:p>
            <a:endParaRPr lang="en-US" sz="2000" dirty="0"/>
          </a:p>
          <a:p>
            <a:r>
              <a:rPr lang="en-US" sz="2000" dirty="0"/>
              <a:t>Fair when x</a:t>
            </a:r>
            <a:r>
              <a:rPr lang="en-US" sz="2000" baseline="-25000" dirty="0"/>
              <a:t>1</a:t>
            </a:r>
            <a:r>
              <a:rPr lang="en-US" sz="2000" dirty="0"/>
              <a:t> =x</a:t>
            </a:r>
            <a:r>
              <a:rPr lang="en-US" sz="2000" baseline="-25000" dirty="0"/>
              <a:t>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046645" y="5867400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1’s rate (x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512996" y="3369928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2’s rate (x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accent1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chemeClr val="accent1"/>
                </a:solidFill>
                <a:latin typeface="+mn-lt"/>
              </a:rPr>
            </a:br>
            <a:r>
              <a:rPr lang="en-US" sz="16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chemeClr val="accent1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chemeClr val="accent4"/>
                </a:solidFill>
                <a:latin typeface="+mn-lt"/>
              </a:rPr>
            </a:br>
            <a:r>
              <a:rPr lang="en-US" sz="1600" dirty="0">
                <a:solidFill>
                  <a:schemeClr val="accent4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chemeClr val="accent4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chemeClr val="accent4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6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Inefficient: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Fair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chemeClr val="accent5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6800" y="1447800"/>
            <a:ext cx="1217613" cy="1828800"/>
            <a:chOff x="3072" y="912"/>
            <a:chExt cx="767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81" y="912"/>
              <a:ext cx="75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6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4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chemeClr val="accent5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7018622" y="4250714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4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6800" y="1981201"/>
            <a:ext cx="2101850" cy="1371600"/>
            <a:chOff x="3072" y="1248"/>
            <a:chExt cx="1324" cy="864"/>
          </a:xfrm>
        </p:grpSpPr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chemeClr val="accent5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1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9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chemeClr val="accent5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551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 control</a:t>
            </a:r>
            <a:endParaRPr lang="en-US" dirty="0"/>
          </a:p>
          <a:p>
            <a:pPr lvl="1"/>
            <a:r>
              <a:rPr lang="en-US" altLang="zh-CN" dirty="0"/>
              <a:t>We mentioned four possible approaches for congestion control: (1) send without care, (2) reservations, (3) pricing, and (4) dynamic adjustments. What are the pros and cons of each approach?</a:t>
            </a:r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dirty="0"/>
              <a:t>In your group discussion, please do not dominate the discussion, and give everyone a chance to speak</a:t>
            </a:r>
          </a:p>
          <a:p>
            <a:pPr lvl="1"/>
            <a:r>
              <a:rPr lang="en-US" dirty="0"/>
              <a:t>Turn on your video if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2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6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chemeClr val="accent5"/>
                </a:solidFill>
              </a:rPr>
              <a:t>window </a:t>
            </a:r>
          </a:p>
          <a:p>
            <a:r>
              <a:rPr lang="en-US" dirty="0">
                <a:solidFill>
                  <a:schemeClr val="accent5"/>
                </a:solidFill>
              </a:rPr>
              <a:t>Left edge </a:t>
            </a:r>
            <a:r>
              <a:rPr lang="en-US" dirty="0"/>
              <a:t>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chemeClr val="accent5"/>
                </a:solidFill>
              </a:rPr>
              <a:t>unacknowledged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chemeClr val="accent5"/>
                </a:solidFill>
              </a:rPr>
              <a:t>undelivered/expected </a:t>
            </a:r>
            <a:r>
              <a:rPr lang="en-US" dirty="0"/>
              <a:t>data</a:t>
            </a:r>
          </a:p>
          <a:p>
            <a:pPr lvl="2"/>
            <a:r>
              <a:rPr lang="en-US" dirty="0"/>
              <a:t>First “hole”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chemeClr val="accent5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5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2395</Words>
  <Application>Microsoft Macintosh PowerPoint</Application>
  <PresentationFormat>On-screen Show (4:3)</PresentationFormat>
  <Paragraphs>600</Paragraphs>
  <Slides>59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Office Theme</vt:lpstr>
      <vt:lpstr>Worksheet</vt:lpstr>
      <vt:lpstr>EN.601.414/614 Computer Networks  Flow and Congestion Control</vt:lpstr>
      <vt:lpstr>Recap: TCP state transitions</vt:lpstr>
      <vt:lpstr>TCP client lifecycle</vt:lpstr>
      <vt:lpstr>TCP server lifecycle</vt:lpstr>
      <vt:lpstr>Agenda</vt:lpstr>
      <vt:lpstr>TCP Flow Control</vt:lpstr>
      <vt:lpstr>TCP header</vt:lpstr>
      <vt:lpstr>Recap: Sliding window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449</cp:revision>
  <dcterms:created xsi:type="dcterms:W3CDTF">2017-09-02T14:15:58Z</dcterms:created>
  <dcterms:modified xsi:type="dcterms:W3CDTF">2020-10-01T02:55:56Z</dcterms:modified>
</cp:coreProperties>
</file>