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93" r:id="rId40"/>
    <p:sldId id="500" r:id="rId41"/>
    <p:sldId id="4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88132"/>
  </p:normalViewPr>
  <p:slideViewPr>
    <p:cSldViewPr snapToObjects="1">
      <p:cViewPr varScale="1">
        <p:scale>
          <a:sx n="141" d="100"/>
          <a:sy n="141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Congestion</a:t>
            </a:r>
            <a:r>
              <a:rPr lang="zh-CN" altLang="en-US" sz="4800" dirty="0"/>
              <a:t> </a:t>
            </a:r>
            <a:r>
              <a:rPr lang="en-US" altLang="zh-CN" sz="4800" dirty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RETRANSMIT 101 </a:t>
            </a:r>
            <a:r>
              <a:rPr lang="en-US" sz="2000" dirty="0" err="1">
                <a:solidFill>
                  <a:schemeClr val="accent5"/>
                </a:solidFill>
              </a:rPr>
              <a:t>ssthresh</a:t>
            </a:r>
            <a:r>
              <a:rPr lang="en-US" sz="2000" dirty="0">
                <a:solidFill>
                  <a:schemeClr val="accent5"/>
                </a:solidFill>
              </a:rPr>
              <a:t>=5 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en-US" sz="2000" dirty="0"/>
              <a:t>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ACK 111 (due to 101)  </a:t>
            </a:r>
            <a:r>
              <a:rPr lang="en-US" sz="2000" dirty="0">
                <a:solidFill>
                  <a:schemeClr val="accent5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chemeClr val="accent5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+ 3</a:t>
            </a:r>
          </a:p>
          <a:p>
            <a:r>
              <a:rPr lang="en-US" dirty="0">
                <a:solidFill>
                  <a:schemeClr val="accent5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chemeClr val="accent5"/>
                </a:solidFill>
              </a:rPr>
              <a:t>Exit fast recovery </a:t>
            </a:r>
            <a:r>
              <a:rPr lang="en-US" dirty="0"/>
              <a:t>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RETRANSMIT 101 </a:t>
            </a:r>
            <a:r>
              <a:rPr lang="en-US" sz="2000" dirty="0" err="1">
                <a:solidFill>
                  <a:schemeClr val="accent5"/>
                </a:solidFill>
              </a:rPr>
              <a:t>ssthresh</a:t>
            </a:r>
            <a:r>
              <a:rPr lang="en-US" sz="2000" dirty="0">
                <a:solidFill>
                  <a:schemeClr val="accent5"/>
                </a:solidFill>
              </a:rPr>
              <a:t>=5 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ACK 111 (due to 101)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 = 5 (</a:t>
            </a:r>
            <a:r>
              <a:rPr lang="en-US" sz="2000" dirty="0" err="1">
                <a:solidFill>
                  <a:schemeClr val="accent5"/>
                </a:solidFill>
              </a:rPr>
              <a:t>xmit</a:t>
            </a:r>
            <a:r>
              <a:rPr lang="en-US" sz="2000" dirty="0">
                <a:solidFill>
                  <a:schemeClr val="accent5"/>
                </a:solidFill>
              </a:rPr>
              <a:t> 115)  </a:t>
            </a:r>
            <a:r>
              <a:rPr lang="en-US" sz="2000" dirty="0">
                <a:solidFill>
                  <a:schemeClr val="accent5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chemeClr val="accent5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</a:t>
            </a:r>
            <a:r>
              <a:rPr lang="en-US" altLang="zh-CN" sz="2000" dirty="0">
                <a:sym typeface="Wingdings"/>
              </a:rPr>
              <a:t>estion</a:t>
            </a:r>
            <a:r>
              <a:rPr lang="en-US" sz="2000" dirty="0">
                <a:sym typeface="Wingdings"/>
              </a:rPr>
              <a:t>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58054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93781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>
                <a:solidFill>
                  <a:schemeClr val="accent5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>
                <a:solidFill>
                  <a:schemeClr val="accent5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5603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3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new </a:t>
            </a:r>
            <a:br>
              <a:rPr lang="en-US" i="1" dirty="0">
                <a:solidFill>
                  <a:schemeClr val="accent5"/>
                </a:solidFill>
                <a:latin typeface="+mn-lt"/>
              </a:rPr>
            </a:br>
            <a:r>
              <a:rPr lang="en-US" i="1" dirty="0">
                <a:solidFill>
                  <a:schemeClr val="accent5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14669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chemeClr val="accent5"/>
                </a:solidFill>
                <a:latin typeface="+mn-lt"/>
              </a:rPr>
              <a:t>ssthresh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94661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219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3888" y="1709739"/>
            <a:ext cx="8520112" cy="2852737"/>
          </a:xfrm>
        </p:spPr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TCP unfair in the face of heterogeneous RTTs!</a:t>
            </a:r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4545" y="5343525"/>
            <a:ext cx="116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5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4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2197" y="404812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5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42198" y="5202793"/>
            <a:ext cx="80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4"/>
                </a:solidFill>
                <a:latin typeface="+mn-lt"/>
              </a:rPr>
              <a:t>200ms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9D5A8-2D17-B947-AEC9-952AD99DC41D}"/>
                  </a:ext>
                </a:extLst>
              </p:cNvPr>
              <p:cNvSpPr txBox="1"/>
              <p:nvPr/>
            </p:nvSpPr>
            <p:spPr>
              <a:xfrm>
                <a:off x="2743200" y="1678276"/>
                <a:ext cx="3666388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h𝑟𝑜𝑢𝑔h𝑝𝑢𝑡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9D5A8-2D17-B947-AEC9-952AD99DC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678276"/>
                <a:ext cx="3666388" cy="909352"/>
              </a:xfrm>
              <a:prstGeom prst="rect">
                <a:avLst/>
              </a:prstGeom>
              <a:blipFill>
                <a:blip r:embed="rId3"/>
                <a:stretch>
                  <a:fillRect l="-1384"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0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29B39-5CE0-9B42-9094-6885063937D4}"/>
                  </a:ext>
                </a:extLst>
              </p:cNvPr>
              <p:cNvSpPr txBox="1"/>
              <p:nvPr/>
            </p:nvSpPr>
            <p:spPr>
              <a:xfrm>
                <a:off x="5257800" y="438898"/>
                <a:ext cx="3666388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h𝑟𝑜𝑢𝑔h𝑝𝑢𝑡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29B39-5CE0-9B42-9094-688506393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8898"/>
                <a:ext cx="3666388" cy="909352"/>
              </a:xfrm>
              <a:prstGeom prst="rect">
                <a:avLst/>
              </a:prstGeom>
              <a:blipFill>
                <a:blip r:embed="rId2"/>
                <a:stretch>
                  <a:fillRect l="-103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9DEA33-EA1F-174D-BBE3-CDF9A7E275B0}"/>
                  </a:ext>
                </a:extLst>
              </p:cNvPr>
              <p:cNvSpPr txBox="1"/>
              <p:nvPr/>
            </p:nvSpPr>
            <p:spPr>
              <a:xfrm>
                <a:off x="3124200" y="3200400"/>
                <a:ext cx="269067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9DEA33-EA1F-174D-BBE3-CDF9A7E27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200400"/>
                <a:ext cx="2690673" cy="909352"/>
              </a:xfrm>
              <a:prstGeom prst="rect">
                <a:avLst/>
              </a:prstGeom>
              <a:blipFill>
                <a:blip r:embed="rId3"/>
                <a:stretch>
                  <a:fillRect l="-140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ED648-228F-EB46-8C1A-1C8A8241C2D4}"/>
                  </a:ext>
                </a:extLst>
              </p:cNvPr>
              <p:cNvSpPr txBox="1"/>
              <p:nvPr/>
            </p:nvSpPr>
            <p:spPr>
              <a:xfrm>
                <a:off x="4267200" y="4419600"/>
                <a:ext cx="811632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ED648-228F-EB46-8C1A-1C8A8241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19600"/>
                <a:ext cx="811632" cy="630044"/>
              </a:xfrm>
              <a:prstGeom prst="rect">
                <a:avLst/>
              </a:prstGeom>
              <a:blipFill>
                <a:blip r:embed="rId4"/>
                <a:stretch>
                  <a:fillRect l="-7813" r="-625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BE4AC-CB32-9449-8037-374087D7DC59}"/>
                  </a:ext>
                </a:extLst>
              </p:cNvPr>
              <p:cNvSpPr txBox="1"/>
              <p:nvPr/>
            </p:nvSpPr>
            <p:spPr>
              <a:xfrm>
                <a:off x="3880592" y="5484527"/>
                <a:ext cx="1177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BE4AC-CB32-9449-8037-374087D7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2" y="5484527"/>
                <a:ext cx="1177887" cy="276999"/>
              </a:xfrm>
              <a:prstGeom prst="rect">
                <a:avLst/>
              </a:prstGeom>
              <a:blipFill>
                <a:blip r:embed="rId5"/>
                <a:stretch>
                  <a:fillRect l="-4301" t="-9091" r="-322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5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chemeClr val="accent5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/>
              <a:t>throughput swings </a:t>
            </a:r>
            <a:r>
              <a:rPr lang="en-US" dirty="0"/>
              <a:t>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5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AD8F02-4F0C-F14E-9458-4DD8DECFC103}"/>
                  </a:ext>
                </a:extLst>
              </p:cNvPr>
              <p:cNvSpPr txBox="1"/>
              <p:nvPr/>
            </p:nvSpPr>
            <p:spPr>
              <a:xfrm>
                <a:off x="5257800" y="438898"/>
                <a:ext cx="3666388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h𝑟𝑜𝑢𝑔h𝑝𝑢𝑡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AD8F02-4F0C-F14E-9458-4DD8DECFC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8898"/>
                <a:ext cx="3666388" cy="909352"/>
              </a:xfrm>
              <a:prstGeom prst="rect">
                <a:avLst/>
              </a:prstGeom>
              <a:blipFill>
                <a:blip r:embed="rId2"/>
                <a:stretch>
                  <a:fillRect l="-1384" r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3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min{RWND, CWND}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of flows have &lt; 1500B to send; 80% &lt; 100KB</a:t>
            </a:r>
          </a:p>
          <a:p>
            <a:r>
              <a:rPr lang="en-US" dirty="0">
                <a:sym typeface="Wingdings"/>
              </a:rPr>
              <a:t>Implications </a:t>
            </a:r>
          </a:p>
          <a:p>
            <a:pPr lvl="1"/>
            <a:r>
              <a:rPr lang="en-US" dirty="0">
                <a:sym typeface="Wingdings"/>
              </a:rPr>
              <a:t>Short flows never leave slow start!</a:t>
            </a:r>
          </a:p>
          <a:p>
            <a:pPr lvl="2"/>
            <a:r>
              <a:rPr lang="en-US" dirty="0">
                <a:sym typeface="Wingdings"/>
              </a:rPr>
              <a:t>They never attain their fair share</a:t>
            </a:r>
          </a:p>
          <a:p>
            <a:pPr lvl="1"/>
            <a:r>
              <a:rPr lang="en-US" dirty="0">
                <a:sym typeface="Wingdings"/>
              </a:rPr>
              <a:t>Too few 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dirty="0">
                <a:sym typeface="Wingdings"/>
              </a:rPr>
              <a:t>Isolated loss may lead to timeouts</a:t>
            </a:r>
          </a:p>
          <a:p>
            <a:pPr lvl="2"/>
            <a:r>
              <a:rPr lang="en-US" dirty="0">
                <a:sym typeface="Wingdings"/>
              </a:rPr>
              <a:t>At typical timeout values of ~500ms, might severely impact flow completion time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3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 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>
                  <a:solidFill>
                    <a:schemeClr val="accent5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>
                  <a:solidFill>
                    <a:schemeClr val="accent4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latin typeface="+mn-lt"/>
                </a:rPr>
                <a:t>Routers tell endpoints 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latin typeface="+mn-lt"/>
                </a:rPr>
                <a:t>Routers tell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 endpoints what 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Routers enforce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fair sharing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6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fairness in congestion control</a:t>
            </a:r>
          </a:p>
          <a:p>
            <a:pPr lvl="1"/>
            <a:r>
              <a:rPr lang="en-US" altLang="zh-CN" dirty="0"/>
              <a:t>When we say TCP congestion control may not be fair in some conditions, what are we really talking about? What is a good definition of fairness? How can we enforce it?</a:t>
            </a:r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  <a:p>
            <a:pPr lvl="1"/>
            <a:r>
              <a:rPr lang="en-US" dirty="0"/>
              <a:t>Turn on your video if you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CWND </a:t>
            </a:r>
            <a:r>
              <a:rPr lang="en-US" dirty="0"/>
              <a:t>(initialized to a small constant)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ssthresh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(initialized to a large constant)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dupACKcount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 </a:t>
            </a:r>
            <a:r>
              <a:rPr lang="en-US" dirty="0"/>
              <a:t>(new data)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dupACK </a:t>
            </a:r>
            <a:r>
              <a:rPr lang="en-US" dirty="0"/>
              <a:t>(duplicate ACK for old data)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few lectures: The Network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>
                <a:solidFill>
                  <a:schemeClr val="accent5"/>
                </a:solidFill>
                <a:latin typeface="+mn-lt"/>
              </a:rPr>
              <a:t>CWND = 2xCWND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+mn-lt"/>
              </a:rPr>
              <a:t>Slow start 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>
                  <a:solidFill>
                    <a:schemeClr val="accent5"/>
                  </a:solidFill>
                  <a:latin typeface="+mn-lt"/>
                </a:rPr>
                <a:t>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avoidance phase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CWND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3054</TotalTime>
  <Words>1989</Words>
  <Application>Microsoft Macintosh PowerPoint</Application>
  <PresentationFormat>On-screen Show (4:3)</PresentationFormat>
  <Paragraphs>409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Zapf Dingbats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Office Theme</vt:lpstr>
      <vt:lpstr>Equation</vt:lpstr>
      <vt:lpstr>EN.601.414/614 Computer Networks 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474</cp:revision>
  <dcterms:created xsi:type="dcterms:W3CDTF">2017-09-02T14:15:58Z</dcterms:created>
  <dcterms:modified xsi:type="dcterms:W3CDTF">2020-10-01T18:58:11Z</dcterms:modified>
</cp:coreProperties>
</file>