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9"/>
  </p:notesMasterIdLst>
  <p:sldIdLst>
    <p:sldId id="256" r:id="rId2"/>
    <p:sldId id="510" r:id="rId3"/>
    <p:sldId id="511" r:id="rId4"/>
    <p:sldId id="512" r:id="rId5"/>
    <p:sldId id="513" r:id="rId6"/>
    <p:sldId id="514" r:id="rId7"/>
    <p:sldId id="515" r:id="rId8"/>
    <p:sldId id="516" r:id="rId9"/>
    <p:sldId id="517" r:id="rId10"/>
    <p:sldId id="518" r:id="rId11"/>
    <p:sldId id="462" r:id="rId12"/>
    <p:sldId id="463" r:id="rId13"/>
    <p:sldId id="464" r:id="rId14"/>
    <p:sldId id="465" r:id="rId15"/>
    <p:sldId id="466" r:id="rId16"/>
    <p:sldId id="467" r:id="rId17"/>
    <p:sldId id="468" r:id="rId18"/>
    <p:sldId id="469" r:id="rId19"/>
    <p:sldId id="470" r:id="rId20"/>
    <p:sldId id="471" r:id="rId21"/>
    <p:sldId id="472" r:id="rId22"/>
    <p:sldId id="473" r:id="rId23"/>
    <p:sldId id="474" r:id="rId24"/>
    <p:sldId id="475" r:id="rId25"/>
    <p:sldId id="476" r:id="rId26"/>
    <p:sldId id="477" r:id="rId27"/>
    <p:sldId id="478" r:id="rId28"/>
    <p:sldId id="479" r:id="rId29"/>
    <p:sldId id="480" r:id="rId30"/>
    <p:sldId id="481" r:id="rId31"/>
    <p:sldId id="482" r:id="rId32"/>
    <p:sldId id="483" r:id="rId33"/>
    <p:sldId id="486" r:id="rId34"/>
    <p:sldId id="487" r:id="rId35"/>
    <p:sldId id="488" r:id="rId36"/>
    <p:sldId id="489" r:id="rId37"/>
    <p:sldId id="490" r:id="rId38"/>
    <p:sldId id="491" r:id="rId39"/>
    <p:sldId id="492" r:id="rId40"/>
    <p:sldId id="493" r:id="rId41"/>
    <p:sldId id="494" r:id="rId42"/>
    <p:sldId id="495" r:id="rId43"/>
    <p:sldId id="496" r:id="rId44"/>
    <p:sldId id="497" r:id="rId45"/>
    <p:sldId id="498" r:id="rId46"/>
    <p:sldId id="499" r:id="rId47"/>
    <p:sldId id="500" r:id="rId48"/>
    <p:sldId id="501" r:id="rId49"/>
    <p:sldId id="502" r:id="rId50"/>
    <p:sldId id="503" r:id="rId51"/>
    <p:sldId id="504" r:id="rId52"/>
    <p:sldId id="506" r:id="rId53"/>
    <p:sldId id="507" r:id="rId54"/>
    <p:sldId id="593" r:id="rId55"/>
    <p:sldId id="505" r:id="rId56"/>
    <p:sldId id="508" r:id="rId57"/>
    <p:sldId id="460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51"/>
    <p:restoredTop sz="88004"/>
  </p:normalViewPr>
  <p:slideViewPr>
    <p:cSldViewPr snapToObjects="1">
      <p:cViewPr varScale="1">
        <p:scale>
          <a:sx n="137" d="100"/>
          <a:sy n="137" d="100"/>
        </p:scale>
        <p:origin x="90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9/22/20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Slides</a:t>
            </a:r>
            <a:r>
              <a:rPr lang="en-US" baseline="0" dirty="0"/>
              <a:t> a</a:t>
            </a:r>
            <a:r>
              <a:rPr lang="en-US" dirty="0"/>
              <a:t>dapted from similar courses at Princeton,</a:t>
            </a:r>
            <a:r>
              <a:rPr lang="en-US" baseline="0" dirty="0"/>
              <a:t> Stanford, UC Berkeley, University of Michigan,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1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5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C7672D-F7A8-8D43-80DB-7EE57F86E28F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8569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Length: the length in bytes of the UDP header and UDP data</a:t>
            </a:r>
          </a:p>
        </p:txBody>
      </p:sp>
    </p:spTree>
    <p:extLst>
      <p:ext uri="{BB962C8B-B14F-4D97-AF65-F5344CB8AC3E}">
        <p14:creationId xmlns:p14="http://schemas.microsoft.com/office/powerpoint/2010/main" val="937008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73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790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4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431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122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hape 146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Shape 147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2044513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hape 146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Shape 147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641610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hape 146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Shape 147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416368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hape 146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Shape 147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361961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04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SCTP: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Stream Control Transmission Protocol</a:t>
            </a:r>
          </a:p>
          <a:p>
            <a:r>
              <a:rPr lang="en-US" dirty="0"/>
              <a:t>MPTCP:</a:t>
            </a:r>
            <a:r>
              <a:rPr lang="en-US" baseline="0" dirty="0"/>
              <a:t> Multipath TCP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SST: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Structured Stream Transport</a:t>
            </a:r>
          </a:p>
          <a:p>
            <a:r>
              <a:rPr lang="en-US" baseline="0" dirty="0"/>
              <a:t>RDP: Remote Desktop Protocol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DCCP: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Datagram Congestion Control Protocol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63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9/22/20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9/22/20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9/22/20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9/22/20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9/22/20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9/22/20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/>
              <a:t>Xin Jin</a:t>
            </a:r>
          </a:p>
          <a:p>
            <a:r>
              <a:rPr lang="en-US" b="0" dirty="0"/>
              <a:t>Fall 20</a:t>
            </a:r>
            <a:r>
              <a:rPr lang="en-US" altLang="zh-CN" b="0" dirty="0"/>
              <a:t>20</a:t>
            </a:r>
            <a:r>
              <a:rPr lang="en-US" b="0" dirty="0"/>
              <a:t> (</a:t>
            </a:r>
            <a:r>
              <a:rPr lang="en-US" b="0" dirty="0" err="1"/>
              <a:t>TuTh</a:t>
            </a:r>
            <a:r>
              <a:rPr lang="en-US" b="0" dirty="0"/>
              <a:t> 1:30-2:45pm on Zoom)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6390967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https://</a:t>
            </a:r>
            <a:r>
              <a:rPr lang="en-US" b="0" dirty="0" err="1"/>
              <a:t>github.com</a:t>
            </a:r>
            <a:r>
              <a:rPr lang="en-US" b="0" dirty="0"/>
              <a:t>/</a:t>
            </a:r>
            <a:r>
              <a:rPr lang="en-US" b="0" dirty="0" err="1"/>
              <a:t>xinjin</a:t>
            </a:r>
            <a:r>
              <a:rPr lang="en-US" b="0" dirty="0"/>
              <a:t>/course-net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77460"/>
          </a:xfrm>
        </p:spPr>
        <p:txBody>
          <a:bodyPr>
            <a:normAutofit/>
          </a:bodyPr>
          <a:lstStyle/>
          <a:p>
            <a:r>
              <a:rPr lang="en-US" sz="4800" dirty="0"/>
              <a:t>EN.601.414/614</a:t>
            </a:r>
            <a:br>
              <a:rPr lang="en-US" sz="4800" dirty="0"/>
            </a:br>
            <a:r>
              <a:rPr lang="en-US" sz="4800" dirty="0"/>
              <a:t>Computer Networks</a:t>
            </a:r>
            <a:br>
              <a:rPr lang="en-US" sz="4800" dirty="0"/>
            </a:br>
            <a:br>
              <a:rPr lang="en-US" sz="4800" dirty="0"/>
            </a:br>
            <a:r>
              <a:rPr lang="en-US" altLang="zh-CN" sz="4800" dirty="0"/>
              <a:t>Transport Layer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Transport layer basics</a:t>
            </a:r>
          </a:p>
          <a:p>
            <a:r>
              <a:rPr lang="en-US" dirty="0"/>
              <a:t>UDP</a:t>
            </a:r>
          </a:p>
          <a:p>
            <a:r>
              <a:rPr lang="en-US" dirty="0"/>
              <a:t>Designing a reliable transport protocol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7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 at </a:t>
            </a:r>
            <a:r>
              <a:rPr lang="en-US" dirty="0">
                <a:solidFill>
                  <a:schemeClr val="accent5"/>
                </a:solidFill>
              </a:rPr>
              <a:t>end hosts</a:t>
            </a:r>
            <a:r>
              <a:rPr lang="en-US" dirty="0"/>
              <a:t>, between the application and network layer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25221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latin typeface="Arial" charset="0"/>
                <a:ea typeface="Arial" charset="0"/>
                <a:cs typeface="Arial" charset="0"/>
              </a:rPr>
              <a:t>Data 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25221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latin typeface="Arial" charset="0"/>
                <a:ea typeface="Arial" charset="0"/>
                <a:cs typeface="Arial" charset="0"/>
              </a:rPr>
              <a:t>Data 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25221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latin typeface="Arial" charset="0"/>
                <a:ea typeface="Arial" charset="0"/>
                <a:cs typeface="Arial" charset="0"/>
              </a:rPr>
              <a:t>Data 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0668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143000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4770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510338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cxnSp>
        <p:nvCxnSpPr>
          <p:cNvPr id="40" name="AutoShape 38"/>
          <p:cNvCxnSpPr>
            <a:cxnSpLocks noChangeShapeType="1"/>
          </p:cNvCxnSpPr>
          <p:nvPr/>
        </p:nvCxnSpPr>
        <p:spPr bwMode="auto">
          <a:xfrm>
            <a:off x="2770188" y="3632200"/>
            <a:ext cx="3740150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27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a transport layer? </a:t>
            </a:r>
            <a:endParaRPr lang="en-US" dirty="0"/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packets are addressed to a host but end-to-end communication is between application processes at hosts</a:t>
            </a:r>
          </a:p>
          <a:p>
            <a:pPr lvl="1"/>
            <a:r>
              <a:rPr lang="en-US" dirty="0"/>
              <a:t>Need a way to decide which packets go to which applications (multiplexing/demultiplexing)</a:t>
            </a:r>
          </a:p>
          <a:p>
            <a:r>
              <a:rPr lang="en-US" dirty="0"/>
              <a:t>IP provides a weak service model (best-effort)</a:t>
            </a:r>
          </a:p>
          <a:p>
            <a:pPr lvl="1"/>
            <a:r>
              <a:rPr lang="en-US" dirty="0"/>
              <a:t>Packets can be corrupted, delayed, dropped, reordered, duplicated </a:t>
            </a:r>
          </a:p>
          <a:p>
            <a:pPr lvl="1"/>
            <a:r>
              <a:rPr lang="en-US" dirty="0"/>
              <a:t>No guidance on how much traffic to send and when</a:t>
            </a:r>
          </a:p>
          <a:p>
            <a:pPr lvl="1"/>
            <a:r>
              <a:rPr lang="en-US" dirty="0"/>
              <a:t>Dealing with this is tedious for application developers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8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387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Multiplexing &amp; demultiplexing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Multiplexing (Mux)</a:t>
            </a:r>
          </a:p>
          <a:p>
            <a:pPr lvl="1"/>
            <a:r>
              <a:rPr lang="en-US" dirty="0"/>
              <a:t>Gather and combining data chunks at the source host from different applications and delivering to the network layer</a:t>
            </a:r>
          </a:p>
          <a:p>
            <a:r>
              <a:rPr lang="en-US" dirty="0">
                <a:solidFill>
                  <a:schemeClr val="accent5"/>
                </a:solidFill>
              </a:rPr>
              <a:t>Demultiplexing (Demux)</a:t>
            </a:r>
          </a:p>
          <a:p>
            <a:pPr lvl="1"/>
            <a:r>
              <a:rPr lang="en-US" dirty="0"/>
              <a:t>Delivering correct data to corresponding sockets from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dirty="0"/>
              <a:t>multiplexed stream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26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Communication between processes</a:t>
            </a:r>
          </a:p>
          <a:p>
            <a:pPr lvl="1"/>
            <a:r>
              <a:rPr lang="en-US" dirty="0"/>
              <a:t>Mux and </a:t>
            </a:r>
            <a:r>
              <a:rPr lang="en-US" dirty="0" err="1"/>
              <a:t>demux</a:t>
            </a:r>
            <a:r>
              <a:rPr lang="en-US" dirty="0"/>
              <a:t> from/to application processes</a:t>
            </a:r>
          </a:p>
          <a:p>
            <a:pPr lvl="1"/>
            <a:r>
              <a:rPr lang="en-US" dirty="0"/>
              <a:t>Implemented using </a:t>
            </a:r>
            <a:r>
              <a:rPr lang="en-US" i="1" dirty="0">
                <a:solidFill>
                  <a:schemeClr val="accent5"/>
                </a:solidFill>
              </a:rPr>
              <a:t>ports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5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387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between processes</a:t>
            </a:r>
          </a:p>
          <a:p>
            <a:r>
              <a:rPr lang="en-US" dirty="0">
                <a:solidFill>
                  <a:schemeClr val="accent5"/>
                </a:solidFill>
              </a:rPr>
              <a:t>Provide common end-to-end services for app layer [optional]</a:t>
            </a:r>
          </a:p>
          <a:p>
            <a:pPr lvl="1"/>
            <a:r>
              <a:rPr lang="en-US" dirty="0"/>
              <a:t>Reliable, in-order data delivery</a:t>
            </a:r>
          </a:p>
          <a:p>
            <a:pPr lvl="1"/>
            <a:r>
              <a:rPr lang="en-US" dirty="0"/>
              <a:t>Well-paced data delivery</a:t>
            </a:r>
          </a:p>
          <a:p>
            <a:pPr lvl="2"/>
            <a:r>
              <a:rPr lang="en-US" dirty="0"/>
              <a:t>Too fast may overwhelm the network</a:t>
            </a:r>
          </a:p>
          <a:p>
            <a:pPr lvl="2"/>
            <a:r>
              <a:rPr lang="en-US" dirty="0"/>
              <a:t>Too slow is not efficient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9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between processes</a:t>
            </a:r>
          </a:p>
          <a:p>
            <a:r>
              <a:rPr lang="en-US" dirty="0"/>
              <a:t>Provide common end-to-end services for app layer [optional]</a:t>
            </a:r>
          </a:p>
          <a:p>
            <a:r>
              <a:rPr lang="en-US" dirty="0">
                <a:solidFill>
                  <a:schemeClr val="accent5"/>
                </a:solidFill>
              </a:rPr>
              <a:t>TCP and UDP are the common transport protocols</a:t>
            </a:r>
          </a:p>
          <a:p>
            <a:pPr lvl="1"/>
            <a:r>
              <a:rPr lang="en-US" dirty="0"/>
              <a:t>Also SCTP, MPTCP, SST, RDP, DCCP, …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8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between processes</a:t>
            </a:r>
          </a:p>
          <a:p>
            <a:r>
              <a:rPr lang="en-US" dirty="0"/>
              <a:t>Provide common end-to-end services for app layer [optional]</a:t>
            </a:r>
          </a:p>
          <a:p>
            <a:r>
              <a:rPr lang="en-US" dirty="0"/>
              <a:t>TCP and UDP are the common transport protocols</a:t>
            </a:r>
          </a:p>
          <a:p>
            <a:r>
              <a:rPr lang="en-US" dirty="0">
                <a:solidFill>
                  <a:schemeClr val="accent5"/>
                </a:solidFill>
              </a:rPr>
              <a:t>UDP is a minimalist transport protocol</a:t>
            </a:r>
          </a:p>
          <a:p>
            <a:pPr lvl="1"/>
            <a:r>
              <a:rPr lang="en-US" dirty="0"/>
              <a:t>Only provides mux/</a:t>
            </a:r>
            <a:r>
              <a:rPr lang="en-US" dirty="0" err="1"/>
              <a:t>demux</a:t>
            </a:r>
            <a:r>
              <a:rPr lang="en-US" dirty="0"/>
              <a:t> capabilities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4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Communication between processes</a:t>
            </a:r>
          </a:p>
          <a:p>
            <a:r>
              <a:rPr lang="en-US" dirty="0"/>
              <a:t>Provide common end-to-end services for app layer [optional]</a:t>
            </a:r>
          </a:p>
          <a:p>
            <a:r>
              <a:rPr lang="en-US" dirty="0"/>
              <a:t>TCP and UDP are the common transport protocols</a:t>
            </a:r>
          </a:p>
          <a:p>
            <a:r>
              <a:rPr lang="en-US" dirty="0"/>
              <a:t>UDP is a minimalist transport protocol</a:t>
            </a:r>
          </a:p>
          <a:p>
            <a:pPr marL="228600"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5"/>
                </a:solidFill>
              </a:rPr>
              <a:t>TCP offers a reliable, in-order, byte stream abstraction</a:t>
            </a:r>
          </a:p>
          <a:p>
            <a:pPr lvl="1"/>
            <a:r>
              <a:rPr lang="en-US" dirty="0"/>
              <a:t>With congestion control, but without performance guarantees (delay, bandwidth, etc.)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2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and sockets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Socket</a:t>
            </a:r>
            <a:r>
              <a:rPr lang="en-US" dirty="0"/>
              <a:t>: software abstraction for an application process to exchange network messages with the (transport layer in the) operating system </a:t>
            </a:r>
          </a:p>
          <a:p>
            <a:r>
              <a:rPr lang="en-US" dirty="0"/>
              <a:t>Two important types of sockets</a:t>
            </a:r>
          </a:p>
          <a:p>
            <a:pPr lvl="1"/>
            <a:r>
              <a:rPr lang="en-US" dirty="0"/>
              <a:t>UDP socket: TYPE is SOCK_DGRAM </a:t>
            </a:r>
          </a:p>
          <a:p>
            <a:pPr lvl="1"/>
            <a:r>
              <a:rPr lang="en-US" dirty="0">
                <a:sym typeface="Wingdings"/>
              </a:rPr>
              <a:t>TCP socket: TYPE is SOCK_STREAM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Web components</a:t>
            </a:r>
          </a:p>
        </p:txBody>
      </p:sp>
      <p:sp>
        <p:nvSpPr>
          <p:cNvPr id="106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Infrastructure:</a:t>
            </a:r>
          </a:p>
          <a:p>
            <a:pPr lvl="1"/>
            <a:r>
              <a:rPr lang="en-US" dirty="0"/>
              <a:t>Clients</a:t>
            </a:r>
          </a:p>
          <a:p>
            <a:pPr lvl="1"/>
            <a:r>
              <a:rPr lang="en-US" dirty="0"/>
              <a:t>Servers (DNS, CDN, Datacenters)</a:t>
            </a:r>
          </a:p>
          <a:p>
            <a:pPr lvl="1"/>
            <a:endParaRPr lang="en-US" dirty="0"/>
          </a:p>
          <a:p>
            <a:r>
              <a:rPr lang="en-US" dirty="0"/>
              <a:t>Content:</a:t>
            </a:r>
          </a:p>
          <a:p>
            <a:pPr lvl="1"/>
            <a:r>
              <a:rPr lang="en-US" dirty="0"/>
              <a:t>URL: naming content</a:t>
            </a:r>
          </a:p>
          <a:p>
            <a:pPr lvl="1"/>
            <a:r>
              <a:rPr lang="en-US" dirty="0"/>
              <a:t>HTML: formatting content</a:t>
            </a:r>
          </a:p>
          <a:p>
            <a:pPr lvl="1"/>
            <a:endParaRPr lang="en-US" dirty="0"/>
          </a:p>
          <a:p>
            <a:r>
              <a:rPr lang="en-US" dirty="0"/>
              <a:t>Protocol for exchanging information: HTTP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31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Ports</a:t>
            </a:r>
            <a:endParaRPr lang="en-US" dirty="0"/>
          </a:p>
        </p:txBody>
      </p:sp>
      <p:sp>
        <p:nvSpPr>
          <p:cNvPr id="1108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16-bit numbers that help distinguishing apps</a:t>
            </a:r>
          </a:p>
          <a:p>
            <a:pPr lvl="1"/>
            <a:r>
              <a:rPr lang="en-US" dirty="0"/>
              <a:t>Packets carry 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dst</a:t>
            </a:r>
            <a:r>
              <a:rPr lang="en-US" dirty="0"/>
              <a:t> port number in transport header</a:t>
            </a:r>
          </a:p>
          <a:p>
            <a:pPr lvl="1"/>
            <a:r>
              <a:rPr lang="en-US" dirty="0">
                <a:sym typeface="Wingdings"/>
              </a:rPr>
              <a:t>Well-known (0-1023) and ephemeral ports</a:t>
            </a:r>
            <a:endParaRPr lang="en-US" dirty="0"/>
          </a:p>
          <a:p>
            <a:r>
              <a:rPr lang="en-US" dirty="0"/>
              <a:t>OS stores mapping between sockets and ports</a:t>
            </a:r>
          </a:p>
          <a:p>
            <a:pPr lvl="1"/>
            <a:r>
              <a:rPr lang="en-US" dirty="0"/>
              <a:t>Port in packets and sockets in OS</a:t>
            </a:r>
          </a:p>
          <a:p>
            <a:pPr lvl="1"/>
            <a:r>
              <a:rPr lang="en-US" dirty="0"/>
              <a:t>For UDP ports (SOCK_DGRAM)</a:t>
            </a:r>
          </a:p>
          <a:p>
            <a:pPr lvl="2"/>
            <a:r>
              <a:rPr lang="en-US" dirty="0"/>
              <a:t>OS stores (local port, local IP address) </a:t>
            </a:r>
            <a:r>
              <a:rPr lang="en-US" dirty="0">
                <a:sym typeface="Wingdings"/>
              </a:rPr>
              <a:t> socket</a:t>
            </a:r>
          </a:p>
          <a:p>
            <a:pPr lvl="1"/>
            <a:r>
              <a:rPr lang="en-US" dirty="0"/>
              <a:t>For TCP ports (SOCK_STREAM)</a:t>
            </a:r>
          </a:p>
          <a:p>
            <a:pPr lvl="2"/>
            <a:r>
              <a:rPr lang="en-US" dirty="0"/>
              <a:t>OS stores </a:t>
            </a:r>
            <a:r>
              <a:rPr lang="en-US" dirty="0">
                <a:sym typeface="Wingdings"/>
              </a:rPr>
              <a:t>(local port, local IP, remote port, remote IP)  socket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1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899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UDP: User Datagram Protocol 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Lightweight communication between processes</a:t>
            </a:r>
          </a:p>
          <a:p>
            <a:pPr lvl="1"/>
            <a:r>
              <a:rPr lang="en-US" dirty="0"/>
              <a:t>Avoid overhead and delays of order &amp; reliability</a:t>
            </a:r>
          </a:p>
          <a:p>
            <a:r>
              <a:rPr lang="en-US" dirty="0"/>
              <a:t>UDP described in RFC 768 – (1980!)</a:t>
            </a:r>
          </a:p>
          <a:p>
            <a:pPr lvl="1"/>
            <a:r>
              <a:rPr lang="en-US" dirty="0"/>
              <a:t>Destination IP address and port to support demultiplexing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038600" y="3810000"/>
            <a:ext cx="3522663" cy="1828800"/>
            <a:chOff x="2286000" y="4953000"/>
            <a:chExt cx="3522663" cy="1828800"/>
          </a:xfrm>
        </p:grpSpPr>
        <p:sp>
          <p:nvSpPr>
            <p:cNvPr id="284676" name="Rectangle 4"/>
            <p:cNvSpPr>
              <a:spLocks noChangeArrowheads="1"/>
            </p:cNvSpPr>
            <p:nvPr/>
          </p:nvSpPr>
          <p:spPr bwMode="auto">
            <a:xfrm>
              <a:off x="2286000" y="4953000"/>
              <a:ext cx="1760538" cy="5334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77" name="Rectangle 5"/>
            <p:cNvSpPr>
              <a:spLocks noChangeArrowheads="1"/>
            </p:cNvSpPr>
            <p:nvPr/>
          </p:nvSpPr>
          <p:spPr bwMode="auto">
            <a:xfrm>
              <a:off x="4046538" y="4953000"/>
              <a:ext cx="1760537" cy="5334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78" name="Rectangle 6"/>
            <p:cNvSpPr>
              <a:spLocks noChangeArrowheads="1"/>
            </p:cNvSpPr>
            <p:nvPr/>
          </p:nvSpPr>
          <p:spPr bwMode="auto">
            <a:xfrm>
              <a:off x="2286000" y="5486400"/>
              <a:ext cx="1760538" cy="5334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79" name="Rectangle 7"/>
            <p:cNvSpPr>
              <a:spLocks noChangeArrowheads="1"/>
            </p:cNvSpPr>
            <p:nvPr/>
          </p:nvSpPr>
          <p:spPr bwMode="auto">
            <a:xfrm>
              <a:off x="4046538" y="5486400"/>
              <a:ext cx="1760537" cy="5334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80" name="Line 8"/>
            <p:cNvSpPr>
              <a:spLocks noChangeShapeType="1"/>
            </p:cNvSpPr>
            <p:nvPr/>
          </p:nvSpPr>
          <p:spPr bwMode="auto">
            <a:xfrm>
              <a:off x="2286000" y="6019800"/>
              <a:ext cx="0" cy="762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81" name="Line 9"/>
            <p:cNvSpPr>
              <a:spLocks noChangeShapeType="1"/>
            </p:cNvSpPr>
            <p:nvPr/>
          </p:nvSpPr>
          <p:spPr bwMode="auto">
            <a:xfrm>
              <a:off x="5808663" y="6019800"/>
              <a:ext cx="0" cy="762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82" name="Text Box 10"/>
            <p:cNvSpPr txBox="1">
              <a:spLocks noChangeArrowheads="1"/>
            </p:cNvSpPr>
            <p:nvPr/>
          </p:nvSpPr>
          <p:spPr bwMode="auto">
            <a:xfrm>
              <a:off x="2570163" y="5070475"/>
              <a:ext cx="1295400" cy="3667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 dirty="0">
                  <a:latin typeface="Arial" charset="0"/>
                  <a:ea typeface="Arial" charset="0"/>
                  <a:cs typeface="Arial" charset="0"/>
                </a:rPr>
                <a:t> SRC port</a:t>
              </a:r>
            </a:p>
          </p:txBody>
        </p:sp>
        <p:sp>
          <p:nvSpPr>
            <p:cNvPr id="284683" name="Text Box 11"/>
            <p:cNvSpPr txBox="1">
              <a:spLocks noChangeArrowheads="1"/>
            </p:cNvSpPr>
            <p:nvPr/>
          </p:nvSpPr>
          <p:spPr bwMode="auto">
            <a:xfrm>
              <a:off x="4275138" y="5070475"/>
              <a:ext cx="1295400" cy="3667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 dirty="0">
                  <a:latin typeface="Arial" charset="0"/>
                  <a:ea typeface="Arial" charset="0"/>
                  <a:cs typeface="Arial" charset="0"/>
                </a:rPr>
                <a:t> DST port</a:t>
              </a:r>
            </a:p>
          </p:txBody>
        </p:sp>
        <p:sp>
          <p:nvSpPr>
            <p:cNvPr id="284684" name="Text Box 12"/>
            <p:cNvSpPr txBox="1">
              <a:spLocks noChangeArrowheads="1"/>
            </p:cNvSpPr>
            <p:nvPr/>
          </p:nvSpPr>
          <p:spPr bwMode="auto">
            <a:xfrm>
              <a:off x="2751932" y="5576888"/>
              <a:ext cx="943769" cy="3667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 dirty="0">
                  <a:latin typeface="Arial" charset="0"/>
                  <a:ea typeface="Arial" charset="0"/>
                  <a:cs typeface="Arial" charset="0"/>
                </a:rPr>
                <a:t>Length</a:t>
              </a:r>
            </a:p>
          </p:txBody>
        </p:sp>
        <p:sp>
          <p:nvSpPr>
            <p:cNvPr id="284685" name="Text Box 13"/>
            <p:cNvSpPr txBox="1">
              <a:spLocks noChangeArrowheads="1"/>
            </p:cNvSpPr>
            <p:nvPr/>
          </p:nvSpPr>
          <p:spPr bwMode="auto">
            <a:xfrm>
              <a:off x="4275138" y="5576888"/>
              <a:ext cx="1295400" cy="3693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Checksum</a:t>
              </a:r>
            </a:p>
          </p:txBody>
        </p:sp>
        <p:sp>
          <p:nvSpPr>
            <p:cNvPr id="284686" name="Text Box 14"/>
            <p:cNvSpPr txBox="1">
              <a:spLocks noChangeArrowheads="1"/>
            </p:cNvSpPr>
            <p:nvPr/>
          </p:nvSpPr>
          <p:spPr bwMode="auto">
            <a:xfrm>
              <a:off x="3684588" y="6248400"/>
              <a:ext cx="838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DATA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7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error checking on the packet contents</a:t>
            </a:r>
          </a:p>
          <a:p>
            <a:pPr lvl="1"/>
            <a:r>
              <a:rPr lang="en-US" dirty="0"/>
              <a:t>(checksum field = 0 means </a:t>
            </a:r>
            <a:r>
              <a:rPr lang="ja-JP" altLang="en-US" dirty="0"/>
              <a:t>“</a:t>
            </a:r>
            <a:r>
              <a:rPr lang="en-US" altLang="ja-JP" dirty="0"/>
              <a:t>don’t verify checksum</a:t>
            </a:r>
            <a:r>
              <a:rPr lang="ja-JP" altLang="en-US" dirty="0"/>
              <a:t>”</a:t>
            </a:r>
            <a:r>
              <a:rPr lang="en-US" altLang="ja-JP" dirty="0"/>
              <a:t>)</a:t>
            </a:r>
          </a:p>
          <a:p>
            <a:pPr lvl="1"/>
            <a:r>
              <a:rPr lang="en-US" dirty="0"/>
              <a:t>See textbook on how checksums are calculated</a:t>
            </a:r>
          </a:p>
          <a:p>
            <a:r>
              <a:rPr lang="en-US" dirty="0"/>
              <a:t>Source port is also optional</a:t>
            </a:r>
          </a:p>
          <a:p>
            <a:pPr lvl="1"/>
            <a:r>
              <a:rPr lang="en-US" dirty="0"/>
              <a:t>Useful to respond back to the sender in some cases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2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a transport layer? </a:t>
            </a:r>
            <a:endParaRPr lang="en-US" dirty="0"/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IP packets are addressed to a host but end-to-end communication is between application processes at  hosts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Need a way to decide which packets go to which applications (mux/</a:t>
            </a:r>
            <a:r>
              <a:rPr lang="en-US" dirty="0" err="1">
                <a:solidFill>
                  <a:schemeClr val="accent3"/>
                </a:solidFill>
              </a:rPr>
              <a:t>demux</a:t>
            </a:r>
            <a:r>
              <a:rPr lang="en-US" dirty="0">
                <a:solidFill>
                  <a:schemeClr val="accent3"/>
                </a:solidFill>
              </a:rPr>
              <a:t>)</a:t>
            </a:r>
          </a:p>
          <a:p>
            <a:r>
              <a:rPr lang="en-US" dirty="0"/>
              <a:t>IP provides a weak service model (best-effort)</a:t>
            </a:r>
          </a:p>
          <a:p>
            <a:pPr lvl="1"/>
            <a:r>
              <a:rPr lang="en-US" dirty="0"/>
              <a:t>Packets can be corrupted, delayed, dropped, reordered, duplicated </a:t>
            </a:r>
          </a:p>
          <a:p>
            <a:pPr lvl="1"/>
            <a:r>
              <a:rPr lang="en-US" dirty="0"/>
              <a:t>No guidance on how much traffic to send and when</a:t>
            </a:r>
          </a:p>
          <a:p>
            <a:pPr lvl="1"/>
            <a:r>
              <a:rPr lang="en-US" dirty="0"/>
              <a:t>Dealing with this is tedious for application developers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16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transport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971800"/>
            <a:ext cx="3886200" cy="3048000"/>
          </a:xfr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@Sender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Send packets</a:t>
            </a:r>
          </a:p>
          <a:p>
            <a:pPr lvl="1"/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724400" y="2971800"/>
            <a:ext cx="3886200" cy="3048000"/>
          </a:xfr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@Receiver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Wait for packets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dirty="0"/>
              <a:t>In a perfect world, reliable transport is easy</a:t>
            </a:r>
          </a:p>
        </p:txBody>
      </p:sp>
    </p:spTree>
    <p:extLst>
      <p:ext uri="{BB962C8B-B14F-4D97-AF65-F5344CB8AC3E}">
        <p14:creationId xmlns:p14="http://schemas.microsoft.com/office/powerpoint/2010/main" val="19149994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transport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perfect world, reliable transport is easy</a:t>
            </a:r>
          </a:p>
          <a:p>
            <a:r>
              <a:rPr lang="en-US" dirty="0"/>
              <a:t>All the bad things best-effort can do</a:t>
            </a:r>
          </a:p>
          <a:p>
            <a:pPr lvl="1"/>
            <a:r>
              <a:rPr lang="en-US" dirty="0"/>
              <a:t>A packet is corrupted (why?)</a:t>
            </a:r>
          </a:p>
          <a:p>
            <a:pPr lvl="1"/>
            <a:r>
              <a:rPr lang="en-US" dirty="0"/>
              <a:t>A packet is lost (</a:t>
            </a:r>
            <a:r>
              <a:rPr lang="en-US" i="1" dirty="0"/>
              <a:t>why?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 packet is delayed (</a:t>
            </a:r>
            <a:r>
              <a:rPr lang="en-US" i="1" dirty="0"/>
              <a:t>why?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Packets are reordered (</a:t>
            </a:r>
            <a:r>
              <a:rPr lang="en-US" i="1" dirty="0"/>
              <a:t>why?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 packet is duplicated (</a:t>
            </a:r>
            <a:r>
              <a:rPr lang="en-US" i="1" dirty="0"/>
              <a:t>why?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16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Reliable transport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Mechanisms for coping with bad events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Checksums</a:t>
            </a:r>
            <a:r>
              <a:rPr lang="en-US" dirty="0"/>
              <a:t>: to detect corruption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ACKs</a:t>
            </a:r>
            <a:r>
              <a:rPr lang="en-US" dirty="0"/>
              <a:t>: receiver tells sender that it received packet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NACK</a:t>
            </a:r>
            <a:r>
              <a:rPr lang="en-US" dirty="0"/>
              <a:t>: receiver tells sender it did not receive packet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Sequence numbers</a:t>
            </a:r>
            <a:r>
              <a:rPr lang="en-US" dirty="0"/>
              <a:t>: a way to identify packets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Retransmissions</a:t>
            </a:r>
            <a:r>
              <a:rPr lang="en-US" dirty="0"/>
              <a:t>: sender resends packets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Timeouts</a:t>
            </a:r>
            <a:r>
              <a:rPr lang="en-US" dirty="0"/>
              <a:t>: a way of deciding when to resend packets</a:t>
            </a:r>
          </a:p>
          <a:p>
            <a:pPr lvl="1"/>
            <a:r>
              <a:rPr lang="en-US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Forward error correction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a way to mask errors without retransmission</a:t>
            </a:r>
          </a:p>
          <a:p>
            <a:pPr lvl="1"/>
            <a:r>
              <a:rPr lang="en-US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Network coding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an efficient way to repair errors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13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packet corruption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539877" y="19812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ahoma" charset="0"/>
              </a:rPr>
              <a:t>1</a:t>
            </a:r>
          </a:p>
        </p:txBody>
      </p:sp>
      <p:sp>
        <p:nvSpPr>
          <p:cNvPr id="1127447" name="Text Box 23"/>
          <p:cNvSpPr txBox="1">
            <a:spLocks noChangeArrowheads="1"/>
          </p:cNvSpPr>
          <p:nvPr/>
        </p:nvSpPr>
        <p:spPr bwMode="auto">
          <a:xfrm>
            <a:off x="1516329" y="3190875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2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74" name="Line 50"/>
          <p:cNvSpPr>
            <a:spLocks noChangeShapeType="1"/>
          </p:cNvSpPr>
          <p:nvPr/>
        </p:nvSpPr>
        <p:spPr bwMode="auto">
          <a:xfrm>
            <a:off x="1997075" y="4724400"/>
            <a:ext cx="5367338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543314" y="45008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2</a:t>
            </a:r>
          </a:p>
        </p:txBody>
      </p:sp>
      <p:sp>
        <p:nvSpPr>
          <p:cNvPr id="2" name="Rectangle 1"/>
          <p:cNvSpPr/>
          <p:nvPr/>
        </p:nvSpPr>
        <p:spPr>
          <a:xfrm>
            <a:off x="7393200" y="2590800"/>
            <a:ext cx="607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Wingdings"/>
                <a:ea typeface="Wingdings"/>
                <a:cs typeface="Wingdings"/>
              </a:rPr>
              <a:t>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59056" y="3867090"/>
            <a:ext cx="565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14800" y="2819400"/>
            <a:ext cx="646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ack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924081" y="4019490"/>
            <a:ext cx="800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nack</a:t>
            </a:r>
          </a:p>
        </p:txBody>
      </p:sp>
    </p:spTree>
    <p:extLst>
      <p:ext uri="{BB962C8B-B14F-4D97-AF65-F5344CB8AC3E}">
        <p14:creationId xmlns:p14="http://schemas.microsoft.com/office/powerpoint/2010/main" val="171140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32" grpId="0" animBg="1"/>
      <p:bldP spid="1127433" grpId="0" animBg="1"/>
      <p:bldP spid="1127441" grpId="0" animBg="1"/>
      <p:bldP spid="1127447" grpId="0"/>
      <p:bldP spid="1127468" grpId="0" animBg="1"/>
      <p:bldP spid="1127474" grpId="0" animBg="1"/>
      <p:bldP spid="51" grpId="0"/>
      <p:bldP spid="2" grpId="0"/>
      <p:bldP spid="3" grpId="0"/>
      <p:bldP spid="4" grpId="0"/>
      <p:bldP spid="5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packet corruption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539877" y="19812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ahoma" charset="0"/>
              </a:rPr>
              <a:t>1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74" name="Line 50"/>
          <p:cNvSpPr>
            <a:spLocks noChangeShapeType="1"/>
          </p:cNvSpPr>
          <p:nvPr/>
        </p:nvSpPr>
        <p:spPr bwMode="auto">
          <a:xfrm>
            <a:off x="1997075" y="4724400"/>
            <a:ext cx="5367338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543314" y="3276600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2" name="Rectangle 1"/>
          <p:cNvSpPr/>
          <p:nvPr/>
        </p:nvSpPr>
        <p:spPr>
          <a:xfrm>
            <a:off x="7393200" y="2590800"/>
            <a:ext cx="607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Wingdings"/>
                <a:ea typeface="Wingdings"/>
                <a:cs typeface="Wingdings"/>
              </a:rPr>
              <a:t>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47800" y="3124200"/>
            <a:ext cx="565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21205946">
            <a:off x="3669751" y="2819400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ack</a:t>
            </a:r>
            <a:r>
              <a:rPr lang="en-US" dirty="0"/>
              <a:t>(1)</a:t>
            </a:r>
          </a:p>
        </p:txBody>
      </p:sp>
      <p:sp>
        <p:nvSpPr>
          <p:cNvPr id="55" name="TextBox 54"/>
          <p:cNvSpPr txBox="1"/>
          <p:nvPr/>
        </p:nvSpPr>
        <p:spPr>
          <a:xfrm rot="21258713">
            <a:off x="3903300" y="401633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ack</a:t>
            </a:r>
            <a:r>
              <a:rPr lang="en-US" dirty="0"/>
              <a:t>(1)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685800" y="5943600"/>
            <a:ext cx="8229600" cy="685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What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if the ACK/NACK is corrupted?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848600" y="3505200"/>
            <a:ext cx="1371600" cy="990600"/>
            <a:chOff x="7848600" y="3505200"/>
            <a:chExt cx="1371600" cy="990600"/>
          </a:xfrm>
          <a:solidFill>
            <a:schemeClr val="accent1"/>
          </a:solidFill>
        </p:grpSpPr>
        <p:sp>
          <p:nvSpPr>
            <p:cNvPr id="6" name="Cloud Callout 5"/>
            <p:cNvSpPr/>
            <p:nvPr/>
          </p:nvSpPr>
          <p:spPr bwMode="auto">
            <a:xfrm>
              <a:off x="7848600" y="3505200"/>
              <a:ext cx="1371600" cy="990600"/>
            </a:xfrm>
            <a:prstGeom prst="cloudCallout">
              <a:avLst>
                <a:gd name="adj1" fmla="val -81417"/>
                <a:gd name="adj2" fmla="val 4947"/>
              </a:avLst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 flipH="1">
              <a:off x="7848600" y="3615698"/>
              <a:ext cx="1252533" cy="575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 b="0" dirty="0">
                  <a:latin typeface="+mn-lt"/>
                </a:rPr>
                <a:t>Packet </a:t>
              </a:r>
              <a:br>
                <a:rPr lang="en-US" sz="1600" b="0" dirty="0">
                  <a:latin typeface="+mn-lt"/>
                </a:rPr>
              </a:br>
              <a:r>
                <a:rPr lang="en-US" sz="1600" b="0" dirty="0">
                  <a:latin typeface="+mn-lt"/>
                </a:rPr>
                <a:t>#1 or #2?</a:t>
              </a:r>
            </a:p>
          </p:txBody>
        </p:sp>
      </p:grp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524000" y="44246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2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 rot="460268">
            <a:off x="4669553" y="46863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P(2)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 rot="488362">
            <a:off x="4715813" y="34693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 rot="500287">
            <a:off x="4747344" y="21896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685800" y="5943600"/>
            <a:ext cx="8229600" cy="685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Data and ACK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packets carry </a:t>
            </a:r>
            <a:r>
              <a:rPr kumimoji="0" lang="en-US" sz="2800" b="0" i="0" u="sng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sequence numbers</a:t>
            </a:r>
            <a:endParaRPr kumimoji="0" lang="en-US" sz="2800" b="0" i="0" u="sng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08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41" grpId="0" animBg="1"/>
      <p:bldP spid="1127468" grpId="0" animBg="1"/>
      <p:bldP spid="1127474" grpId="0" animBg="1"/>
      <p:bldP spid="51" grpId="0"/>
      <p:bldP spid="3" grpId="0"/>
      <p:bldP spid="4" grpId="0"/>
      <p:bldP spid="55" grpId="0"/>
      <p:bldP spid="5" grpId="0" animBg="1"/>
      <p:bldP spid="25" grpId="0"/>
      <p:bldP spid="26" grpId="0"/>
      <p:bldP spid="27" grpId="0"/>
      <p:bldP spid="28" grpId="0"/>
      <p:bldP spid="2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Dealing with packet loss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3398837" cy="314325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810000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649412" y="19050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619514" y="34340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3" name="Rectangle 2"/>
          <p:cNvSpPr/>
          <p:nvPr/>
        </p:nvSpPr>
        <p:spPr>
          <a:xfrm>
            <a:off x="5377856" y="2362200"/>
            <a:ext cx="565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 rot="21258713">
            <a:off x="3903300" y="432113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ack</a:t>
            </a:r>
            <a:r>
              <a:rPr lang="en-US" dirty="0"/>
              <a:t>(1)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 rot="488362">
            <a:off x="4715813" y="37741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 rot="500287">
            <a:off x="4747344" y="21896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457200" y="5943600"/>
            <a:ext cx="8534400" cy="8382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Timer-driven</a:t>
            </a:r>
            <a:r>
              <a:rPr kumimoji="0" lang="en-US" sz="2400" b="0" i="0" u="sng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loss detection</a:t>
            </a:r>
            <a:br>
              <a:rPr kumimoji="0" lang="en-US" sz="2400" b="0" i="0" u="sng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Set timer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when packet is sent; retransmit </a:t>
            </a:r>
            <a:r>
              <a:rPr lang="en-US" sz="2400" b="0" dirty="0">
                <a:solidFill>
                  <a:schemeClr val="bg1"/>
                </a:solidFill>
                <a:latin typeface="+mn-lt"/>
              </a:rPr>
              <a:t>on timeout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grpSp>
        <p:nvGrpSpPr>
          <p:cNvPr id="30" name="Group 61"/>
          <p:cNvGrpSpPr>
            <a:grpSpLocks/>
          </p:cNvGrpSpPr>
          <p:nvPr/>
        </p:nvGrpSpPr>
        <p:grpSpPr bwMode="auto">
          <a:xfrm>
            <a:off x="-60325" y="2286000"/>
            <a:ext cx="2009775" cy="1524000"/>
            <a:chOff x="-38" y="1968"/>
            <a:chExt cx="1266" cy="1200"/>
          </a:xfrm>
        </p:grpSpPr>
        <p:sp>
          <p:nvSpPr>
            <p:cNvPr id="31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Text Box 65"/>
            <p:cNvSpPr txBox="1">
              <a:spLocks noChangeArrowheads="1"/>
            </p:cNvSpPr>
            <p:nvPr/>
          </p:nvSpPr>
          <p:spPr bwMode="auto">
            <a:xfrm>
              <a:off x="-38" y="2160"/>
              <a:ext cx="745" cy="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 dirty="0">
                  <a:solidFill>
                    <a:srgbClr val="FF0000"/>
                  </a:solidFill>
                  <a:latin typeface="Tahoma" charset="0"/>
                </a:rPr>
                <a:t>Timeout</a:t>
              </a:r>
            </a:p>
            <a:p>
              <a:pPr eaLnBrk="1" hangingPunct="1"/>
              <a:endParaRPr lang="en-US" sz="2000" b="0" dirty="0">
                <a:solidFill>
                  <a:srgbClr val="FF0000"/>
                </a:solidFill>
                <a:latin typeface="Tahoma" charset="0"/>
              </a:endParaRPr>
            </a:p>
          </p:txBody>
        </p:sp>
      </p:grp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2057401" y="5029200"/>
            <a:ext cx="5257800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 rot="488362">
            <a:off x="4761850" y="49933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P(2)</a:t>
            </a:r>
          </a:p>
        </p:txBody>
      </p:sp>
    </p:spTree>
    <p:extLst>
      <p:ext uri="{BB962C8B-B14F-4D97-AF65-F5344CB8AC3E}">
        <p14:creationId xmlns:p14="http://schemas.microsoft.com/office/powerpoint/2010/main" val="97961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41" grpId="0" animBg="1"/>
      <p:bldP spid="1127468" grpId="0" animBg="1"/>
      <p:bldP spid="51" grpId="0"/>
      <p:bldP spid="55" grpId="0"/>
      <p:bldP spid="27" grpId="0"/>
      <p:bldP spid="29" grpId="0" animBg="1"/>
      <p:bldP spid="35" grpId="0" animBg="1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HTTP</a:t>
            </a:r>
          </a:p>
        </p:txBody>
      </p:sp>
      <p:sp>
        <p:nvSpPr>
          <p:cNvPr id="165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Client-server architecture</a:t>
            </a:r>
          </a:p>
          <a:p>
            <a:pPr lvl="1"/>
            <a:r>
              <a:rPr lang="en-US" dirty="0"/>
              <a:t>Server is “always on” and “well known”</a:t>
            </a:r>
          </a:p>
          <a:p>
            <a:pPr lvl="1"/>
            <a:r>
              <a:rPr lang="en-US" dirty="0"/>
              <a:t>Clients initiate contact to server</a:t>
            </a:r>
          </a:p>
          <a:p>
            <a:r>
              <a:rPr lang="en-US" dirty="0"/>
              <a:t>Synchronous request/reply protocol </a:t>
            </a:r>
          </a:p>
          <a:p>
            <a:pPr lvl="1"/>
            <a:r>
              <a:rPr lang="en-US" dirty="0"/>
              <a:t>Run over TCP, Port 80</a:t>
            </a:r>
          </a:p>
          <a:p>
            <a:r>
              <a:rPr lang="en-US" dirty="0"/>
              <a:t>Stateless</a:t>
            </a:r>
          </a:p>
          <a:p>
            <a:r>
              <a:rPr lang="en-US" dirty="0"/>
              <a:t>ASCII format</a:t>
            </a:r>
          </a:p>
          <a:p>
            <a:pPr lvl="1"/>
            <a:r>
              <a:rPr lang="en-US" dirty="0"/>
              <a:t>Before HTTP/2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883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packet loss (of ack)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03837" cy="466725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810000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649412" y="19050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619514" y="34340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3" name="Rectangle 2"/>
          <p:cNvSpPr/>
          <p:nvPr/>
        </p:nvSpPr>
        <p:spPr>
          <a:xfrm>
            <a:off x="4419600" y="2876490"/>
            <a:ext cx="565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 rot="21258713">
            <a:off x="3903300" y="432113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ack</a:t>
            </a:r>
            <a:r>
              <a:rPr lang="en-US" dirty="0"/>
              <a:t>(1)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 rot="488362">
            <a:off x="4715813" y="37741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 rot="500287">
            <a:off x="4747344" y="21896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grpSp>
        <p:nvGrpSpPr>
          <p:cNvPr id="30" name="Group 61"/>
          <p:cNvGrpSpPr>
            <a:grpSpLocks/>
          </p:cNvGrpSpPr>
          <p:nvPr/>
        </p:nvGrpSpPr>
        <p:grpSpPr bwMode="auto">
          <a:xfrm>
            <a:off x="-60325" y="2286000"/>
            <a:ext cx="2009775" cy="1524000"/>
            <a:chOff x="-38" y="1968"/>
            <a:chExt cx="1266" cy="1200"/>
          </a:xfrm>
        </p:grpSpPr>
        <p:sp>
          <p:nvSpPr>
            <p:cNvPr id="31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Text Box 65"/>
            <p:cNvSpPr txBox="1">
              <a:spLocks noChangeArrowheads="1"/>
            </p:cNvSpPr>
            <p:nvPr/>
          </p:nvSpPr>
          <p:spPr bwMode="auto">
            <a:xfrm>
              <a:off x="-38" y="2160"/>
              <a:ext cx="745" cy="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 dirty="0">
                  <a:solidFill>
                    <a:srgbClr val="FF0000"/>
                  </a:solidFill>
                  <a:latin typeface="Tahoma" charset="0"/>
                </a:rPr>
                <a:t>Timeout</a:t>
              </a:r>
            </a:p>
            <a:p>
              <a:pPr eaLnBrk="1" hangingPunct="1"/>
              <a:endParaRPr lang="en-US" sz="2000" b="0" dirty="0">
                <a:solidFill>
                  <a:srgbClr val="FF0000"/>
                </a:solidFill>
                <a:latin typeface="Tahoma" charset="0"/>
              </a:endParaRPr>
            </a:p>
          </p:txBody>
        </p:sp>
      </p:grp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2057401" y="5029200"/>
            <a:ext cx="5257800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 rot="488362">
            <a:off x="4761850" y="49933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P(2)</a:t>
            </a:r>
          </a:p>
        </p:txBody>
      </p:sp>
      <p:sp>
        <p:nvSpPr>
          <p:cNvPr id="37" name="Line 44"/>
          <p:cNvSpPr>
            <a:spLocks noChangeShapeType="1"/>
          </p:cNvSpPr>
          <p:nvPr/>
        </p:nvSpPr>
        <p:spPr bwMode="auto">
          <a:xfrm flipH="1">
            <a:off x="4953000" y="2819400"/>
            <a:ext cx="2362200" cy="2286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Oval Callout 1"/>
          <p:cNvSpPr/>
          <p:nvPr/>
        </p:nvSpPr>
        <p:spPr bwMode="auto">
          <a:xfrm>
            <a:off x="7620000" y="4111752"/>
            <a:ext cx="1295400" cy="612648"/>
          </a:xfrm>
          <a:prstGeom prst="wedgeEllipseCallout">
            <a:avLst>
              <a:gd name="adj1" fmla="val -66727"/>
              <a:gd name="adj2" fmla="val -19092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duplicate!</a:t>
            </a:r>
          </a:p>
        </p:txBody>
      </p:sp>
    </p:spTree>
    <p:extLst>
      <p:ext uri="{BB962C8B-B14F-4D97-AF65-F5344CB8AC3E}">
        <p14:creationId xmlns:p14="http://schemas.microsoft.com/office/powerpoint/2010/main" val="179277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41" grpId="0" animBg="1"/>
      <p:bldP spid="1127468" grpId="0" animBg="1"/>
      <p:bldP spid="51" grpId="0"/>
      <p:bldP spid="55" grpId="0"/>
      <p:bldP spid="27" grpId="0"/>
      <p:bldP spid="35" grpId="0" animBg="1"/>
      <p:bldP spid="36" grpId="0"/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packet duplicate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03837" cy="1381125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810000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649412" y="19050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82" name="Text Box 58"/>
          <p:cNvSpPr txBox="1">
            <a:spLocks noChangeArrowheads="1"/>
          </p:cNvSpPr>
          <p:nvPr/>
        </p:nvSpPr>
        <p:spPr bwMode="auto">
          <a:xfrm>
            <a:off x="725488" y="4191000"/>
            <a:ext cx="265112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/>
              <a:t>.</a:t>
            </a:r>
          </a:p>
          <a:p>
            <a:r>
              <a:rPr lang="en-US" sz="2400" b="1"/>
              <a:t>.</a:t>
            </a:r>
          </a:p>
          <a:p>
            <a:r>
              <a:rPr lang="en-US" sz="2400" b="1"/>
              <a:t>.</a:t>
            </a:r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619514" y="34340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 rot="21258713">
            <a:off x="3293700" y="447353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ack</a:t>
            </a:r>
            <a:r>
              <a:rPr lang="en-US" dirty="0"/>
              <a:t>(1)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 rot="488362">
            <a:off x="2689475" y="3562183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 rot="500287">
            <a:off x="4747344" y="21896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419100" y="5943600"/>
            <a:ext cx="8305800" cy="685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Timer-driven retransmission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can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lead to </a:t>
            </a:r>
            <a:r>
              <a:rPr kumimoji="0" lang="en-US" sz="2800" b="0" i="0" u="sng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duplicates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sym typeface="Wingdings"/>
              </a:rPr>
              <a:t> </a:t>
            </a:r>
            <a:r>
              <a:rPr lang="en-US" sz="2800" b="0" dirty="0">
                <a:solidFill>
                  <a:schemeClr val="bg1"/>
                </a:solidFill>
                <a:latin typeface="+mn-lt"/>
              </a:rPr>
              <a:t> 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grpSp>
        <p:nvGrpSpPr>
          <p:cNvPr id="30" name="Group 61"/>
          <p:cNvGrpSpPr>
            <a:grpSpLocks/>
          </p:cNvGrpSpPr>
          <p:nvPr/>
        </p:nvGrpSpPr>
        <p:grpSpPr bwMode="auto">
          <a:xfrm>
            <a:off x="-60325" y="2286000"/>
            <a:ext cx="2009775" cy="1524000"/>
            <a:chOff x="-38" y="1968"/>
            <a:chExt cx="1266" cy="1200"/>
          </a:xfrm>
        </p:grpSpPr>
        <p:sp>
          <p:nvSpPr>
            <p:cNvPr id="31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Text Box 65"/>
            <p:cNvSpPr txBox="1">
              <a:spLocks noChangeArrowheads="1"/>
            </p:cNvSpPr>
            <p:nvPr/>
          </p:nvSpPr>
          <p:spPr bwMode="auto">
            <a:xfrm>
              <a:off x="-38" y="2160"/>
              <a:ext cx="745" cy="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 dirty="0">
                  <a:solidFill>
                    <a:srgbClr val="FF0000"/>
                  </a:solidFill>
                  <a:latin typeface="Tahoma" charset="0"/>
                </a:rPr>
                <a:t>Timeout</a:t>
              </a:r>
            </a:p>
            <a:p>
              <a:pPr eaLnBrk="1" hangingPunct="1"/>
              <a:endParaRPr lang="en-US" sz="2000" b="0" dirty="0">
                <a:solidFill>
                  <a:srgbClr val="FF0000"/>
                </a:solidFill>
                <a:latin typeface="Tahoma" charset="0"/>
              </a:endParaRPr>
            </a:p>
          </p:txBody>
        </p:sp>
      </p:grp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2057401" y="4267200"/>
            <a:ext cx="5257800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 rot="488362">
            <a:off x="4761850" y="42313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P(2)</a:t>
            </a:r>
          </a:p>
        </p:txBody>
      </p:sp>
      <p:sp>
        <p:nvSpPr>
          <p:cNvPr id="37" name="Line 44"/>
          <p:cNvSpPr>
            <a:spLocks noChangeShapeType="1"/>
          </p:cNvSpPr>
          <p:nvPr/>
        </p:nvSpPr>
        <p:spPr bwMode="auto">
          <a:xfrm flipH="1">
            <a:off x="1981200" y="3657600"/>
            <a:ext cx="5334000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Oval Callout 1"/>
          <p:cNvSpPr/>
          <p:nvPr/>
        </p:nvSpPr>
        <p:spPr bwMode="auto">
          <a:xfrm>
            <a:off x="7620000" y="4114800"/>
            <a:ext cx="1295400" cy="612648"/>
          </a:xfrm>
          <a:prstGeom prst="wedgeEllipseCallout">
            <a:avLst>
              <a:gd name="adj1" fmla="val -66727"/>
              <a:gd name="adj2" fmla="val -19092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duplicate!</a:t>
            </a:r>
          </a:p>
        </p:txBody>
      </p:sp>
      <p:sp>
        <p:nvSpPr>
          <p:cNvPr id="38" name="TextBox 37"/>
          <p:cNvSpPr txBox="1"/>
          <p:nvPr/>
        </p:nvSpPr>
        <p:spPr>
          <a:xfrm rot="21258713">
            <a:off x="5123154" y="3432158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ack</a:t>
            </a:r>
            <a:r>
              <a:rPr lang="en-US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200004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41" grpId="0" animBg="1"/>
      <p:bldP spid="1127468" grpId="0" animBg="1"/>
      <p:bldP spid="51" grpId="0"/>
      <p:bldP spid="55" grpId="0"/>
      <p:bldP spid="27" grpId="0"/>
      <p:bldP spid="29" grpId="0" animBg="1"/>
      <p:bldP spid="35" grpId="0" animBg="1"/>
      <p:bldP spid="36" grpId="0"/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Checksums (to detect bit errors) </a:t>
            </a:r>
          </a:p>
          <a:p>
            <a:r>
              <a:rPr lang="en-US" dirty="0"/>
              <a:t>Timers (to detect loss)</a:t>
            </a:r>
          </a:p>
          <a:p>
            <a:r>
              <a:rPr lang="en-US" dirty="0"/>
              <a:t>Acknowledgements (positive or negative)</a:t>
            </a:r>
          </a:p>
          <a:p>
            <a:r>
              <a:rPr lang="en-US" dirty="0"/>
              <a:t>Sequence numbers (to deal with duplicates)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65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reliable transport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96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Solution: “Stop and Wait”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029200"/>
            <a:ext cx="8077200" cy="9906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5"/>
                </a:solidFill>
              </a:rPr>
              <a:t>correct </a:t>
            </a:r>
            <a:r>
              <a:rPr lang="en-US" dirty="0"/>
              <a:t>reliable transport protocol, but an </a:t>
            </a:r>
            <a:r>
              <a:rPr lang="en-US" dirty="0">
                <a:solidFill>
                  <a:schemeClr val="accent5"/>
                </a:solidFill>
              </a:rPr>
              <a:t>extremely inefficient </a:t>
            </a:r>
            <a:r>
              <a:rPr lang="en-US" dirty="0"/>
              <a:t>one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81000" y="1828801"/>
            <a:ext cx="4038600" cy="2514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sz="2400" b="0" dirty="0">
                <a:solidFill>
                  <a:schemeClr val="accent5"/>
                </a:solidFill>
              </a:rPr>
              <a:t>@Sender</a:t>
            </a:r>
          </a:p>
          <a:p>
            <a:pPr lvl="1">
              <a:buClr>
                <a:schemeClr val="tx1"/>
              </a:buClr>
            </a:pPr>
            <a:r>
              <a:rPr lang="en-US" sz="1800" b="0" dirty="0"/>
              <a:t>Send packet(I); (re)set timer; wait for ack</a:t>
            </a:r>
          </a:p>
          <a:p>
            <a:pPr lvl="1">
              <a:buClr>
                <a:schemeClr val="tx1"/>
              </a:buClr>
            </a:pPr>
            <a:r>
              <a:rPr lang="en-US" sz="1800" b="0" dirty="0"/>
              <a:t>If (ACK) </a:t>
            </a:r>
          </a:p>
          <a:p>
            <a:pPr lvl="2">
              <a:buClr>
                <a:schemeClr val="tx1"/>
              </a:buClr>
              <a:buFont typeface="Wingdings" charset="2"/>
              <a:buChar char="l"/>
            </a:pPr>
            <a:r>
              <a:rPr lang="en-US" sz="1800" b="0" dirty="0"/>
              <a:t>I++; repeat</a:t>
            </a:r>
          </a:p>
          <a:p>
            <a:pPr lvl="1">
              <a:buClr>
                <a:schemeClr val="tx1"/>
              </a:buClr>
              <a:buFont typeface="Wingdings" charset="2"/>
              <a:buChar char="l"/>
            </a:pPr>
            <a:r>
              <a:rPr lang="en-US" sz="1800" b="0" dirty="0"/>
              <a:t>If (NACK or TIMEOUT)</a:t>
            </a:r>
          </a:p>
          <a:p>
            <a:pPr lvl="2">
              <a:buClr>
                <a:schemeClr val="tx1"/>
              </a:buClr>
              <a:buFont typeface="Wingdings" charset="2"/>
              <a:buChar char="l"/>
            </a:pPr>
            <a:r>
              <a:rPr lang="en-US" sz="1800" b="0" dirty="0"/>
              <a:t>repeat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648200" y="1828801"/>
            <a:ext cx="4114800" cy="2514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sz="2400" b="0" dirty="0">
                <a:solidFill>
                  <a:schemeClr val="accent5"/>
                </a:solidFill>
              </a:rPr>
              <a:t>@Receiver</a:t>
            </a:r>
          </a:p>
          <a:p>
            <a:pPr lvl="1">
              <a:buClr>
                <a:schemeClr val="tx1"/>
              </a:buClr>
            </a:pPr>
            <a:r>
              <a:rPr lang="en-US" sz="1800" b="0" dirty="0"/>
              <a:t>Wait for packet</a:t>
            </a:r>
          </a:p>
          <a:p>
            <a:pPr lvl="1">
              <a:buClr>
                <a:schemeClr val="tx1"/>
              </a:buClr>
            </a:pPr>
            <a:r>
              <a:rPr lang="en-US" sz="1800" b="0" dirty="0"/>
              <a:t>If packet is OK, send ACK</a:t>
            </a:r>
          </a:p>
          <a:p>
            <a:pPr lvl="1">
              <a:buClr>
                <a:schemeClr val="tx1"/>
              </a:buClr>
            </a:pPr>
            <a:r>
              <a:rPr lang="en-US" sz="1800" b="0" dirty="0"/>
              <a:t>Else, send NACK</a:t>
            </a:r>
          </a:p>
          <a:p>
            <a:pPr lvl="1">
              <a:buClr>
                <a:schemeClr val="tx1"/>
              </a:buClr>
            </a:pPr>
            <a:r>
              <a:rPr lang="en-US" sz="1800" b="0" dirty="0"/>
              <a:t>Repeat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4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&amp; Wait is inefficient </a:t>
            </a: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D17A-C218-2B4F-99DB-2A56245705D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123331" name="Line 3"/>
          <p:cNvSpPr>
            <a:spLocks noChangeShapeType="1"/>
          </p:cNvSpPr>
          <p:nvPr/>
        </p:nvSpPr>
        <p:spPr bwMode="auto">
          <a:xfrm>
            <a:off x="2303463" y="1905000"/>
            <a:ext cx="0" cy="396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2" name="Line 4"/>
          <p:cNvSpPr>
            <a:spLocks noChangeShapeType="1"/>
          </p:cNvSpPr>
          <p:nvPr/>
        </p:nvSpPr>
        <p:spPr bwMode="auto">
          <a:xfrm>
            <a:off x="6265863" y="19050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3" name="Line 5"/>
          <p:cNvSpPr>
            <a:spLocks noChangeShapeType="1"/>
          </p:cNvSpPr>
          <p:nvPr/>
        </p:nvSpPr>
        <p:spPr bwMode="auto">
          <a:xfrm flipH="1">
            <a:off x="2303463" y="3505200"/>
            <a:ext cx="3962400" cy="12192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4" name="Freeform 6"/>
          <p:cNvSpPr>
            <a:spLocks/>
          </p:cNvSpPr>
          <p:nvPr/>
        </p:nvSpPr>
        <p:spPr bwMode="auto">
          <a:xfrm>
            <a:off x="2303463" y="1981200"/>
            <a:ext cx="3962400" cy="1524000"/>
          </a:xfrm>
          <a:custGeom>
            <a:avLst/>
            <a:gdLst>
              <a:gd name="T0" fmla="*/ 0 w 2496"/>
              <a:gd name="T1" fmla="*/ 0 h 960"/>
              <a:gd name="T2" fmla="*/ 2496 w 2496"/>
              <a:gd name="T3" fmla="*/ 768 h 960"/>
              <a:gd name="T4" fmla="*/ 2496 w 2496"/>
              <a:gd name="T5" fmla="*/ 960 h 960"/>
              <a:gd name="T6" fmla="*/ 0 w 2496"/>
              <a:gd name="T7" fmla="*/ 192 h 960"/>
              <a:gd name="T8" fmla="*/ 0 w 2496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6" h="960">
                <a:moveTo>
                  <a:pt x="0" y="0"/>
                </a:moveTo>
                <a:lnTo>
                  <a:pt x="2496" y="768"/>
                </a:lnTo>
                <a:lnTo>
                  <a:pt x="2496" y="960"/>
                </a:lnTo>
                <a:lnTo>
                  <a:pt x="0" y="1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5" name="Text Box 7"/>
          <p:cNvSpPr txBox="1">
            <a:spLocks noChangeArrowheads="1"/>
          </p:cNvSpPr>
          <p:nvPr/>
        </p:nvSpPr>
        <p:spPr bwMode="auto">
          <a:xfrm>
            <a:off x="3598863" y="3783013"/>
            <a:ext cx="710429" cy="400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 dirty="0">
                <a:latin typeface="Tahoma" charset="0"/>
              </a:rPr>
              <a:t>ACK</a:t>
            </a:r>
          </a:p>
        </p:txBody>
      </p:sp>
      <p:sp>
        <p:nvSpPr>
          <p:cNvPr id="1123336" name="Text Box 8"/>
          <p:cNvSpPr txBox="1">
            <a:spLocks noChangeArrowheads="1"/>
          </p:cNvSpPr>
          <p:nvPr/>
        </p:nvSpPr>
        <p:spPr bwMode="auto">
          <a:xfrm>
            <a:off x="3903663" y="2030413"/>
            <a:ext cx="809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>
                <a:latin typeface="Tahoma" charset="0"/>
              </a:rPr>
              <a:t>DATA</a:t>
            </a:r>
          </a:p>
        </p:txBody>
      </p:sp>
      <p:sp>
        <p:nvSpPr>
          <p:cNvPr id="1123337" name="Freeform 9"/>
          <p:cNvSpPr>
            <a:spLocks/>
          </p:cNvSpPr>
          <p:nvPr/>
        </p:nvSpPr>
        <p:spPr bwMode="auto">
          <a:xfrm>
            <a:off x="2303463" y="4724400"/>
            <a:ext cx="3962400" cy="1524000"/>
          </a:xfrm>
          <a:custGeom>
            <a:avLst/>
            <a:gdLst>
              <a:gd name="T0" fmla="*/ 0 w 2496"/>
              <a:gd name="T1" fmla="*/ 0 h 960"/>
              <a:gd name="T2" fmla="*/ 2496 w 2496"/>
              <a:gd name="T3" fmla="*/ 768 h 960"/>
              <a:gd name="T4" fmla="*/ 2496 w 2496"/>
              <a:gd name="T5" fmla="*/ 960 h 960"/>
              <a:gd name="T6" fmla="*/ 0 w 2496"/>
              <a:gd name="T7" fmla="*/ 192 h 960"/>
              <a:gd name="T8" fmla="*/ 0 w 2496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6" h="960">
                <a:moveTo>
                  <a:pt x="0" y="0"/>
                </a:moveTo>
                <a:lnTo>
                  <a:pt x="2496" y="768"/>
                </a:lnTo>
                <a:lnTo>
                  <a:pt x="2496" y="960"/>
                </a:lnTo>
                <a:lnTo>
                  <a:pt x="0" y="1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9" name="Text Box 11"/>
          <p:cNvSpPr txBox="1">
            <a:spLocks noChangeArrowheads="1"/>
          </p:cNvSpPr>
          <p:nvPr/>
        </p:nvSpPr>
        <p:spPr bwMode="auto">
          <a:xfrm>
            <a:off x="1981200" y="6324600"/>
            <a:ext cx="9652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 dirty="0">
                <a:latin typeface="Tahoma" charset="0"/>
              </a:rPr>
              <a:t>Sender</a:t>
            </a:r>
          </a:p>
        </p:txBody>
      </p:sp>
      <p:sp>
        <p:nvSpPr>
          <p:cNvPr id="1123340" name="Text Box 12"/>
          <p:cNvSpPr txBox="1">
            <a:spLocks noChangeArrowheads="1"/>
          </p:cNvSpPr>
          <p:nvPr/>
        </p:nvSpPr>
        <p:spPr bwMode="auto">
          <a:xfrm>
            <a:off x="5791200" y="6308725"/>
            <a:ext cx="11366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>
                <a:latin typeface="Tahoma" charset="0"/>
              </a:rPr>
              <a:t>Receiver</a:t>
            </a:r>
          </a:p>
        </p:txBody>
      </p:sp>
      <p:sp>
        <p:nvSpPr>
          <p:cNvPr id="1123341" name="Line 13"/>
          <p:cNvSpPr>
            <a:spLocks noChangeShapeType="1"/>
          </p:cNvSpPr>
          <p:nvPr/>
        </p:nvSpPr>
        <p:spPr bwMode="auto">
          <a:xfrm flipH="1">
            <a:off x="1389063" y="4724400"/>
            <a:ext cx="9144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2" name="Line 14"/>
          <p:cNvSpPr>
            <a:spLocks noChangeShapeType="1"/>
          </p:cNvSpPr>
          <p:nvPr/>
        </p:nvSpPr>
        <p:spPr bwMode="auto">
          <a:xfrm>
            <a:off x="1846263" y="2317750"/>
            <a:ext cx="0" cy="24066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3" name="Text Box 15"/>
          <p:cNvSpPr txBox="1">
            <a:spLocks noChangeArrowheads="1"/>
          </p:cNvSpPr>
          <p:nvPr/>
        </p:nvSpPr>
        <p:spPr bwMode="auto">
          <a:xfrm>
            <a:off x="1181100" y="3392488"/>
            <a:ext cx="636588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>
                <a:latin typeface="Tahoma" charset="0"/>
              </a:rPr>
              <a:t>RTT</a:t>
            </a:r>
          </a:p>
        </p:txBody>
      </p:sp>
      <p:sp>
        <p:nvSpPr>
          <p:cNvPr id="1123345" name="Text Box 17"/>
          <p:cNvSpPr txBox="1">
            <a:spLocks noChangeArrowheads="1"/>
          </p:cNvSpPr>
          <p:nvPr/>
        </p:nvSpPr>
        <p:spPr bwMode="auto">
          <a:xfrm>
            <a:off x="4946649" y="4083336"/>
            <a:ext cx="3962401" cy="6984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squar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 b="0" dirty="0">
                <a:solidFill>
                  <a:schemeClr val="bg1"/>
                </a:solidFill>
                <a:latin typeface="+mn-lt"/>
              </a:rPr>
              <a:t>If (TRANS &lt;&lt; RTT) then</a:t>
            </a:r>
          </a:p>
          <a:p>
            <a:pPr algn="l" eaLnBrk="1" hangingPunct="1"/>
            <a:r>
              <a:rPr lang="en-US" sz="2000" b="0" dirty="0">
                <a:solidFill>
                  <a:schemeClr val="bg1"/>
                </a:solidFill>
                <a:latin typeface="+mn-lt"/>
              </a:rPr>
              <a:t>	Throughput ~ DATA/RTT</a:t>
            </a:r>
          </a:p>
        </p:txBody>
      </p:sp>
      <p:sp>
        <p:nvSpPr>
          <p:cNvPr id="1123346" name="Line 18"/>
          <p:cNvSpPr>
            <a:spLocks noChangeShapeType="1"/>
          </p:cNvSpPr>
          <p:nvPr/>
        </p:nvSpPr>
        <p:spPr bwMode="auto">
          <a:xfrm flipH="1">
            <a:off x="1250950" y="2317750"/>
            <a:ext cx="10382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7" name="Line 19"/>
          <p:cNvSpPr>
            <a:spLocks noChangeShapeType="1"/>
          </p:cNvSpPr>
          <p:nvPr/>
        </p:nvSpPr>
        <p:spPr bwMode="auto">
          <a:xfrm flipH="1">
            <a:off x="1181100" y="1981200"/>
            <a:ext cx="11080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8" name="Line 20"/>
          <p:cNvSpPr>
            <a:spLocks noChangeShapeType="1"/>
          </p:cNvSpPr>
          <p:nvPr/>
        </p:nvSpPr>
        <p:spPr bwMode="auto">
          <a:xfrm>
            <a:off x="2151063" y="1981200"/>
            <a:ext cx="0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arrow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9" name="Text Box 21"/>
          <p:cNvSpPr txBox="1">
            <a:spLocks noChangeArrowheads="1"/>
          </p:cNvSpPr>
          <p:nvPr/>
        </p:nvSpPr>
        <p:spPr bwMode="auto">
          <a:xfrm>
            <a:off x="1042988" y="1963738"/>
            <a:ext cx="952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>
                <a:latin typeface="Tahoma" charset="0"/>
              </a:rPr>
              <a:t>TRANS</a:t>
            </a:r>
          </a:p>
        </p:txBody>
      </p:sp>
    </p:spTree>
    <p:extLst>
      <p:ext uri="{BB962C8B-B14F-4D97-AF65-F5344CB8AC3E}">
        <p14:creationId xmlns:p14="http://schemas.microsoft.com/office/powerpoint/2010/main" val="27796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334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Orders of magnitude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Transmission time for 10Gbps link:</a:t>
            </a:r>
          </a:p>
          <a:p>
            <a:pPr lvl="1"/>
            <a:r>
              <a:rPr lang="en-US"/>
              <a:t>~ microsecond for 1500 byte packet</a:t>
            </a:r>
          </a:p>
          <a:p>
            <a:pPr lvl="1"/>
            <a:endParaRPr lang="en-US"/>
          </a:p>
          <a:p>
            <a:r>
              <a:rPr lang="en-US"/>
              <a:t>RTT:</a:t>
            </a:r>
          </a:p>
          <a:p>
            <a:pPr lvl="1"/>
            <a:r>
              <a:rPr lang="en-US"/>
              <a:t>1,000 kilometers ~ O(10) milliseconds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386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design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packets can sender send?</a:t>
            </a:r>
          </a:p>
          <a:p>
            <a:pPr lvl="1"/>
            <a:r>
              <a:rPr lang="en-US" dirty="0"/>
              <a:t>Sliding window</a:t>
            </a:r>
          </a:p>
          <a:p>
            <a:r>
              <a:rPr lang="en-US" dirty="0"/>
              <a:t>How does receiver ack packets?</a:t>
            </a:r>
          </a:p>
          <a:p>
            <a:pPr lvl="1"/>
            <a:r>
              <a:rPr lang="en-US" dirty="0"/>
              <a:t>Cumulative</a:t>
            </a:r>
          </a:p>
          <a:p>
            <a:pPr lvl="1"/>
            <a:r>
              <a:rPr lang="en-US" dirty="0"/>
              <a:t>Selective</a:t>
            </a:r>
          </a:p>
          <a:p>
            <a:r>
              <a:rPr lang="en-US" dirty="0"/>
              <a:t>Which packets does sender resend?</a:t>
            </a:r>
          </a:p>
          <a:p>
            <a:pPr lvl="1"/>
            <a:r>
              <a:rPr lang="en-US" dirty="0"/>
              <a:t>Go-Back N (GBN)</a:t>
            </a:r>
          </a:p>
          <a:p>
            <a:pPr lvl="1"/>
            <a:r>
              <a:rPr lang="en-US" dirty="0"/>
              <a:t>Selective Repeat (SR)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9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</a:t>
            </a:r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382000" cy="4419600"/>
          </a:xfrm>
        </p:spPr>
        <p:txBody>
          <a:bodyPr/>
          <a:lstStyle/>
          <a:p>
            <a:r>
              <a:rPr lang="en-US" dirty="0"/>
              <a:t>Window = set of adjacent sequence numbers</a:t>
            </a:r>
          </a:p>
          <a:p>
            <a:pPr lvl="1"/>
            <a:r>
              <a:rPr lang="en-US" dirty="0"/>
              <a:t>The size of the set is the window size</a:t>
            </a:r>
          </a:p>
          <a:p>
            <a:pPr lvl="1"/>
            <a:r>
              <a:rPr lang="en-US" dirty="0"/>
              <a:t>Assume window size is </a:t>
            </a:r>
            <a:r>
              <a:rPr lang="en-US" dirty="0">
                <a:solidFill>
                  <a:schemeClr val="accent5"/>
                </a:solidFill>
              </a:rPr>
              <a:t>n</a:t>
            </a:r>
          </a:p>
          <a:p>
            <a:r>
              <a:rPr lang="en-US" dirty="0"/>
              <a:t>General idea: send up to n packets at a time </a:t>
            </a:r>
          </a:p>
          <a:p>
            <a:pPr lvl="1"/>
            <a:r>
              <a:rPr lang="en-US" dirty="0"/>
              <a:t>Sender can send packets in its window</a:t>
            </a:r>
          </a:p>
          <a:p>
            <a:pPr lvl="1"/>
            <a:r>
              <a:rPr lang="en-US" dirty="0"/>
              <a:t>Receiver can accept packets in its window</a:t>
            </a:r>
          </a:p>
          <a:p>
            <a:pPr lvl="1"/>
            <a:r>
              <a:rPr lang="en-US" dirty="0"/>
              <a:t>Window of acceptable packets “slides” on successful reception/acknowledgement</a:t>
            </a:r>
          </a:p>
          <a:p>
            <a:pPr lvl="1"/>
            <a:r>
              <a:rPr lang="en-US" dirty="0"/>
              <a:t>Window contains all packets that might still be in transit</a:t>
            </a:r>
          </a:p>
          <a:p>
            <a:r>
              <a:rPr lang="en-US" dirty="0"/>
              <a:t>Sliding window often called “packets in flight”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3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435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</a:t>
            </a:r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Let A be the </a:t>
            </a:r>
            <a:r>
              <a:rPr lang="en-US" sz="2400" dirty="0">
                <a:solidFill>
                  <a:schemeClr val="accent5"/>
                </a:solidFill>
              </a:rPr>
              <a:t>last </a:t>
            </a:r>
            <a:r>
              <a:rPr lang="en-US" sz="2400" dirty="0" err="1">
                <a:solidFill>
                  <a:schemeClr val="accent5"/>
                </a:solidFill>
              </a:rPr>
              <a:t>ack’d</a:t>
            </a:r>
            <a:r>
              <a:rPr lang="en-US" sz="2400" dirty="0">
                <a:solidFill>
                  <a:schemeClr val="accent5"/>
                </a:solidFill>
              </a:rPr>
              <a:t> packet of sender without gap</a:t>
            </a:r>
            <a:r>
              <a:rPr lang="en-US" sz="2400" dirty="0"/>
              <a:t>; then window of sender = {A+1, A+2, …, </a:t>
            </a:r>
            <a:r>
              <a:rPr lang="en-US" sz="2400" dirty="0" err="1"/>
              <a:t>A+n</a:t>
            </a:r>
            <a:r>
              <a:rPr lang="en-US" sz="2400" dirty="0"/>
              <a:t>}</a:t>
            </a:r>
            <a:br>
              <a:rPr lang="en-US" sz="2400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400" dirty="0"/>
          </a:p>
          <a:p>
            <a:r>
              <a:rPr lang="en-US" sz="2400" dirty="0"/>
              <a:t>Let B be the </a:t>
            </a:r>
            <a:r>
              <a:rPr lang="en-US" sz="2400" dirty="0">
                <a:solidFill>
                  <a:schemeClr val="accent5"/>
                </a:solidFill>
              </a:rPr>
              <a:t>last received packet without gap</a:t>
            </a:r>
            <a:r>
              <a:rPr lang="en-US" sz="2400" dirty="0"/>
              <a:t> by receiver, then window of receiver = {B+1,…, </a:t>
            </a:r>
            <a:r>
              <a:rPr lang="en-US" sz="2400" dirty="0" err="1"/>
              <a:t>B+n</a:t>
            </a:r>
            <a:r>
              <a:rPr lang="en-US" sz="2400" dirty="0"/>
              <a:t>}</a:t>
            </a:r>
            <a:br>
              <a:rPr lang="en-US" sz="2400" dirty="0"/>
            </a:b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9144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1430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3716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6002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8288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0574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286000" y="6172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514600" y="6172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7432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9718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200400" y="6172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429000" y="6172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6576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886200" y="6172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114800" y="6172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3434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5720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8006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Left Brace 50"/>
          <p:cNvSpPr/>
          <p:nvPr/>
        </p:nvSpPr>
        <p:spPr bwMode="auto">
          <a:xfrm rot="5400000">
            <a:off x="3086100" y="48387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24200" y="52578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947421" y="54672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2116711" y="5867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6437335" y="52578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13455" y="523869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Received and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6431647" y="57150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629400" y="560206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>
                <a:latin typeface="+mn-lt"/>
              </a:rPr>
              <a:t>Acceptable but not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yet received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6444470" y="62484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576471" y="626006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Cannot be received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783795" y="2495490"/>
            <a:ext cx="7994334" cy="1653064"/>
            <a:chOff x="783795" y="2495490"/>
            <a:chExt cx="7994334" cy="1653064"/>
          </a:xfrm>
        </p:grpSpPr>
        <p:sp>
          <p:nvSpPr>
            <p:cNvPr id="2" name="Rectangle 1"/>
            <p:cNvSpPr/>
            <p:nvPr/>
          </p:nvSpPr>
          <p:spPr bwMode="auto">
            <a:xfrm>
              <a:off x="914400" y="3429000"/>
              <a:ext cx="152400" cy="381000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143000" y="3429000"/>
              <a:ext cx="152400" cy="381000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371600" y="3429000"/>
              <a:ext cx="152400" cy="381000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600200" y="3429000"/>
              <a:ext cx="152400" cy="381000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828800" y="3429000"/>
              <a:ext cx="152400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057400" y="3429000"/>
              <a:ext cx="152400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286000" y="3429000"/>
              <a:ext cx="152400" cy="381000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514600" y="3429000"/>
              <a:ext cx="152400" cy="381000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743200" y="3429000"/>
              <a:ext cx="152400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971800" y="3429000"/>
              <a:ext cx="152400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200400" y="3429000"/>
              <a:ext cx="152400" cy="381000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3429000" y="3429000"/>
              <a:ext cx="152400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3657600" y="3429000"/>
              <a:ext cx="152400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8862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41148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3434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45720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48006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" name="Left Brace 2"/>
            <p:cNvSpPr/>
            <p:nvPr/>
          </p:nvSpPr>
          <p:spPr bwMode="auto">
            <a:xfrm rot="5400000">
              <a:off x="2628900" y="2095500"/>
              <a:ext cx="381000" cy="1981200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667000" y="2495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6437335" y="2590800"/>
              <a:ext cx="152400" cy="381000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90221" y="27240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cxnSp>
          <p:nvCxnSpPr>
            <p:cNvPr id="23" name="Straight Arrow Connector 22"/>
            <p:cNvCxnSpPr>
              <a:stCxn id="25" idx="2"/>
              <a:endCxn id="8" idx="0"/>
            </p:cNvCxnSpPr>
            <p:nvPr/>
          </p:nvCxnSpPr>
          <p:spPr bwMode="auto">
            <a:xfrm>
              <a:off x="1659511" y="3124200"/>
              <a:ext cx="16889" cy="3048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6629400" y="2571690"/>
              <a:ext cx="1685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Already </a:t>
              </a:r>
              <a:r>
                <a:rPr lang="en-US" sz="1800" b="0" dirty="0" err="1">
                  <a:latin typeface="+mn-lt"/>
                </a:rPr>
                <a:t>ACK’d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6437335" y="3067110"/>
              <a:ext cx="152400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42884" y="3048000"/>
              <a:ext cx="2135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Sent but not </a:t>
              </a:r>
              <a:r>
                <a:rPr lang="en-US" sz="1800" b="0" dirty="0" err="1">
                  <a:latin typeface="+mn-lt"/>
                </a:rPr>
                <a:t>ACK’d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6453911" y="35814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41105" y="3593068"/>
              <a:ext cx="17503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Cannot be sent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3795" y="3810000"/>
              <a:ext cx="26452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b="0" i="1" dirty="0">
                  <a:solidFill>
                    <a:schemeClr val="accent5"/>
                  </a:solidFill>
                  <a:latin typeface="+mn-lt"/>
                </a:rPr>
                <a:t>sequence number </a:t>
              </a:r>
              <a:r>
                <a:rPr lang="en-US" sz="1600" b="0" i="1" dirty="0">
                  <a:solidFill>
                    <a:schemeClr val="accent5"/>
                  </a:solidFill>
                  <a:latin typeface="+mn-lt"/>
                  <a:sym typeface="Wingdings"/>
                </a:rPr>
                <a:t></a:t>
              </a:r>
              <a:endParaRPr lang="en-US" sz="1600" b="0" i="1" dirty="0">
                <a:solidFill>
                  <a:schemeClr val="accent5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067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/>
      <p:bldP spid="55" grpId="0" animBg="1"/>
      <p:bldP spid="56" grpId="0"/>
      <p:bldP spid="59" grpId="0" animBg="1"/>
      <p:bldP spid="60" grpId="0"/>
      <p:bldP spid="61" grpId="0" animBg="1"/>
      <p:bldP spid="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CDN</a:t>
            </a:r>
          </a:p>
        </p:txBody>
      </p:sp>
      <p:sp>
        <p:nvSpPr>
          <p:cNvPr id="993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Caching and replication as a service</a:t>
            </a:r>
          </a:p>
          <a:p>
            <a:r>
              <a:rPr lang="en-US" dirty="0"/>
              <a:t>Large-scale distributed storage infrastructure (usually) administered by one entity</a:t>
            </a:r>
          </a:p>
          <a:p>
            <a:pPr lvl="1"/>
            <a:r>
              <a:rPr lang="en-US" dirty="0"/>
              <a:t>e.g., Akamai has servers in 20,000+ locations</a:t>
            </a:r>
          </a:p>
          <a:p>
            <a:r>
              <a:rPr lang="en-US" dirty="0"/>
              <a:t>Combination of caching and replication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Pull</a:t>
            </a:r>
            <a:r>
              <a:rPr lang="en-US" dirty="0"/>
              <a:t>: Direct result of clients</a:t>
            </a:r>
            <a:r>
              <a:rPr lang="ja-JP" altLang="en-US" dirty="0"/>
              <a:t>’</a:t>
            </a:r>
            <a:r>
              <a:rPr lang="en-US" dirty="0"/>
              <a:t>requests (caching)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Push</a:t>
            </a:r>
            <a:r>
              <a:rPr lang="en-US" dirty="0"/>
              <a:t>: Expectation of high access rate (replication)</a:t>
            </a:r>
          </a:p>
          <a:p>
            <a:r>
              <a:rPr lang="en-US" dirty="0"/>
              <a:t>Can do some processing to handle dynamic webpage content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194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 of sliding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window size is n, then throughput is roughly</a:t>
            </a:r>
          </a:p>
          <a:p>
            <a:pPr lvl="1"/>
            <a:r>
              <a:rPr lang="en-US" dirty="0"/>
              <a:t>MIN(n*DATA/RTT, Link Bandwidth)</a:t>
            </a:r>
          </a:p>
          <a:p>
            <a:r>
              <a:rPr lang="en-US" dirty="0"/>
              <a:t>Compare to Stop and Wait: Data/RTT</a:t>
            </a:r>
          </a:p>
          <a:p>
            <a:endParaRPr lang="en-US" dirty="0"/>
          </a:p>
          <a:p>
            <a:r>
              <a:rPr lang="en-US" dirty="0"/>
              <a:t>What happens when n gets too large?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9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 w/ sliding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common options</a:t>
            </a:r>
          </a:p>
          <a:p>
            <a:pPr lvl="1"/>
            <a:r>
              <a:rPr lang="en-US" dirty="0"/>
              <a:t>Cumulative ACKs: ACK carries next in-order sequence number that the receiver expects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777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acknowledgements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receiver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85800" y="321951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14400" y="321951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43000" y="321951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371600" y="321951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600200" y="321951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828800" y="321951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057400" y="321951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86000" y="321951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514600" y="321951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743200" y="321951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971800" y="321951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200400" y="321951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429000" y="321951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657600" y="321951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886200" y="321951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1148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3434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5720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Left Brace 22"/>
          <p:cNvSpPr/>
          <p:nvPr/>
        </p:nvSpPr>
        <p:spPr bwMode="auto">
          <a:xfrm rot="5400000">
            <a:off x="2857500" y="188601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95600" y="230511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18821" y="25146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1888111" y="291471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6208735" y="230511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84855" y="228600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Received and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203047" y="276231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00800" y="264937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>
                <a:latin typeface="+mn-lt"/>
              </a:rPr>
              <a:t>Acceptable but not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yet received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215870" y="32957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47871" y="330737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Cannot be received</a:t>
            </a:r>
          </a:p>
        </p:txBody>
      </p:sp>
      <p:sp>
        <p:nvSpPr>
          <p:cNvPr id="33" name="Content Placeholder 1"/>
          <p:cNvSpPr txBox="1">
            <a:spLocks/>
          </p:cNvSpPr>
          <p:nvPr/>
        </p:nvSpPr>
        <p:spPr bwMode="auto">
          <a:xfrm>
            <a:off x="457200" y="4081463"/>
            <a:ext cx="8229600" cy="5667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-US" b="0" dirty="0"/>
              <a:t>After receiving B+1, B+2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7620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9906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2192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4478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6764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9050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1336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3622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590800" y="5410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819400" y="5410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048000" y="5410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276600" y="5410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505200" y="5410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733800" y="5410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962400" y="5410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191000" y="5410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419600" y="5410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4648200" y="5410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Left Brace 51"/>
          <p:cNvSpPr/>
          <p:nvPr/>
        </p:nvSpPr>
        <p:spPr bwMode="auto">
          <a:xfrm rot="5400000">
            <a:off x="3390900" y="42291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429000" y="46290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27228" y="4705290"/>
            <a:ext cx="1415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</a:t>
            </a:r>
            <a:r>
              <a:rPr lang="en-US" baseline="-25000" dirty="0" err="1"/>
              <a:t>new</a:t>
            </a:r>
            <a:r>
              <a:rPr lang="en-US" dirty="0"/>
              <a:t>= B+2</a:t>
            </a:r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2421511" y="5105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Content Placeholder 1"/>
          <p:cNvSpPr txBox="1">
            <a:spLocks/>
          </p:cNvSpPr>
          <p:nvPr/>
        </p:nvSpPr>
        <p:spPr bwMode="auto">
          <a:xfrm>
            <a:off x="457200" y="6062663"/>
            <a:ext cx="8229600" cy="5667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-US" b="0" dirty="0"/>
              <a:t>Receiver sends ACK(B+3) = ACK(B</a:t>
            </a:r>
            <a:r>
              <a:rPr lang="en-US" b="0" baseline="-25000" dirty="0"/>
              <a:t>new</a:t>
            </a:r>
            <a:r>
              <a:rPr lang="en-US" b="0" dirty="0"/>
              <a:t>+1)</a:t>
            </a:r>
          </a:p>
        </p:txBody>
      </p:sp>
    </p:spTree>
    <p:extLst>
      <p:ext uri="{BB962C8B-B14F-4D97-AF65-F5344CB8AC3E}">
        <p14:creationId xmlns:p14="http://schemas.microsoft.com/office/powerpoint/2010/main" val="12922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6" grpId="0"/>
      <p:bldP spid="5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acknowledgements (cont’d)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At receiver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85800" y="321951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14400" y="321951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43000" y="321951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371600" y="321951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600200" y="321951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828800" y="321951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057400" y="321951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86000" y="321951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514600" y="321951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743200" y="321951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971800" y="321951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200400" y="321951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429000" y="321951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657600" y="321951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886200" y="321951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1148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3434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5720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Left Brace 22"/>
          <p:cNvSpPr/>
          <p:nvPr/>
        </p:nvSpPr>
        <p:spPr bwMode="auto">
          <a:xfrm rot="5400000">
            <a:off x="2857500" y="188601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95600" y="230511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18821" y="25146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1888111" y="291471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6208735" y="230511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84855" y="228600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Received and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203047" y="276231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00800" y="264937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>
                <a:latin typeface="+mn-lt"/>
              </a:rPr>
              <a:t>Acceptable but not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yet received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215870" y="32957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47871" y="330737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Cannot be received</a:t>
            </a:r>
          </a:p>
        </p:txBody>
      </p:sp>
      <p:sp>
        <p:nvSpPr>
          <p:cNvPr id="33" name="Content Placeholder 1"/>
          <p:cNvSpPr txBox="1">
            <a:spLocks/>
          </p:cNvSpPr>
          <p:nvPr/>
        </p:nvSpPr>
        <p:spPr bwMode="auto">
          <a:xfrm>
            <a:off x="457200" y="4081463"/>
            <a:ext cx="8229600" cy="5667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-US" b="0" dirty="0"/>
              <a:t>After receiving B+4, B+5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7620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9906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2192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4478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6764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9050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133600" y="5410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362200" y="5410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590800" y="5410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8194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0480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276600" y="5410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505200" y="5410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733800" y="5410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962400" y="5410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191000" y="5410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419600" y="5410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4648200" y="5410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Left Brace 51"/>
          <p:cNvSpPr/>
          <p:nvPr/>
        </p:nvSpPr>
        <p:spPr bwMode="auto">
          <a:xfrm rot="5400000">
            <a:off x="2933700" y="41529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71800" y="46290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52600" y="47052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US" baseline="-25000" dirty="0"/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1964311" y="5105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Content Placeholder 1"/>
          <p:cNvSpPr txBox="1">
            <a:spLocks/>
          </p:cNvSpPr>
          <p:nvPr/>
        </p:nvSpPr>
        <p:spPr bwMode="auto">
          <a:xfrm>
            <a:off x="457200" y="6062663"/>
            <a:ext cx="8229600" cy="5667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-US" b="0" dirty="0"/>
              <a:t>Receiver sends </a:t>
            </a:r>
            <a:r>
              <a:rPr lang="en-US" b="0" dirty="0">
                <a:solidFill>
                  <a:schemeClr val="accent5"/>
                </a:solidFill>
              </a:rPr>
              <a:t>ACK(B+1)</a:t>
            </a: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4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6" grpId="0"/>
      <p:bldP spid="5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w/ sliding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common options</a:t>
            </a:r>
          </a:p>
          <a:p>
            <a:pPr lvl="1"/>
            <a:r>
              <a:rPr lang="en-US" dirty="0"/>
              <a:t>Cumulative ACKs: ACK carries next in-order sequence number the receiver expects</a:t>
            </a:r>
          </a:p>
          <a:p>
            <a:pPr lvl="1"/>
            <a:r>
              <a:rPr lang="en-US" dirty="0"/>
              <a:t>Selective ACKs: ACK individually acknowledges correctly received packets</a:t>
            </a:r>
          </a:p>
          <a:p>
            <a:pPr lvl="1"/>
            <a:endParaRPr lang="en-US" dirty="0"/>
          </a:p>
          <a:p>
            <a:r>
              <a:rPr lang="en-US" dirty="0"/>
              <a:t>Selective ACKs offer more precise information but require more complicated book-keeping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7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protocols</a:t>
            </a:r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Resending packets: two canonical approaches</a:t>
            </a:r>
          </a:p>
          <a:p>
            <a:pPr lvl="1"/>
            <a:r>
              <a:rPr lang="en-US" dirty="0"/>
              <a:t>Go-Back-N</a:t>
            </a:r>
          </a:p>
          <a:p>
            <a:pPr lvl="1"/>
            <a:r>
              <a:rPr lang="en-US" dirty="0"/>
              <a:t>Selective Repeat</a:t>
            </a:r>
          </a:p>
          <a:p>
            <a:r>
              <a:rPr lang="en-US" dirty="0"/>
              <a:t>Many variants that differ in implementation details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386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Go-Back-N (GBN)</a:t>
            </a:r>
            <a:endParaRPr lang="en-US" dirty="0"/>
          </a:p>
        </p:txBody>
      </p:sp>
      <p:sp>
        <p:nvSpPr>
          <p:cNvPr id="1125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transmits up to n unacknowledged packets</a:t>
            </a:r>
          </a:p>
          <a:p>
            <a:r>
              <a:rPr lang="en-US" dirty="0"/>
              <a:t>Receiver only accepts packets in order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Discards </a:t>
            </a:r>
            <a:r>
              <a:rPr lang="en-US" dirty="0"/>
              <a:t>out-of-order packets (i.e., packets other than B+1)</a:t>
            </a:r>
          </a:p>
          <a:p>
            <a:r>
              <a:rPr lang="en-US" dirty="0"/>
              <a:t>Receiver uses cumulative acknowledgements</a:t>
            </a:r>
          </a:p>
          <a:p>
            <a:pPr lvl="1"/>
            <a:r>
              <a:rPr lang="en-US" dirty="0"/>
              <a:t>i.e., sequence# in ACK = next expected in-order sequence# </a:t>
            </a:r>
          </a:p>
          <a:p>
            <a:r>
              <a:rPr lang="en-US" dirty="0"/>
              <a:t>Sender sets timer for 1st outstanding ack (A+1)</a:t>
            </a:r>
          </a:p>
          <a:p>
            <a:r>
              <a:rPr lang="en-US" dirty="0"/>
              <a:t>If timeout, retransmit A+1, … , </a:t>
            </a:r>
            <a:r>
              <a:rPr lang="en-US" dirty="0" err="1"/>
              <a:t>A+n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1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5379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with GBN</a:t>
            </a:r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Let A be the last </a:t>
            </a:r>
            <a:r>
              <a:rPr lang="en-US" sz="2400" dirty="0" err="1"/>
              <a:t>ack’d</a:t>
            </a:r>
            <a:r>
              <a:rPr lang="en-US" sz="2400" dirty="0"/>
              <a:t> packet of sender without gap; then window of sender = {A+1, A+2, …, </a:t>
            </a:r>
            <a:r>
              <a:rPr lang="en-US" sz="2400" dirty="0" err="1"/>
              <a:t>A+n</a:t>
            </a:r>
            <a:r>
              <a:rPr lang="en-US" sz="2400" dirty="0"/>
              <a:t>}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Let B be the last received packet without gap by receiver, then window of receiver = {B+1,…, </a:t>
            </a:r>
            <a:r>
              <a:rPr lang="en-US" sz="2400" dirty="0" err="1"/>
              <a:t>B+n</a:t>
            </a:r>
            <a:r>
              <a:rPr lang="en-US" sz="2400" dirty="0"/>
              <a:t>}</a:t>
            </a:r>
            <a:br>
              <a:rPr lang="en-US" sz="2400" dirty="0"/>
            </a:b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914400" y="34290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143000" y="34290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371600" y="34290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00200" y="34290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828800" y="34290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057400" y="34290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286000" y="34290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514600" y="34290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743200" y="34290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971800" y="34290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200400" y="34290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429000" y="34290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657600" y="34290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8862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1148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3434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8006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Left Brace 2"/>
          <p:cNvSpPr/>
          <p:nvPr/>
        </p:nvSpPr>
        <p:spPr bwMode="auto">
          <a:xfrm rot="5400000">
            <a:off x="2628900" y="20955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7000" y="24954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6437335" y="25908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90221" y="27240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23" name="Straight Arrow Connector 22"/>
          <p:cNvCxnSpPr>
            <a:stCxn id="25" idx="2"/>
            <a:endCxn id="8" idx="0"/>
          </p:cNvCxnSpPr>
          <p:nvPr/>
        </p:nvCxnSpPr>
        <p:spPr bwMode="auto">
          <a:xfrm>
            <a:off x="1659511" y="31242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6629400" y="2571690"/>
            <a:ext cx="168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Already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437335" y="306711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42884" y="3048000"/>
            <a:ext cx="213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Sent but not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453911" y="35814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41105" y="3593068"/>
            <a:ext cx="175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Cannot be sent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9144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1430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3716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6002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8288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0574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286000" y="6172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514600" y="6172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743200" y="6172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971800" y="6172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200400" y="6172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429000" y="6172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657600" y="6172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886200" y="6172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114800" y="6172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3434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5720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8006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Left Brace 50"/>
          <p:cNvSpPr/>
          <p:nvPr/>
        </p:nvSpPr>
        <p:spPr bwMode="auto">
          <a:xfrm rot="5400000">
            <a:off x="3086100" y="48387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24200" y="52578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947421" y="54672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2116711" y="5867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6437335" y="52578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13455" y="523869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Received and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6431647" y="57150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629400" y="560206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>
                <a:latin typeface="+mn-lt"/>
              </a:rPr>
              <a:t>Acceptable but not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yet received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6444470" y="62484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576471" y="626006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Cannot be received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3795" y="3810000"/>
            <a:ext cx="2645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1" dirty="0">
                <a:solidFill>
                  <a:schemeClr val="accent5"/>
                </a:solidFill>
                <a:latin typeface="+mn-lt"/>
              </a:rPr>
              <a:t>sequence number </a:t>
            </a:r>
            <a:r>
              <a:rPr lang="en-US" sz="1600" b="0" i="1" dirty="0">
                <a:solidFill>
                  <a:schemeClr val="accent5"/>
                </a:solidFill>
                <a:latin typeface="+mn-lt"/>
                <a:sym typeface="Wingdings"/>
              </a:rPr>
              <a:t></a:t>
            </a:r>
            <a:endParaRPr lang="en-US" sz="1600" b="0" i="1" dirty="0">
              <a:solidFill>
                <a:schemeClr val="accent5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99436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GBN example w/o errors</a:t>
            </a:r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43384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4419600" y="6144574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Time</a:t>
            </a:r>
          </a:p>
        </p:txBody>
      </p:sp>
      <p:sp>
        <p:nvSpPr>
          <p:cNvPr id="1127429" name="Text Box 5"/>
          <p:cNvSpPr txBox="1">
            <a:spLocks noChangeArrowheads="1"/>
          </p:cNvSpPr>
          <p:nvPr/>
        </p:nvSpPr>
        <p:spPr bwMode="auto">
          <a:xfrm>
            <a:off x="2987675" y="1524000"/>
            <a:ext cx="3222463" cy="46165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400" b="0" dirty="0">
                <a:solidFill>
                  <a:schemeClr val="bg1"/>
                </a:solidFill>
                <a:latin typeface="+mn-lt"/>
              </a:rPr>
              <a:t>Window size = 3 packets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41068" y="5865174"/>
            <a:ext cx="1177103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88362" y="5865174"/>
            <a:ext cx="1402926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Receiver</a:t>
            </a:r>
          </a:p>
        </p:txBody>
      </p:sp>
      <p:sp>
        <p:nvSpPr>
          <p:cNvPr id="1127437" name="Line 13"/>
          <p:cNvSpPr>
            <a:spLocks noChangeShapeType="1"/>
          </p:cNvSpPr>
          <p:nvPr/>
        </p:nvSpPr>
        <p:spPr bwMode="auto">
          <a:xfrm>
            <a:off x="2011363" y="2581275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8" name="Line 14"/>
          <p:cNvSpPr>
            <a:spLocks noChangeShapeType="1"/>
          </p:cNvSpPr>
          <p:nvPr/>
        </p:nvSpPr>
        <p:spPr bwMode="auto">
          <a:xfrm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9" name="Line 15"/>
          <p:cNvSpPr>
            <a:spLocks noChangeShapeType="1"/>
          </p:cNvSpPr>
          <p:nvPr/>
        </p:nvSpPr>
        <p:spPr bwMode="auto">
          <a:xfrm flipH="1">
            <a:off x="2011363" y="3190875"/>
            <a:ext cx="5367337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6" name="Line 42"/>
          <p:cNvSpPr>
            <a:spLocks noChangeShapeType="1"/>
          </p:cNvSpPr>
          <p:nvPr/>
        </p:nvSpPr>
        <p:spPr bwMode="auto">
          <a:xfrm flipH="1">
            <a:off x="1997075" y="3505200"/>
            <a:ext cx="5367338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88" name="Group 64"/>
          <p:cNvGrpSpPr>
            <a:grpSpLocks/>
          </p:cNvGrpSpPr>
          <p:nvPr/>
        </p:nvGrpSpPr>
        <p:grpSpPr bwMode="auto">
          <a:xfrm>
            <a:off x="681038" y="1946277"/>
            <a:ext cx="1190626" cy="487363"/>
            <a:chOff x="429" y="1226"/>
            <a:chExt cx="750" cy="307"/>
          </a:xfrm>
        </p:grpSpPr>
        <p:sp>
          <p:nvSpPr>
            <p:cNvPr id="1127444" name="Text Box 20"/>
            <p:cNvSpPr txBox="1">
              <a:spLocks noChangeArrowheads="1"/>
            </p:cNvSpPr>
            <p:nvPr/>
          </p:nvSpPr>
          <p:spPr bwMode="auto">
            <a:xfrm>
              <a:off x="967" y="124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1</a:t>
              </a:r>
            </a:p>
          </p:txBody>
        </p:sp>
        <p:sp>
          <p:nvSpPr>
            <p:cNvPr id="1127476" name="Text Box 52"/>
            <p:cNvSpPr txBox="1">
              <a:spLocks noChangeArrowheads="1"/>
            </p:cNvSpPr>
            <p:nvPr/>
          </p:nvSpPr>
          <p:spPr bwMode="auto">
            <a:xfrm>
              <a:off x="429" y="1226"/>
              <a:ext cx="35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{1}</a:t>
              </a:r>
            </a:p>
          </p:txBody>
        </p:sp>
      </p:grpSp>
      <p:grpSp>
        <p:nvGrpSpPr>
          <p:cNvPr id="1127489" name="Group 65"/>
          <p:cNvGrpSpPr>
            <a:grpSpLocks/>
          </p:cNvGrpSpPr>
          <p:nvPr/>
        </p:nvGrpSpPr>
        <p:grpSpPr bwMode="auto">
          <a:xfrm>
            <a:off x="338138" y="2289177"/>
            <a:ext cx="1539876" cy="481013"/>
            <a:chOff x="213" y="1442"/>
            <a:chExt cx="970" cy="303"/>
          </a:xfrm>
        </p:grpSpPr>
        <p:sp>
          <p:nvSpPr>
            <p:cNvPr id="1127445" name="Text Box 21"/>
            <p:cNvSpPr txBox="1">
              <a:spLocks noChangeArrowheads="1"/>
            </p:cNvSpPr>
            <p:nvPr/>
          </p:nvSpPr>
          <p:spPr bwMode="auto">
            <a:xfrm>
              <a:off x="971" y="146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2</a:t>
              </a:r>
            </a:p>
          </p:txBody>
        </p:sp>
        <p:sp>
          <p:nvSpPr>
            <p:cNvPr id="1127477" name="Text Box 53"/>
            <p:cNvSpPr txBox="1">
              <a:spLocks noChangeArrowheads="1"/>
            </p:cNvSpPr>
            <p:nvPr/>
          </p:nvSpPr>
          <p:spPr bwMode="auto">
            <a:xfrm>
              <a:off x="213" y="1442"/>
              <a:ext cx="58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2}</a:t>
              </a:r>
            </a:p>
          </p:txBody>
        </p:sp>
      </p:grpSp>
      <p:grpSp>
        <p:nvGrpSpPr>
          <p:cNvPr id="1127492" name="Group 68"/>
          <p:cNvGrpSpPr>
            <a:grpSpLocks/>
          </p:cNvGrpSpPr>
          <p:nvPr/>
        </p:nvGrpSpPr>
        <p:grpSpPr bwMode="auto">
          <a:xfrm>
            <a:off x="104775" y="2670178"/>
            <a:ext cx="1773238" cy="461963"/>
            <a:chOff x="66" y="1682"/>
            <a:chExt cx="1117" cy="291"/>
          </a:xfrm>
        </p:grpSpPr>
        <p:sp>
          <p:nvSpPr>
            <p:cNvPr id="1127446" name="Text Box 22"/>
            <p:cNvSpPr txBox="1">
              <a:spLocks noChangeArrowheads="1"/>
            </p:cNvSpPr>
            <p:nvPr/>
          </p:nvSpPr>
          <p:spPr bwMode="auto">
            <a:xfrm>
              <a:off x="971" y="168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3</a:t>
              </a:r>
            </a:p>
          </p:txBody>
        </p:sp>
        <p:sp>
          <p:nvSpPr>
            <p:cNvPr id="1127478" name="Text Box 54"/>
            <p:cNvSpPr txBox="1">
              <a:spLocks noChangeArrowheads="1"/>
            </p:cNvSpPr>
            <p:nvPr/>
          </p:nvSpPr>
          <p:spPr bwMode="auto">
            <a:xfrm>
              <a:off x="66" y="1682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2, 3}</a:t>
              </a:r>
            </a:p>
          </p:txBody>
        </p:sp>
      </p:grpSp>
      <p:grpSp>
        <p:nvGrpSpPr>
          <p:cNvPr id="1127494" name="Group 70"/>
          <p:cNvGrpSpPr>
            <a:grpSpLocks/>
          </p:cNvGrpSpPr>
          <p:nvPr/>
        </p:nvGrpSpPr>
        <p:grpSpPr bwMode="auto">
          <a:xfrm>
            <a:off x="104775" y="3124203"/>
            <a:ext cx="1773238" cy="519113"/>
            <a:chOff x="66" y="1968"/>
            <a:chExt cx="1117" cy="327"/>
          </a:xfrm>
        </p:grpSpPr>
        <p:sp>
          <p:nvSpPr>
            <p:cNvPr id="1127447" name="Text Box 23"/>
            <p:cNvSpPr txBox="1">
              <a:spLocks noChangeArrowheads="1"/>
            </p:cNvSpPr>
            <p:nvPr/>
          </p:nvSpPr>
          <p:spPr bwMode="auto">
            <a:xfrm>
              <a:off x="971" y="201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4</a:t>
              </a:r>
            </a:p>
          </p:txBody>
        </p:sp>
        <p:sp>
          <p:nvSpPr>
            <p:cNvPr id="1127479" name="Text Box 55"/>
            <p:cNvSpPr txBox="1">
              <a:spLocks noChangeArrowheads="1"/>
            </p:cNvSpPr>
            <p:nvPr/>
          </p:nvSpPr>
          <p:spPr bwMode="auto">
            <a:xfrm>
              <a:off x="66" y="196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{2, 3, 4}</a:t>
              </a:r>
            </a:p>
          </p:txBody>
        </p:sp>
      </p:grpSp>
      <p:grpSp>
        <p:nvGrpSpPr>
          <p:cNvPr id="1127495" name="Group 71"/>
          <p:cNvGrpSpPr>
            <a:grpSpLocks/>
          </p:cNvGrpSpPr>
          <p:nvPr/>
        </p:nvGrpSpPr>
        <p:grpSpPr bwMode="auto">
          <a:xfrm>
            <a:off x="104775" y="3505204"/>
            <a:ext cx="1773238" cy="474663"/>
            <a:chOff x="66" y="2208"/>
            <a:chExt cx="1117" cy="299"/>
          </a:xfrm>
        </p:grpSpPr>
        <p:sp>
          <p:nvSpPr>
            <p:cNvPr id="1127448" name="Text Box 24"/>
            <p:cNvSpPr txBox="1">
              <a:spLocks noChangeArrowheads="1"/>
            </p:cNvSpPr>
            <p:nvPr/>
          </p:nvSpPr>
          <p:spPr bwMode="auto">
            <a:xfrm>
              <a:off x="971" y="2222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5</a:t>
              </a:r>
            </a:p>
          </p:txBody>
        </p:sp>
        <p:sp>
          <p:nvSpPr>
            <p:cNvPr id="1127480" name="Text Box 56"/>
            <p:cNvSpPr txBox="1">
              <a:spLocks noChangeArrowheads="1"/>
            </p:cNvSpPr>
            <p:nvPr/>
          </p:nvSpPr>
          <p:spPr bwMode="auto">
            <a:xfrm>
              <a:off x="66" y="220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{3, 4, 5}</a:t>
              </a:r>
            </a:p>
          </p:txBody>
        </p:sp>
      </p:grpSp>
      <p:sp>
        <p:nvSpPr>
          <p:cNvPr id="1127483" name="Text Box 59"/>
          <p:cNvSpPr txBox="1">
            <a:spLocks noChangeArrowheads="1"/>
          </p:cNvSpPr>
          <p:nvPr/>
        </p:nvSpPr>
        <p:spPr bwMode="auto">
          <a:xfrm>
            <a:off x="6350" y="1524000"/>
            <a:ext cx="2085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Sender Window</a:t>
            </a:r>
          </a:p>
        </p:txBody>
      </p:sp>
      <p:sp>
        <p:nvSpPr>
          <p:cNvPr id="1127484" name="Text Box 60"/>
          <p:cNvSpPr txBox="1">
            <a:spLocks noChangeArrowheads="1"/>
          </p:cNvSpPr>
          <p:nvPr/>
        </p:nvSpPr>
        <p:spPr bwMode="auto">
          <a:xfrm>
            <a:off x="6705600" y="1600200"/>
            <a:ext cx="2282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Receiver Window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9" name="Line 45"/>
          <p:cNvSpPr>
            <a:spLocks noChangeShapeType="1"/>
          </p:cNvSpPr>
          <p:nvPr/>
        </p:nvSpPr>
        <p:spPr bwMode="auto">
          <a:xfrm>
            <a:off x="1997075" y="3810000"/>
            <a:ext cx="5367338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0" name="Line 46"/>
          <p:cNvSpPr>
            <a:spLocks noChangeShapeType="1"/>
          </p:cNvSpPr>
          <p:nvPr/>
        </p:nvSpPr>
        <p:spPr bwMode="auto">
          <a:xfrm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97" name="Group 73"/>
          <p:cNvGrpSpPr>
            <a:grpSpLocks/>
          </p:cNvGrpSpPr>
          <p:nvPr/>
        </p:nvGrpSpPr>
        <p:grpSpPr bwMode="auto">
          <a:xfrm>
            <a:off x="1997075" y="4419600"/>
            <a:ext cx="5367338" cy="1143000"/>
            <a:chOff x="1258" y="2784"/>
            <a:chExt cx="3381" cy="720"/>
          </a:xfrm>
        </p:grpSpPr>
        <p:sp>
          <p:nvSpPr>
            <p:cNvPr id="1127472" name="Line 48"/>
            <p:cNvSpPr>
              <a:spLocks noChangeShapeType="1"/>
            </p:cNvSpPr>
            <p:nvPr/>
          </p:nvSpPr>
          <p:spPr bwMode="auto">
            <a:xfrm flipH="1">
              <a:off x="1258" y="2784"/>
              <a:ext cx="3381" cy="336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27473" name="Line 49"/>
            <p:cNvSpPr>
              <a:spLocks noChangeShapeType="1"/>
            </p:cNvSpPr>
            <p:nvPr/>
          </p:nvSpPr>
          <p:spPr bwMode="auto">
            <a:xfrm flipH="1">
              <a:off x="1258" y="2976"/>
              <a:ext cx="3381" cy="336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27474" name="Line 50"/>
            <p:cNvSpPr>
              <a:spLocks noChangeShapeType="1"/>
            </p:cNvSpPr>
            <p:nvPr/>
          </p:nvSpPr>
          <p:spPr bwMode="auto">
            <a:xfrm>
              <a:off x="1258" y="2976"/>
              <a:ext cx="3381" cy="336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27475" name="Line 51"/>
            <p:cNvSpPr>
              <a:spLocks noChangeShapeType="1"/>
            </p:cNvSpPr>
            <p:nvPr/>
          </p:nvSpPr>
          <p:spPr bwMode="auto">
            <a:xfrm>
              <a:off x="1258" y="3168"/>
              <a:ext cx="3381" cy="336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1127496" name="Group 72"/>
          <p:cNvGrpSpPr>
            <a:grpSpLocks/>
          </p:cNvGrpSpPr>
          <p:nvPr/>
        </p:nvGrpSpPr>
        <p:grpSpPr bwMode="auto">
          <a:xfrm>
            <a:off x="104775" y="3889379"/>
            <a:ext cx="1766888" cy="458788"/>
            <a:chOff x="66" y="2450"/>
            <a:chExt cx="1113" cy="289"/>
          </a:xfrm>
        </p:grpSpPr>
        <p:sp>
          <p:nvSpPr>
            <p:cNvPr id="1127471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6</a:t>
              </a:r>
            </a:p>
          </p:txBody>
        </p:sp>
        <p:sp>
          <p:nvSpPr>
            <p:cNvPr id="1127481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{4, 5, 6}</a:t>
              </a:r>
            </a:p>
          </p:txBody>
        </p:sp>
      </p:grpSp>
      <p:sp>
        <p:nvSpPr>
          <p:cNvPr id="1127482" name="Text Box 58"/>
          <p:cNvSpPr txBox="1">
            <a:spLocks noChangeArrowheads="1"/>
          </p:cNvSpPr>
          <p:nvPr/>
        </p:nvSpPr>
        <p:spPr bwMode="auto">
          <a:xfrm>
            <a:off x="722346" y="4191000"/>
            <a:ext cx="268254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</p:txBody>
      </p:sp>
      <p:sp>
        <p:nvSpPr>
          <p:cNvPr id="1127486" name="Text Box 62"/>
          <p:cNvSpPr txBox="1">
            <a:spLocks noChangeArrowheads="1"/>
          </p:cNvSpPr>
          <p:nvPr/>
        </p:nvSpPr>
        <p:spPr bwMode="auto">
          <a:xfrm>
            <a:off x="7693059" y="3657600"/>
            <a:ext cx="268254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8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32" grpId="0" animBg="1"/>
      <p:bldP spid="1127433" grpId="0" animBg="1"/>
      <p:bldP spid="1127437" grpId="0" animBg="1"/>
      <p:bldP spid="1127438" grpId="0" animBg="1"/>
      <p:bldP spid="1127439" grpId="0" animBg="1"/>
      <p:bldP spid="1127441" grpId="0" animBg="1"/>
      <p:bldP spid="1127466" grpId="0" animBg="1"/>
      <p:bldP spid="1127468" grpId="0" animBg="1"/>
      <p:bldP spid="1127469" grpId="0" animBg="1"/>
      <p:bldP spid="1127470" grpId="0" animBg="1"/>
      <p:bldP spid="1127482" grpId="0"/>
      <p:bldP spid="112748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GBN example with errors</a:t>
            </a:r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43384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4419600" y="6144574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Time</a:t>
            </a:r>
          </a:p>
        </p:txBody>
      </p:sp>
      <p:sp>
        <p:nvSpPr>
          <p:cNvPr id="1127429" name="Text Box 5"/>
          <p:cNvSpPr txBox="1">
            <a:spLocks noChangeArrowheads="1"/>
          </p:cNvSpPr>
          <p:nvPr/>
        </p:nvSpPr>
        <p:spPr bwMode="auto">
          <a:xfrm>
            <a:off x="2987675" y="1524000"/>
            <a:ext cx="3222463" cy="46165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400" b="0" dirty="0">
                <a:solidFill>
                  <a:schemeClr val="bg1"/>
                </a:solidFill>
                <a:latin typeface="+mn-lt"/>
              </a:rPr>
              <a:t>Window size = 3 packets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41068" y="5865174"/>
            <a:ext cx="1177103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88362" y="5865174"/>
            <a:ext cx="1402926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Receiver</a:t>
            </a:r>
          </a:p>
        </p:txBody>
      </p:sp>
      <p:sp>
        <p:nvSpPr>
          <p:cNvPr id="1127483" name="Text Box 59"/>
          <p:cNvSpPr txBox="1">
            <a:spLocks noChangeArrowheads="1"/>
          </p:cNvSpPr>
          <p:nvPr/>
        </p:nvSpPr>
        <p:spPr bwMode="auto">
          <a:xfrm>
            <a:off x="6350" y="1524000"/>
            <a:ext cx="2085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Sender Window</a:t>
            </a:r>
          </a:p>
        </p:txBody>
      </p:sp>
      <p:sp>
        <p:nvSpPr>
          <p:cNvPr id="1127484" name="Text Box 60"/>
          <p:cNvSpPr txBox="1">
            <a:spLocks noChangeArrowheads="1"/>
          </p:cNvSpPr>
          <p:nvPr/>
        </p:nvSpPr>
        <p:spPr bwMode="auto">
          <a:xfrm>
            <a:off x="6705600" y="1600200"/>
            <a:ext cx="2282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Receiver Window</a:t>
            </a:r>
          </a:p>
        </p:txBody>
      </p:sp>
      <p:grpSp>
        <p:nvGrpSpPr>
          <p:cNvPr id="47" name="Group 57"/>
          <p:cNvGrpSpPr>
            <a:grpSpLocks/>
          </p:cNvGrpSpPr>
          <p:nvPr/>
        </p:nvGrpSpPr>
        <p:grpSpPr bwMode="auto">
          <a:xfrm>
            <a:off x="1547812" y="1905000"/>
            <a:ext cx="5843588" cy="2057400"/>
            <a:chOff x="915" y="1024"/>
            <a:chExt cx="3681" cy="1296"/>
          </a:xfrm>
        </p:grpSpPr>
        <p:sp>
          <p:nvSpPr>
            <p:cNvPr id="48" name="Line 8"/>
            <p:cNvSpPr>
              <a:spLocks noChangeShapeType="1"/>
            </p:cNvSpPr>
            <p:nvPr/>
          </p:nvSpPr>
          <p:spPr bwMode="auto">
            <a:xfrm>
              <a:off x="1215" y="1210"/>
              <a:ext cx="3381" cy="336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9" name="Line 9"/>
            <p:cNvSpPr>
              <a:spLocks noChangeShapeType="1"/>
            </p:cNvSpPr>
            <p:nvPr/>
          </p:nvSpPr>
          <p:spPr bwMode="auto">
            <a:xfrm flipH="1">
              <a:off x="1215" y="1594"/>
              <a:ext cx="3381" cy="336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0" name="Line 10"/>
            <p:cNvSpPr>
              <a:spLocks noChangeShapeType="1"/>
            </p:cNvSpPr>
            <p:nvPr/>
          </p:nvSpPr>
          <p:spPr bwMode="auto">
            <a:xfrm>
              <a:off x="1215" y="1984"/>
              <a:ext cx="2295" cy="240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1" name="Line 13"/>
            <p:cNvSpPr>
              <a:spLocks noChangeShapeType="1"/>
            </p:cNvSpPr>
            <p:nvPr/>
          </p:nvSpPr>
          <p:spPr bwMode="auto">
            <a:xfrm>
              <a:off x="1215" y="1402"/>
              <a:ext cx="3381" cy="336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2" name="Line 14"/>
            <p:cNvSpPr>
              <a:spLocks noChangeShapeType="1"/>
            </p:cNvSpPr>
            <p:nvPr/>
          </p:nvSpPr>
          <p:spPr bwMode="auto">
            <a:xfrm>
              <a:off x="1215" y="1594"/>
              <a:ext cx="3381" cy="336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3" name="Line 15"/>
            <p:cNvSpPr>
              <a:spLocks noChangeShapeType="1"/>
            </p:cNvSpPr>
            <p:nvPr/>
          </p:nvSpPr>
          <p:spPr bwMode="auto">
            <a:xfrm flipH="1">
              <a:off x="1215" y="1786"/>
              <a:ext cx="3381" cy="336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4" name="Line 16"/>
            <p:cNvSpPr>
              <a:spLocks noChangeShapeType="1"/>
            </p:cNvSpPr>
            <p:nvPr/>
          </p:nvSpPr>
          <p:spPr bwMode="auto">
            <a:xfrm flipH="1">
              <a:off x="1215" y="1978"/>
              <a:ext cx="3381" cy="336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915" y="102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1</a:t>
              </a:r>
            </a:p>
          </p:txBody>
        </p:sp>
        <p:sp>
          <p:nvSpPr>
            <p:cNvPr id="56" name="Text Box 21"/>
            <p:cNvSpPr txBox="1">
              <a:spLocks noChangeArrowheads="1"/>
            </p:cNvSpPr>
            <p:nvPr/>
          </p:nvSpPr>
          <p:spPr bwMode="auto">
            <a:xfrm>
              <a:off x="919" y="1236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2</a:t>
              </a:r>
            </a:p>
          </p:txBody>
        </p:sp>
        <p:sp>
          <p:nvSpPr>
            <p:cNvPr id="57" name="Text Box 22"/>
            <p:cNvSpPr txBox="1">
              <a:spLocks noChangeArrowheads="1"/>
            </p:cNvSpPr>
            <p:nvPr/>
          </p:nvSpPr>
          <p:spPr bwMode="auto">
            <a:xfrm>
              <a:off x="919" y="146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3</a:t>
              </a:r>
            </a:p>
          </p:txBody>
        </p:sp>
        <p:sp>
          <p:nvSpPr>
            <p:cNvPr id="58" name="Text Box 23"/>
            <p:cNvSpPr txBox="1">
              <a:spLocks noChangeArrowheads="1"/>
            </p:cNvSpPr>
            <p:nvPr/>
          </p:nvSpPr>
          <p:spPr bwMode="auto">
            <a:xfrm>
              <a:off x="919" y="174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4</a:t>
              </a:r>
            </a:p>
          </p:txBody>
        </p:sp>
        <p:sp>
          <p:nvSpPr>
            <p:cNvPr id="59" name="Text Box 24"/>
            <p:cNvSpPr txBox="1">
              <a:spLocks noChangeArrowheads="1"/>
            </p:cNvSpPr>
            <p:nvPr/>
          </p:nvSpPr>
          <p:spPr bwMode="auto">
            <a:xfrm>
              <a:off x="919" y="199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5</a:t>
              </a:r>
            </a:p>
          </p:txBody>
        </p:sp>
        <p:sp>
          <p:nvSpPr>
            <p:cNvPr id="60" name="Line 40"/>
            <p:cNvSpPr>
              <a:spLocks noChangeShapeType="1"/>
            </p:cNvSpPr>
            <p:nvPr/>
          </p:nvSpPr>
          <p:spPr bwMode="auto">
            <a:xfrm>
              <a:off x="3462" y="2128"/>
              <a:ext cx="96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" name="Line 41"/>
            <p:cNvSpPr>
              <a:spLocks noChangeShapeType="1"/>
            </p:cNvSpPr>
            <p:nvPr/>
          </p:nvSpPr>
          <p:spPr bwMode="auto">
            <a:xfrm flipH="1">
              <a:off x="3462" y="2128"/>
              <a:ext cx="96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62" name="Group 61"/>
          <p:cNvGrpSpPr>
            <a:grpSpLocks/>
          </p:cNvGrpSpPr>
          <p:nvPr/>
        </p:nvGrpSpPr>
        <p:grpSpPr bwMode="auto">
          <a:xfrm>
            <a:off x="-87313" y="3429000"/>
            <a:ext cx="2036763" cy="1374136"/>
            <a:chOff x="-55" y="1968"/>
            <a:chExt cx="1283" cy="1200"/>
          </a:xfrm>
        </p:grpSpPr>
        <p:sp>
          <p:nvSpPr>
            <p:cNvPr id="63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4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" name="Text Box 65"/>
            <p:cNvSpPr txBox="1">
              <a:spLocks noChangeArrowheads="1"/>
            </p:cNvSpPr>
            <p:nvPr/>
          </p:nvSpPr>
          <p:spPr bwMode="auto">
            <a:xfrm>
              <a:off x="-55" y="2160"/>
              <a:ext cx="762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rgbClr val="FF0000"/>
                  </a:solidFill>
                  <a:latin typeface="+mn-lt"/>
                </a:rPr>
                <a:t>Timeout</a:t>
              </a:r>
            </a:p>
            <a:p>
              <a:pPr eaLnBrk="1" hangingPunct="1"/>
              <a:r>
                <a:rPr lang="en-US" sz="2000">
                  <a:solidFill>
                    <a:srgbClr val="FF0000"/>
                  </a:solidFill>
                  <a:latin typeface="+mn-lt"/>
                </a:rPr>
                <a:t>Packet 4</a:t>
              </a:r>
            </a:p>
          </p:txBody>
        </p:sp>
      </p:grpSp>
      <p:grpSp>
        <p:nvGrpSpPr>
          <p:cNvPr id="67" name="Group 58"/>
          <p:cNvGrpSpPr>
            <a:grpSpLocks/>
          </p:cNvGrpSpPr>
          <p:nvPr/>
        </p:nvGrpSpPr>
        <p:grpSpPr bwMode="auto">
          <a:xfrm>
            <a:off x="1554162" y="3733800"/>
            <a:ext cx="5837238" cy="828675"/>
            <a:chOff x="919" y="2176"/>
            <a:chExt cx="3677" cy="522"/>
          </a:xfrm>
        </p:grpSpPr>
        <p:sp>
          <p:nvSpPr>
            <p:cNvPr id="68" name="Line 17"/>
            <p:cNvSpPr>
              <a:spLocks noChangeShapeType="1"/>
            </p:cNvSpPr>
            <p:nvPr/>
          </p:nvSpPr>
          <p:spPr bwMode="auto">
            <a:xfrm>
              <a:off x="1215" y="2176"/>
              <a:ext cx="3381" cy="336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" name="Line 18"/>
            <p:cNvSpPr>
              <a:spLocks noChangeShapeType="1"/>
            </p:cNvSpPr>
            <p:nvPr/>
          </p:nvSpPr>
          <p:spPr bwMode="auto">
            <a:xfrm>
              <a:off x="1215" y="2362"/>
              <a:ext cx="3381" cy="336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0" name="Text Box 25"/>
            <p:cNvSpPr txBox="1">
              <a:spLocks noChangeArrowheads="1"/>
            </p:cNvSpPr>
            <p:nvPr/>
          </p:nvSpPr>
          <p:spPr bwMode="auto">
            <a:xfrm>
              <a:off x="919" y="218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6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714499" y="4727575"/>
            <a:ext cx="5648326" cy="1031875"/>
            <a:chOff x="1633537" y="4810125"/>
            <a:chExt cx="5648326" cy="1031875"/>
          </a:xfrm>
        </p:grpSpPr>
        <p:sp>
          <p:nvSpPr>
            <p:cNvPr id="72" name="Text Box 67"/>
            <p:cNvSpPr txBox="1">
              <a:spLocks noChangeArrowheads="1"/>
            </p:cNvSpPr>
            <p:nvPr/>
          </p:nvSpPr>
          <p:spPr bwMode="auto">
            <a:xfrm>
              <a:off x="1633537" y="4810125"/>
              <a:ext cx="336550" cy="452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4</a:t>
              </a:r>
            </a:p>
          </p:txBody>
        </p:sp>
        <p:sp>
          <p:nvSpPr>
            <p:cNvPr id="73" name="Text Box 68"/>
            <p:cNvSpPr txBox="1">
              <a:spLocks noChangeArrowheads="1"/>
            </p:cNvSpPr>
            <p:nvPr/>
          </p:nvSpPr>
          <p:spPr bwMode="auto">
            <a:xfrm>
              <a:off x="1633537" y="5038725"/>
              <a:ext cx="336550" cy="452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5</a:t>
              </a:r>
            </a:p>
          </p:txBody>
        </p:sp>
        <p:sp>
          <p:nvSpPr>
            <p:cNvPr id="74" name="Text Box 69"/>
            <p:cNvSpPr txBox="1">
              <a:spLocks noChangeArrowheads="1"/>
            </p:cNvSpPr>
            <p:nvPr/>
          </p:nvSpPr>
          <p:spPr bwMode="auto">
            <a:xfrm>
              <a:off x="1633537" y="5267325"/>
              <a:ext cx="336550" cy="452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6</a:t>
              </a:r>
            </a:p>
          </p:txBody>
        </p:sp>
        <p:sp>
          <p:nvSpPr>
            <p:cNvPr id="75" name="Line 70"/>
            <p:cNvSpPr>
              <a:spLocks noChangeShapeType="1"/>
            </p:cNvSpPr>
            <p:nvPr/>
          </p:nvSpPr>
          <p:spPr bwMode="auto">
            <a:xfrm>
              <a:off x="1914525" y="5029200"/>
              <a:ext cx="5367338" cy="533400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6" name="Line 71"/>
            <p:cNvSpPr>
              <a:spLocks noChangeShapeType="1"/>
            </p:cNvSpPr>
            <p:nvPr/>
          </p:nvSpPr>
          <p:spPr bwMode="auto">
            <a:xfrm>
              <a:off x="1914525" y="5156200"/>
              <a:ext cx="5367338" cy="533400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7" name="Line 72"/>
            <p:cNvSpPr>
              <a:spLocks noChangeShapeType="1"/>
            </p:cNvSpPr>
            <p:nvPr/>
          </p:nvSpPr>
          <p:spPr bwMode="auto">
            <a:xfrm>
              <a:off x="1914525" y="5308600"/>
              <a:ext cx="5367338" cy="533400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69325" y="4096393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Discard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378774" y="4381500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Discard</a:t>
            </a:r>
          </a:p>
        </p:txBody>
      </p:sp>
    </p:spTree>
    <p:extLst>
      <p:ext uri="{BB962C8B-B14F-4D97-AF65-F5344CB8AC3E}">
        <p14:creationId xmlns:p14="http://schemas.microsoft.com/office/powerpoint/2010/main" val="84605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DNS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Resolve names to addresses</a:t>
            </a:r>
          </a:p>
          <a:p>
            <a:pPr lvl="1"/>
            <a:r>
              <a:rPr lang="en-US" dirty="0"/>
              <a:t>Uniqueness: no naming conflicts</a:t>
            </a:r>
          </a:p>
          <a:p>
            <a:pPr lvl="1"/>
            <a:r>
              <a:rPr lang="en-US" dirty="0"/>
              <a:t>Scalable: many names and frequent updates</a:t>
            </a:r>
          </a:p>
          <a:p>
            <a:pPr lvl="1"/>
            <a:r>
              <a:rPr lang="en-US" dirty="0"/>
              <a:t>Distributed, autonomous administration</a:t>
            </a:r>
          </a:p>
          <a:p>
            <a:pPr lvl="2"/>
            <a:r>
              <a:rPr lang="en-US" dirty="0"/>
              <a:t>Ability to update my own (machines’) names </a:t>
            </a:r>
          </a:p>
          <a:p>
            <a:pPr lvl="2"/>
            <a:r>
              <a:rPr lang="en-US" dirty="0"/>
              <a:t>Don’t have to track everybody’s updates </a:t>
            </a:r>
          </a:p>
          <a:p>
            <a:pPr lvl="1"/>
            <a:r>
              <a:rPr lang="en-US" dirty="0"/>
              <a:t>Highly available</a:t>
            </a:r>
          </a:p>
          <a:p>
            <a:pPr lvl="1"/>
            <a:r>
              <a:rPr lang="en-US" dirty="0"/>
              <a:t>Lookups are fast</a:t>
            </a:r>
          </a:p>
          <a:p>
            <a:r>
              <a:rPr lang="en-US" dirty="0"/>
              <a:t>Level of indirection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1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Selective Repeat (SR)</a:t>
            </a:r>
          </a:p>
        </p:txBody>
      </p:sp>
      <p:sp>
        <p:nvSpPr>
          <p:cNvPr id="1128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Sender: transmit up to n unacknowledged packets</a:t>
            </a:r>
          </a:p>
          <a:p>
            <a:r>
              <a:rPr lang="en-US" dirty="0"/>
              <a:t>Assume packet k is lost, k+1 is not</a:t>
            </a:r>
          </a:p>
          <a:p>
            <a:pPr lvl="1"/>
            <a:r>
              <a:rPr lang="en-US" dirty="0"/>
              <a:t>Receiver: indicate packet k+1 correctly received</a:t>
            </a:r>
          </a:p>
          <a:p>
            <a:pPr lvl="1"/>
            <a:r>
              <a:rPr lang="en-US" dirty="0"/>
              <a:t>Sender: retransmit only packet k on timeout</a:t>
            </a:r>
          </a:p>
          <a:p>
            <a:r>
              <a:rPr lang="en-US" dirty="0"/>
              <a:t>Efficient in retransmissions but complex book-keeping</a:t>
            </a:r>
          </a:p>
          <a:p>
            <a:pPr lvl="1"/>
            <a:r>
              <a:rPr lang="en-US" dirty="0"/>
              <a:t>Need a timer/flag per packet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9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451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 example with errors</a:t>
            </a:r>
          </a:p>
        </p:txBody>
      </p:sp>
      <p:sp>
        <p:nvSpPr>
          <p:cNvPr id="1127429" name="Text Box 5"/>
          <p:cNvSpPr txBox="1">
            <a:spLocks noChangeArrowheads="1"/>
          </p:cNvSpPr>
          <p:nvPr/>
        </p:nvSpPr>
        <p:spPr bwMode="auto">
          <a:xfrm>
            <a:off x="2987675" y="1524000"/>
            <a:ext cx="3222463" cy="46165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400" b="0" dirty="0">
                <a:solidFill>
                  <a:schemeClr val="bg1"/>
                </a:solidFill>
                <a:latin typeface="+mn-lt"/>
              </a:rPr>
              <a:t>Window size = 3 packets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7" name="Line 13"/>
          <p:cNvSpPr>
            <a:spLocks noChangeShapeType="1"/>
          </p:cNvSpPr>
          <p:nvPr/>
        </p:nvSpPr>
        <p:spPr bwMode="auto">
          <a:xfrm>
            <a:off x="2011363" y="2581275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8" name="Line 14"/>
          <p:cNvSpPr>
            <a:spLocks noChangeShapeType="1"/>
          </p:cNvSpPr>
          <p:nvPr/>
        </p:nvSpPr>
        <p:spPr bwMode="auto">
          <a:xfrm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9" name="Line 15"/>
          <p:cNvSpPr>
            <a:spLocks noChangeShapeType="1"/>
          </p:cNvSpPr>
          <p:nvPr/>
        </p:nvSpPr>
        <p:spPr bwMode="auto">
          <a:xfrm flipH="1">
            <a:off x="2011363" y="3190875"/>
            <a:ext cx="5367337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3856037" cy="429574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6" name="Line 42"/>
          <p:cNvSpPr>
            <a:spLocks noChangeShapeType="1"/>
          </p:cNvSpPr>
          <p:nvPr/>
        </p:nvSpPr>
        <p:spPr bwMode="auto">
          <a:xfrm flipH="1">
            <a:off x="1997075" y="3505200"/>
            <a:ext cx="5367338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88" name="Group 64"/>
          <p:cNvGrpSpPr>
            <a:grpSpLocks/>
          </p:cNvGrpSpPr>
          <p:nvPr/>
        </p:nvGrpSpPr>
        <p:grpSpPr bwMode="auto">
          <a:xfrm>
            <a:off x="681038" y="1946277"/>
            <a:ext cx="1190626" cy="487363"/>
            <a:chOff x="429" y="1226"/>
            <a:chExt cx="750" cy="307"/>
          </a:xfrm>
        </p:grpSpPr>
        <p:sp>
          <p:nvSpPr>
            <p:cNvPr id="1127444" name="Text Box 20"/>
            <p:cNvSpPr txBox="1">
              <a:spLocks noChangeArrowheads="1"/>
            </p:cNvSpPr>
            <p:nvPr/>
          </p:nvSpPr>
          <p:spPr bwMode="auto">
            <a:xfrm>
              <a:off x="967" y="124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1</a:t>
              </a:r>
            </a:p>
          </p:txBody>
        </p:sp>
        <p:sp>
          <p:nvSpPr>
            <p:cNvPr id="1127476" name="Text Box 52"/>
            <p:cNvSpPr txBox="1">
              <a:spLocks noChangeArrowheads="1"/>
            </p:cNvSpPr>
            <p:nvPr/>
          </p:nvSpPr>
          <p:spPr bwMode="auto">
            <a:xfrm>
              <a:off x="429" y="1226"/>
              <a:ext cx="35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{1}</a:t>
              </a:r>
            </a:p>
          </p:txBody>
        </p:sp>
      </p:grpSp>
      <p:grpSp>
        <p:nvGrpSpPr>
          <p:cNvPr id="1127489" name="Group 65"/>
          <p:cNvGrpSpPr>
            <a:grpSpLocks/>
          </p:cNvGrpSpPr>
          <p:nvPr/>
        </p:nvGrpSpPr>
        <p:grpSpPr bwMode="auto">
          <a:xfrm>
            <a:off x="338138" y="2289177"/>
            <a:ext cx="1539876" cy="481013"/>
            <a:chOff x="213" y="1442"/>
            <a:chExt cx="970" cy="303"/>
          </a:xfrm>
        </p:grpSpPr>
        <p:sp>
          <p:nvSpPr>
            <p:cNvPr id="1127445" name="Text Box 21"/>
            <p:cNvSpPr txBox="1">
              <a:spLocks noChangeArrowheads="1"/>
            </p:cNvSpPr>
            <p:nvPr/>
          </p:nvSpPr>
          <p:spPr bwMode="auto">
            <a:xfrm>
              <a:off x="971" y="146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2</a:t>
              </a:r>
            </a:p>
          </p:txBody>
        </p:sp>
        <p:sp>
          <p:nvSpPr>
            <p:cNvPr id="1127477" name="Text Box 53"/>
            <p:cNvSpPr txBox="1">
              <a:spLocks noChangeArrowheads="1"/>
            </p:cNvSpPr>
            <p:nvPr/>
          </p:nvSpPr>
          <p:spPr bwMode="auto">
            <a:xfrm>
              <a:off x="213" y="1442"/>
              <a:ext cx="58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2}</a:t>
              </a:r>
            </a:p>
          </p:txBody>
        </p:sp>
      </p:grpSp>
      <p:grpSp>
        <p:nvGrpSpPr>
          <p:cNvPr id="1127492" name="Group 68"/>
          <p:cNvGrpSpPr>
            <a:grpSpLocks/>
          </p:cNvGrpSpPr>
          <p:nvPr/>
        </p:nvGrpSpPr>
        <p:grpSpPr bwMode="auto">
          <a:xfrm>
            <a:off x="104775" y="2670178"/>
            <a:ext cx="1773238" cy="461963"/>
            <a:chOff x="66" y="1682"/>
            <a:chExt cx="1117" cy="291"/>
          </a:xfrm>
        </p:grpSpPr>
        <p:sp>
          <p:nvSpPr>
            <p:cNvPr id="1127446" name="Text Box 22"/>
            <p:cNvSpPr txBox="1">
              <a:spLocks noChangeArrowheads="1"/>
            </p:cNvSpPr>
            <p:nvPr/>
          </p:nvSpPr>
          <p:spPr bwMode="auto">
            <a:xfrm>
              <a:off x="971" y="168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3</a:t>
              </a:r>
            </a:p>
          </p:txBody>
        </p:sp>
        <p:sp>
          <p:nvSpPr>
            <p:cNvPr id="1127478" name="Text Box 54"/>
            <p:cNvSpPr txBox="1">
              <a:spLocks noChangeArrowheads="1"/>
            </p:cNvSpPr>
            <p:nvPr/>
          </p:nvSpPr>
          <p:spPr bwMode="auto">
            <a:xfrm>
              <a:off x="66" y="1682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2, 3}</a:t>
              </a:r>
            </a:p>
          </p:txBody>
        </p:sp>
      </p:grpSp>
      <p:grpSp>
        <p:nvGrpSpPr>
          <p:cNvPr id="1127494" name="Group 70"/>
          <p:cNvGrpSpPr>
            <a:grpSpLocks/>
          </p:cNvGrpSpPr>
          <p:nvPr/>
        </p:nvGrpSpPr>
        <p:grpSpPr bwMode="auto">
          <a:xfrm>
            <a:off x="104775" y="3124203"/>
            <a:ext cx="1773238" cy="519113"/>
            <a:chOff x="66" y="1968"/>
            <a:chExt cx="1117" cy="327"/>
          </a:xfrm>
        </p:grpSpPr>
        <p:sp>
          <p:nvSpPr>
            <p:cNvPr id="1127447" name="Text Box 23"/>
            <p:cNvSpPr txBox="1">
              <a:spLocks noChangeArrowheads="1"/>
            </p:cNvSpPr>
            <p:nvPr/>
          </p:nvSpPr>
          <p:spPr bwMode="auto">
            <a:xfrm>
              <a:off x="971" y="201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4</a:t>
              </a:r>
            </a:p>
          </p:txBody>
        </p:sp>
        <p:sp>
          <p:nvSpPr>
            <p:cNvPr id="1127479" name="Text Box 55"/>
            <p:cNvSpPr txBox="1">
              <a:spLocks noChangeArrowheads="1"/>
            </p:cNvSpPr>
            <p:nvPr/>
          </p:nvSpPr>
          <p:spPr bwMode="auto">
            <a:xfrm>
              <a:off x="66" y="196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{2, 3, 4}</a:t>
              </a:r>
            </a:p>
          </p:txBody>
        </p:sp>
      </p:grpSp>
      <p:grpSp>
        <p:nvGrpSpPr>
          <p:cNvPr id="1127495" name="Group 71"/>
          <p:cNvGrpSpPr>
            <a:grpSpLocks/>
          </p:cNvGrpSpPr>
          <p:nvPr/>
        </p:nvGrpSpPr>
        <p:grpSpPr bwMode="auto">
          <a:xfrm>
            <a:off x="104775" y="3505204"/>
            <a:ext cx="1773238" cy="474663"/>
            <a:chOff x="66" y="2208"/>
            <a:chExt cx="1117" cy="299"/>
          </a:xfrm>
        </p:grpSpPr>
        <p:sp>
          <p:nvSpPr>
            <p:cNvPr id="1127448" name="Text Box 24"/>
            <p:cNvSpPr txBox="1">
              <a:spLocks noChangeArrowheads="1"/>
            </p:cNvSpPr>
            <p:nvPr/>
          </p:nvSpPr>
          <p:spPr bwMode="auto">
            <a:xfrm>
              <a:off x="971" y="2222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5</a:t>
              </a:r>
            </a:p>
          </p:txBody>
        </p:sp>
        <p:sp>
          <p:nvSpPr>
            <p:cNvPr id="1127480" name="Text Box 56"/>
            <p:cNvSpPr txBox="1">
              <a:spLocks noChangeArrowheads="1"/>
            </p:cNvSpPr>
            <p:nvPr/>
          </p:nvSpPr>
          <p:spPr bwMode="auto">
            <a:xfrm>
              <a:off x="66" y="220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{3, 4, 5}</a:t>
              </a:r>
            </a:p>
          </p:txBody>
        </p:sp>
      </p:grpSp>
      <p:sp>
        <p:nvSpPr>
          <p:cNvPr id="1127483" name="Text Box 59"/>
          <p:cNvSpPr txBox="1">
            <a:spLocks noChangeArrowheads="1"/>
          </p:cNvSpPr>
          <p:nvPr/>
        </p:nvSpPr>
        <p:spPr bwMode="auto">
          <a:xfrm>
            <a:off x="6350" y="1524000"/>
            <a:ext cx="2085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Sender Window</a:t>
            </a:r>
          </a:p>
        </p:txBody>
      </p:sp>
      <p:sp>
        <p:nvSpPr>
          <p:cNvPr id="1127484" name="Text Box 60"/>
          <p:cNvSpPr txBox="1">
            <a:spLocks noChangeArrowheads="1"/>
          </p:cNvSpPr>
          <p:nvPr/>
        </p:nvSpPr>
        <p:spPr bwMode="auto">
          <a:xfrm>
            <a:off x="6705600" y="1600200"/>
            <a:ext cx="2282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Receiver Window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83456" y="5600882"/>
            <a:ext cx="5367338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9" name="Line 45"/>
          <p:cNvSpPr>
            <a:spLocks noChangeShapeType="1"/>
          </p:cNvSpPr>
          <p:nvPr/>
        </p:nvSpPr>
        <p:spPr bwMode="auto">
          <a:xfrm>
            <a:off x="1997075" y="3810000"/>
            <a:ext cx="5367338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0" name="Line 46"/>
          <p:cNvSpPr>
            <a:spLocks noChangeShapeType="1"/>
          </p:cNvSpPr>
          <p:nvPr/>
        </p:nvSpPr>
        <p:spPr bwMode="auto">
          <a:xfrm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2" name="Line 48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3" name="Line 49"/>
          <p:cNvSpPr>
            <a:spLocks noChangeShapeType="1"/>
          </p:cNvSpPr>
          <p:nvPr/>
        </p:nvSpPr>
        <p:spPr bwMode="auto">
          <a:xfrm flipH="1">
            <a:off x="1997075" y="4724400"/>
            <a:ext cx="5367338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4" name="Line 50"/>
          <p:cNvSpPr>
            <a:spLocks noChangeShapeType="1"/>
          </p:cNvSpPr>
          <p:nvPr/>
        </p:nvSpPr>
        <p:spPr bwMode="auto">
          <a:xfrm>
            <a:off x="1997075" y="5029200"/>
            <a:ext cx="5367338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96" name="Group 72"/>
          <p:cNvGrpSpPr>
            <a:grpSpLocks/>
          </p:cNvGrpSpPr>
          <p:nvPr/>
        </p:nvGrpSpPr>
        <p:grpSpPr bwMode="auto">
          <a:xfrm>
            <a:off x="104775" y="3889379"/>
            <a:ext cx="1766888" cy="458788"/>
            <a:chOff x="66" y="2450"/>
            <a:chExt cx="1113" cy="289"/>
          </a:xfrm>
        </p:grpSpPr>
        <p:sp>
          <p:nvSpPr>
            <p:cNvPr id="1127471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6</a:t>
              </a:r>
            </a:p>
          </p:txBody>
        </p:sp>
        <p:sp>
          <p:nvSpPr>
            <p:cNvPr id="1127481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{4, 5, 6}</a:t>
              </a:r>
            </a:p>
          </p:txBody>
        </p:sp>
      </p:grpSp>
      <p:sp>
        <p:nvSpPr>
          <p:cNvPr id="47" name="Line 33"/>
          <p:cNvSpPr>
            <a:spLocks noChangeShapeType="1"/>
          </p:cNvSpPr>
          <p:nvPr/>
        </p:nvSpPr>
        <p:spPr bwMode="auto">
          <a:xfrm>
            <a:off x="5867400" y="3810000"/>
            <a:ext cx="1524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b="0">
              <a:latin typeface="+mn-lt"/>
            </a:endParaRPr>
          </a:p>
        </p:txBody>
      </p:sp>
      <p:sp>
        <p:nvSpPr>
          <p:cNvPr id="48" name="Line 34"/>
          <p:cNvSpPr>
            <a:spLocks noChangeShapeType="1"/>
          </p:cNvSpPr>
          <p:nvPr/>
        </p:nvSpPr>
        <p:spPr bwMode="auto">
          <a:xfrm flipH="1">
            <a:off x="5867400" y="3810000"/>
            <a:ext cx="1524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b="0">
              <a:latin typeface="+mn-lt"/>
            </a:endParaRPr>
          </a:p>
        </p:txBody>
      </p:sp>
      <p:sp>
        <p:nvSpPr>
          <p:cNvPr id="49" name="Text Box 32"/>
          <p:cNvSpPr txBox="1">
            <a:spLocks noChangeArrowheads="1"/>
          </p:cNvSpPr>
          <p:nvPr/>
        </p:nvSpPr>
        <p:spPr bwMode="auto">
          <a:xfrm rot="21254809">
            <a:off x="4173983" y="4385319"/>
            <a:ext cx="9352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+mn-lt"/>
              </a:rPr>
              <a:t>ACK=5</a:t>
            </a:r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 rot="21254809">
            <a:off x="4173983" y="4694149"/>
            <a:ext cx="9352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+mn-lt"/>
              </a:rPr>
              <a:t>ACK=6</a:t>
            </a:r>
          </a:p>
        </p:txBody>
      </p:sp>
      <p:grpSp>
        <p:nvGrpSpPr>
          <p:cNvPr id="51" name="Group 72"/>
          <p:cNvGrpSpPr>
            <a:grpSpLocks/>
          </p:cNvGrpSpPr>
          <p:nvPr/>
        </p:nvGrpSpPr>
        <p:grpSpPr bwMode="auto">
          <a:xfrm>
            <a:off x="101984" y="4693126"/>
            <a:ext cx="1595438" cy="458788"/>
            <a:chOff x="66" y="2450"/>
            <a:chExt cx="1005" cy="289"/>
          </a:xfrm>
        </p:grpSpPr>
        <p:sp>
          <p:nvSpPr>
            <p:cNvPr id="52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10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b="0" dirty="0">
                <a:latin typeface="+mn-lt"/>
              </a:endParaRPr>
            </a:p>
          </p:txBody>
        </p:sp>
        <p:sp>
          <p:nvSpPr>
            <p:cNvPr id="53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{4, 5, 6}</a:t>
              </a:r>
            </a:p>
          </p:txBody>
        </p:sp>
      </p:grpSp>
      <p:grpSp>
        <p:nvGrpSpPr>
          <p:cNvPr id="54" name="Group 72"/>
          <p:cNvGrpSpPr>
            <a:grpSpLocks/>
          </p:cNvGrpSpPr>
          <p:nvPr/>
        </p:nvGrpSpPr>
        <p:grpSpPr bwMode="auto">
          <a:xfrm>
            <a:off x="98531" y="5061427"/>
            <a:ext cx="1595438" cy="458788"/>
            <a:chOff x="66" y="2450"/>
            <a:chExt cx="1005" cy="289"/>
          </a:xfrm>
        </p:grpSpPr>
        <p:sp>
          <p:nvSpPr>
            <p:cNvPr id="55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10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b="0" dirty="0">
                <a:latin typeface="+mn-lt"/>
              </a:endParaRPr>
            </a:p>
          </p:txBody>
        </p:sp>
        <p:sp>
          <p:nvSpPr>
            <p:cNvPr id="56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{4, 5, 6}</a:t>
              </a:r>
            </a:p>
          </p:txBody>
        </p:sp>
      </p:grpSp>
      <p:grpSp>
        <p:nvGrpSpPr>
          <p:cNvPr id="57" name="Group 61"/>
          <p:cNvGrpSpPr>
            <a:grpSpLocks/>
          </p:cNvGrpSpPr>
          <p:nvPr/>
        </p:nvGrpSpPr>
        <p:grpSpPr bwMode="auto">
          <a:xfrm>
            <a:off x="180975" y="3581400"/>
            <a:ext cx="1800225" cy="1172051"/>
            <a:chOff x="94" y="1968"/>
            <a:chExt cx="1134" cy="1200"/>
          </a:xfrm>
        </p:grpSpPr>
        <p:sp>
          <p:nvSpPr>
            <p:cNvPr id="58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9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0" name="Line 64"/>
            <p:cNvSpPr>
              <a:spLocks noChangeShapeType="1"/>
            </p:cNvSpPr>
            <p:nvPr/>
          </p:nvSpPr>
          <p:spPr bwMode="auto">
            <a:xfrm>
              <a:off x="940" y="1968"/>
              <a:ext cx="0" cy="120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" name="Text Box 65"/>
            <p:cNvSpPr txBox="1">
              <a:spLocks noChangeArrowheads="1"/>
            </p:cNvSpPr>
            <p:nvPr/>
          </p:nvSpPr>
          <p:spPr bwMode="auto">
            <a:xfrm>
              <a:off x="94" y="2241"/>
              <a:ext cx="798" cy="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Timeout</a:t>
              </a:r>
            </a:p>
            <a:p>
              <a:pPr eaLnBrk="1" hangingPunct="1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Packet 4</a:t>
              </a:r>
            </a:p>
          </p:txBody>
        </p:sp>
      </p:grpSp>
      <p:sp>
        <p:nvSpPr>
          <p:cNvPr id="62" name="Text Box 21"/>
          <p:cNvSpPr txBox="1">
            <a:spLocks noChangeArrowheads="1"/>
          </p:cNvSpPr>
          <p:nvPr/>
        </p:nvSpPr>
        <p:spPr bwMode="auto">
          <a:xfrm>
            <a:off x="1532322" y="4776125"/>
            <a:ext cx="336550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 dirty="0">
                <a:latin typeface="+mn-lt"/>
              </a:rPr>
              <a:t>4</a:t>
            </a:r>
          </a:p>
        </p:txBody>
      </p:sp>
      <p:sp>
        <p:nvSpPr>
          <p:cNvPr id="63" name="Text Box 32"/>
          <p:cNvSpPr txBox="1">
            <a:spLocks noChangeArrowheads="1"/>
          </p:cNvSpPr>
          <p:nvPr/>
        </p:nvSpPr>
        <p:spPr bwMode="auto">
          <a:xfrm rot="21254809">
            <a:off x="4160364" y="5566601"/>
            <a:ext cx="9352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+mn-lt"/>
              </a:rPr>
              <a:t>ACK=4</a:t>
            </a:r>
          </a:p>
        </p:txBody>
      </p:sp>
      <p:sp>
        <p:nvSpPr>
          <p:cNvPr id="64" name="Text Box 26"/>
          <p:cNvSpPr txBox="1">
            <a:spLocks noChangeArrowheads="1"/>
          </p:cNvSpPr>
          <p:nvPr/>
        </p:nvSpPr>
        <p:spPr bwMode="auto">
          <a:xfrm>
            <a:off x="1524000" y="5948609"/>
            <a:ext cx="336889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+mn-lt"/>
              </a:rPr>
              <a:t>7</a:t>
            </a:r>
          </a:p>
        </p:txBody>
      </p:sp>
      <p:sp>
        <p:nvSpPr>
          <p:cNvPr id="65" name="Line 45"/>
          <p:cNvSpPr>
            <a:spLocks noChangeShapeType="1"/>
          </p:cNvSpPr>
          <p:nvPr/>
        </p:nvSpPr>
        <p:spPr bwMode="auto">
          <a:xfrm>
            <a:off x="2057400" y="6248400"/>
            <a:ext cx="3048000" cy="3048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66" name="Text Box 46"/>
          <p:cNvSpPr txBox="1">
            <a:spLocks noChangeArrowheads="1"/>
          </p:cNvSpPr>
          <p:nvPr/>
        </p:nvSpPr>
        <p:spPr bwMode="auto">
          <a:xfrm>
            <a:off x="98064" y="5907247"/>
            <a:ext cx="1243881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 dirty="0">
                <a:latin typeface="+mn-lt"/>
              </a:rPr>
              <a:t>{7, 8, 9}</a:t>
            </a:r>
          </a:p>
        </p:txBody>
      </p:sp>
      <p:sp>
        <p:nvSpPr>
          <p:cNvPr id="67" name="Text Box 10"/>
          <p:cNvSpPr txBox="1">
            <a:spLocks noChangeArrowheads="1"/>
          </p:cNvSpPr>
          <p:nvPr/>
        </p:nvSpPr>
        <p:spPr bwMode="auto">
          <a:xfrm>
            <a:off x="1233105" y="6400800"/>
            <a:ext cx="1177103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Sender</a:t>
            </a:r>
          </a:p>
        </p:txBody>
      </p:sp>
      <p:sp>
        <p:nvSpPr>
          <p:cNvPr id="68" name="Text Box 11"/>
          <p:cNvSpPr txBox="1">
            <a:spLocks noChangeArrowheads="1"/>
          </p:cNvSpPr>
          <p:nvPr/>
        </p:nvSpPr>
        <p:spPr bwMode="auto">
          <a:xfrm>
            <a:off x="6585162" y="6400800"/>
            <a:ext cx="1402926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Receiver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7369325" y="4233446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Buffered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366000" y="4552063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Buffered</a:t>
            </a:r>
          </a:p>
        </p:txBody>
      </p:sp>
    </p:spTree>
    <p:extLst>
      <p:ext uri="{BB962C8B-B14F-4D97-AF65-F5344CB8AC3E}">
        <p14:creationId xmlns:p14="http://schemas.microsoft.com/office/powerpoint/2010/main" val="97867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68" grpId="0" animBg="1"/>
      <p:bldP spid="1127469" grpId="0" animBg="1"/>
      <p:bldP spid="1127470" grpId="0" animBg="1"/>
      <p:bldP spid="1127472" grpId="0" animBg="1"/>
      <p:bldP spid="1127472" grpId="1" animBg="1"/>
      <p:bldP spid="1127473" grpId="0" animBg="1"/>
      <p:bldP spid="1127473" grpId="1" animBg="1"/>
      <p:bldP spid="1127474" grpId="0" animBg="1"/>
      <p:bldP spid="49" grpId="0"/>
      <p:bldP spid="50" grpId="0"/>
      <p:bldP spid="62" grpId="0"/>
      <p:bldP spid="63" grpId="0"/>
      <p:bldP spid="64" grpId="0"/>
      <p:bldP spid="65" grpId="0" animBg="1"/>
      <p:bldP spid="66" grpId="0"/>
      <p:bldP spid="69" grpId="0"/>
      <p:bldP spid="7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Observations</a:t>
            </a:r>
          </a:p>
        </p:txBody>
      </p:sp>
      <p:sp>
        <p:nvSpPr>
          <p:cNvPr id="1130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With sliding windows, it is possible to fully utilize a link, provided the window size is large enough. </a:t>
            </a:r>
          </a:p>
          <a:p>
            <a:r>
              <a:rPr lang="en-US" dirty="0"/>
              <a:t>Sender has to buffer all unacknowledged packets, because they may require retransmission</a:t>
            </a:r>
          </a:p>
          <a:p>
            <a:r>
              <a:rPr lang="en-US" dirty="0"/>
              <a:t>Receiver may be able to accept out-of-order packets, but only up to its buffer limits</a:t>
            </a:r>
          </a:p>
          <a:p>
            <a:r>
              <a:rPr lang="en-US" dirty="0"/>
              <a:t>Implementation complexity depends on protocol details (GBN vs. SR)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0499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Checksums (for error detection) </a:t>
            </a:r>
          </a:p>
          <a:p>
            <a:r>
              <a:rPr lang="en-US" dirty="0"/>
              <a:t>Timers (for loss detection) </a:t>
            </a:r>
          </a:p>
          <a:p>
            <a:r>
              <a:rPr lang="en-US" dirty="0"/>
              <a:t>Acknowledgments </a:t>
            </a:r>
          </a:p>
          <a:p>
            <a:pPr lvl="1"/>
            <a:r>
              <a:rPr lang="en-US" dirty="0"/>
              <a:t>Cumulative </a:t>
            </a:r>
          </a:p>
          <a:p>
            <a:pPr lvl="1"/>
            <a:r>
              <a:rPr lang="en-US" dirty="0"/>
              <a:t>Selective</a:t>
            </a:r>
          </a:p>
          <a:p>
            <a:r>
              <a:rPr lang="en-US" dirty="0"/>
              <a:t>Sequence numbers (duplicates, windows)</a:t>
            </a:r>
          </a:p>
          <a:p>
            <a:r>
              <a:rPr lang="en-US" dirty="0"/>
              <a:t>Sliding windows (for efficiency) </a:t>
            </a:r>
          </a:p>
          <a:p>
            <a:r>
              <a:rPr lang="en-US" dirty="0"/>
              <a:t>Reliability protocols use the above to decide when and what to retransmit or acknowledge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6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DF9CF-A5B6-D949-8A11-32073B6F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BF912-8CBA-794C-B435-EC8716EF1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US" dirty="0"/>
              <a:t>Topic: sliding window for a reliable transport</a:t>
            </a:r>
          </a:p>
          <a:p>
            <a:pPr lvl="1"/>
            <a:r>
              <a:rPr lang="en-US" altLang="zh-CN" dirty="0"/>
              <a:t>Compare the pros and cons of Go-Back-N (GBN) and Selective Repeat (SR)</a:t>
            </a:r>
            <a:endParaRPr lang="en-US" dirty="0"/>
          </a:p>
          <a:p>
            <a:pPr lvl="1"/>
            <a:r>
              <a:rPr lang="en-US" dirty="0"/>
              <a:t>Choose a specific scenario (e.g., communication over a lossy wireless network). Should we use GBN or SR in this scenario? Why?</a:t>
            </a:r>
          </a:p>
          <a:p>
            <a:pPr lvl="1"/>
            <a:endParaRPr lang="en-US" dirty="0"/>
          </a:p>
          <a:p>
            <a:r>
              <a:rPr lang="en-US" dirty="0"/>
              <a:t>Discuss in groups, and each group chooses a leader to summarize the discussion</a:t>
            </a:r>
          </a:p>
          <a:p>
            <a:pPr lvl="1"/>
            <a:r>
              <a:rPr lang="en-US" dirty="0"/>
              <a:t>In your group discussion, please do not dominate the discussion, and give everyone a chance to speak</a:t>
            </a:r>
          </a:p>
          <a:p>
            <a:pPr lvl="1"/>
            <a:r>
              <a:rPr lang="en-US" dirty="0"/>
              <a:t>Turn on your video if you can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59D9B-0B3C-C844-9E4B-D8E267CCA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410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GBN vs. Selective Repeat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would GBN be better?</a:t>
            </a:r>
          </a:p>
          <a:p>
            <a:pPr lvl="1"/>
            <a:r>
              <a:rPr lang="en-US" dirty="0"/>
              <a:t>When error rate is low; wastes bandwidth otherwise</a:t>
            </a:r>
          </a:p>
          <a:p>
            <a:endParaRPr lang="en-US" dirty="0"/>
          </a:p>
          <a:p>
            <a:r>
              <a:rPr lang="en-US" dirty="0"/>
              <a:t>When would SR be better?</a:t>
            </a:r>
          </a:p>
          <a:p>
            <a:pPr lvl="1"/>
            <a:r>
              <a:rPr lang="en-US" dirty="0"/>
              <a:t>When error rate is high; otherwise, too complex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1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Transport layer allows applications to communicate with each other</a:t>
            </a:r>
          </a:p>
          <a:p>
            <a:r>
              <a:rPr lang="en-US" dirty="0"/>
              <a:t>Provides unreliable and reliable mechanisms</a:t>
            </a:r>
          </a:p>
          <a:p>
            <a:r>
              <a:rPr lang="en-US" dirty="0"/>
              <a:t>Possible to build reliable transport over unreliable medium</a:t>
            </a:r>
          </a:p>
          <a:p>
            <a:endParaRPr lang="en-US" dirty="0"/>
          </a:p>
          <a:p>
            <a:r>
              <a:rPr lang="en-US" dirty="0"/>
              <a:t>Assignment 2: </a:t>
            </a:r>
            <a:r>
              <a:rPr lang="en-US" b="0" dirty="0"/>
              <a:t>hands-on experience on building a reliable transport</a:t>
            </a:r>
          </a:p>
          <a:p>
            <a:r>
              <a:rPr lang="en-US" dirty="0"/>
              <a:t>Next lecture: </a:t>
            </a:r>
            <a:r>
              <a:rPr lang="en-US" b="0" dirty="0"/>
              <a:t>TCP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959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/>
              <a:t>Thanks!</a:t>
            </a:r>
            <a:br>
              <a:rPr lang="en-US"/>
            </a:br>
            <a:r>
              <a:rPr lang="en-US" dirty="0"/>
              <a:t>Q&amp;A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16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7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8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0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1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2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5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26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7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0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0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3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2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33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6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6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9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40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1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2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8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6</a:t>
            </a:fld>
            <a:endParaRPr lang="en-US" altLang="x-none"/>
          </a:p>
        </p:txBody>
      </p:sp>
      <p:sp>
        <p:nvSpPr>
          <p:cNvPr id="3" name="TextBox 2"/>
          <p:cNvSpPr txBox="1"/>
          <p:nvPr/>
        </p:nvSpPr>
        <p:spPr>
          <a:xfrm>
            <a:off x="154061" y="3878918"/>
            <a:ext cx="859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chemeClr val="accent4"/>
                </a:solidFill>
              </a:rPr>
              <a:t>User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696200" y="2981980"/>
            <a:ext cx="1117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>
                <a:solidFill>
                  <a:schemeClr val="accent4"/>
                </a:solidFill>
              </a:rPr>
              <a:t>Server</a:t>
            </a:r>
            <a:endParaRPr lang="en-US" sz="2800" b="0" dirty="0">
              <a:solidFill>
                <a:schemeClr val="accent4"/>
              </a:solidFill>
            </a:endParaRPr>
          </a:p>
        </p:txBody>
      </p:sp>
      <p:sp>
        <p:nvSpPr>
          <p:cNvPr id="4" name="Freeform 3"/>
          <p:cNvSpPr/>
          <p:nvPr/>
        </p:nvSpPr>
        <p:spPr bwMode="auto">
          <a:xfrm>
            <a:off x="1358537" y="3487783"/>
            <a:ext cx="6413863" cy="1086453"/>
          </a:xfrm>
          <a:custGeom>
            <a:avLst/>
            <a:gdLst>
              <a:gd name="connsiteX0" fmla="*/ 0 w 6413863"/>
              <a:gd name="connsiteY0" fmla="*/ 679268 h 1086453"/>
              <a:gd name="connsiteX1" fmla="*/ 1776549 w 6413863"/>
              <a:gd name="connsiteY1" fmla="*/ 1058091 h 1086453"/>
              <a:gd name="connsiteX2" fmla="*/ 6413863 w 6413863"/>
              <a:gd name="connsiteY2" fmla="*/ 0 h 1086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13863" h="1086453">
                <a:moveTo>
                  <a:pt x="0" y="679268"/>
                </a:moveTo>
                <a:cubicBezTo>
                  <a:pt x="353786" y="925285"/>
                  <a:pt x="707572" y="1171302"/>
                  <a:pt x="1776549" y="1058091"/>
                </a:cubicBezTo>
                <a:cubicBezTo>
                  <a:pt x="2845526" y="944880"/>
                  <a:pt x="6413863" y="0"/>
                  <a:pt x="6413863" y="0"/>
                </a:cubicBezTo>
              </a:path>
            </a:pathLst>
          </a:cu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20868623">
            <a:off x="3872095" y="3899555"/>
            <a:ext cx="1098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HTTP GET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43990" y="5875338"/>
            <a:ext cx="2101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/>
              <a:t>DNS Server</a:t>
            </a:r>
          </a:p>
        </p:txBody>
      </p:sp>
    </p:spTree>
    <p:extLst>
      <p:ext uri="{BB962C8B-B14F-4D97-AF65-F5344CB8AC3E}">
        <p14:creationId xmlns:p14="http://schemas.microsoft.com/office/powerpoint/2010/main" val="76752729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16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7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8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0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1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2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5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26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7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0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0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3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2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33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6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6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9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40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1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2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8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7</a:t>
            </a:fld>
            <a:endParaRPr lang="en-US" altLang="x-none"/>
          </a:p>
        </p:txBody>
      </p:sp>
      <p:sp>
        <p:nvSpPr>
          <p:cNvPr id="3" name="TextBox 2"/>
          <p:cNvSpPr txBox="1"/>
          <p:nvPr/>
        </p:nvSpPr>
        <p:spPr>
          <a:xfrm>
            <a:off x="154061" y="3878918"/>
            <a:ext cx="859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chemeClr val="accent4"/>
                </a:solidFill>
              </a:rPr>
              <a:t>User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696200" y="2981980"/>
            <a:ext cx="1117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>
                <a:solidFill>
                  <a:schemeClr val="accent4"/>
                </a:solidFill>
              </a:rPr>
              <a:t>Server</a:t>
            </a:r>
            <a:endParaRPr lang="en-US" sz="2800" b="0" dirty="0">
              <a:solidFill>
                <a:schemeClr val="accent4"/>
              </a:solidFill>
            </a:endParaRPr>
          </a:p>
        </p:txBody>
      </p:sp>
      <p:sp>
        <p:nvSpPr>
          <p:cNvPr id="4" name="Freeform 3"/>
          <p:cNvSpPr/>
          <p:nvPr/>
        </p:nvSpPr>
        <p:spPr bwMode="auto">
          <a:xfrm>
            <a:off x="1358537" y="3487783"/>
            <a:ext cx="6413863" cy="1086453"/>
          </a:xfrm>
          <a:custGeom>
            <a:avLst/>
            <a:gdLst>
              <a:gd name="connsiteX0" fmla="*/ 0 w 6413863"/>
              <a:gd name="connsiteY0" fmla="*/ 679268 h 1086453"/>
              <a:gd name="connsiteX1" fmla="*/ 1776549 w 6413863"/>
              <a:gd name="connsiteY1" fmla="*/ 1058091 h 1086453"/>
              <a:gd name="connsiteX2" fmla="*/ 6413863 w 6413863"/>
              <a:gd name="connsiteY2" fmla="*/ 0 h 1086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13863" h="1086453">
                <a:moveTo>
                  <a:pt x="0" y="679268"/>
                </a:moveTo>
                <a:cubicBezTo>
                  <a:pt x="353786" y="925285"/>
                  <a:pt x="707572" y="1171302"/>
                  <a:pt x="1776549" y="1058091"/>
                </a:cubicBezTo>
                <a:cubicBezTo>
                  <a:pt x="2845526" y="944880"/>
                  <a:pt x="6413863" y="0"/>
                  <a:pt x="6413863" y="0"/>
                </a:cubicBezTo>
              </a:path>
            </a:pathLst>
          </a:custGeom>
          <a:noFill/>
          <a:ln w="28575" cap="flat" cmpd="sng" algn="ctr">
            <a:solidFill>
              <a:schemeClr val="accent4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 rot="20868623">
            <a:off x="3608755" y="3899555"/>
            <a:ext cx="162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HTTP Response</a:t>
            </a:r>
          </a:p>
        </p:txBody>
      </p:sp>
      <p:sp>
        <p:nvSpPr>
          <p:cNvPr id="5" name="Folded Corner 4"/>
          <p:cNvSpPr/>
          <p:nvPr/>
        </p:nvSpPr>
        <p:spPr bwMode="auto">
          <a:xfrm>
            <a:off x="154061" y="2490788"/>
            <a:ext cx="1104827" cy="1206500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1000" b="0" dirty="0"/>
              <a:t>&lt;html&gt;</a:t>
            </a:r>
          </a:p>
          <a:p>
            <a:pPr eaLnBrk="0" hangingPunct="0"/>
            <a:r>
              <a:rPr lang="en-US" sz="1000" b="0" dirty="0"/>
              <a:t>&lt;body&gt;</a:t>
            </a:r>
          </a:p>
          <a:p>
            <a:pPr eaLnBrk="0" hangingPunct="0"/>
            <a:r>
              <a:rPr lang="en-US" sz="1000" b="0" dirty="0"/>
              <a:t>... …</a:t>
            </a:r>
          </a:p>
          <a:p>
            <a:pPr eaLnBrk="0" hangingPunct="0"/>
            <a:r>
              <a:rPr lang="en-US" sz="1000" b="0" dirty="0"/>
              <a:t>&lt;/body&gt;</a:t>
            </a:r>
          </a:p>
          <a:p>
            <a:pPr eaLnBrk="0" hangingPunct="0"/>
            <a:r>
              <a:rPr lang="en-US" sz="1000" b="0" dirty="0"/>
              <a:t>&lt;/html&gt;</a:t>
            </a:r>
            <a:endParaRPr kumimoji="0" lang="en-US" sz="10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43990" y="5875338"/>
            <a:ext cx="2101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/>
              <a:t>DNS Server</a:t>
            </a:r>
          </a:p>
        </p:txBody>
      </p:sp>
    </p:spTree>
    <p:extLst>
      <p:ext uri="{BB962C8B-B14F-4D97-AF65-F5344CB8AC3E}">
        <p14:creationId xmlns:p14="http://schemas.microsoft.com/office/powerpoint/2010/main" val="254306781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2" grpId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16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7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8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0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1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2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5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26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7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0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0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3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2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33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6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6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9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40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1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2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8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8</a:t>
            </a:fld>
            <a:endParaRPr lang="en-US" altLang="x-none"/>
          </a:p>
        </p:txBody>
      </p:sp>
      <p:sp>
        <p:nvSpPr>
          <p:cNvPr id="3" name="TextBox 2"/>
          <p:cNvSpPr txBox="1"/>
          <p:nvPr/>
        </p:nvSpPr>
        <p:spPr>
          <a:xfrm>
            <a:off x="154061" y="3878918"/>
            <a:ext cx="859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chemeClr val="accent4"/>
                </a:solidFill>
              </a:rPr>
              <a:t>User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696200" y="2981980"/>
            <a:ext cx="1117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>
                <a:solidFill>
                  <a:schemeClr val="accent4"/>
                </a:solidFill>
              </a:rPr>
              <a:t>Server</a:t>
            </a:r>
            <a:endParaRPr lang="en-US" sz="2800" b="0" dirty="0">
              <a:solidFill>
                <a:schemeClr val="accent4"/>
              </a:solidFill>
            </a:endParaRPr>
          </a:p>
        </p:txBody>
      </p:sp>
      <p:sp>
        <p:nvSpPr>
          <p:cNvPr id="5" name="Folded Corner 4"/>
          <p:cNvSpPr/>
          <p:nvPr/>
        </p:nvSpPr>
        <p:spPr bwMode="auto">
          <a:xfrm>
            <a:off x="154061" y="2490788"/>
            <a:ext cx="1104827" cy="1206500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1000" b="0" dirty="0"/>
              <a:t>&lt;html&gt;</a:t>
            </a:r>
          </a:p>
          <a:p>
            <a:pPr eaLnBrk="0" hangingPunct="0"/>
            <a:r>
              <a:rPr lang="en-US" sz="1000" b="0" dirty="0"/>
              <a:t>&lt;body&gt;</a:t>
            </a:r>
          </a:p>
          <a:p>
            <a:pPr eaLnBrk="0" hangingPunct="0"/>
            <a:r>
              <a:rPr lang="en-US" sz="1000" dirty="0">
                <a:solidFill>
                  <a:schemeClr val="accent4"/>
                </a:solidFill>
              </a:rPr>
              <a:t>&lt;img /&gt;</a:t>
            </a:r>
          </a:p>
          <a:p>
            <a:pPr eaLnBrk="0" hangingPunct="0"/>
            <a:r>
              <a:rPr lang="en-US" sz="1000" b="0" dirty="0"/>
              <a:t>&lt;/body&gt;</a:t>
            </a:r>
          </a:p>
          <a:p>
            <a:pPr eaLnBrk="0" hangingPunct="0"/>
            <a:r>
              <a:rPr lang="en-US" sz="1000" b="0" dirty="0"/>
              <a:t>&lt;/html&gt;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43990" y="5875338"/>
            <a:ext cx="2101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/>
              <a:t>DNS Server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038600" y="1476703"/>
            <a:ext cx="2300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>
                <a:solidFill>
                  <a:schemeClr val="accent4"/>
                </a:solidFill>
              </a:rPr>
              <a:t>CDN Server - 1</a:t>
            </a:r>
            <a:endParaRPr lang="en-US" sz="2800" b="0" dirty="0">
              <a:solidFill>
                <a:schemeClr val="accent4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096697" y="5548560"/>
            <a:ext cx="2300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chemeClr val="accent4"/>
                </a:solidFill>
              </a:rPr>
              <a:t>CDN Server - 2</a:t>
            </a:r>
          </a:p>
        </p:txBody>
      </p:sp>
      <p:sp>
        <p:nvSpPr>
          <p:cNvPr id="9" name="Freeform 8"/>
          <p:cNvSpPr/>
          <p:nvPr/>
        </p:nvSpPr>
        <p:spPr bwMode="auto">
          <a:xfrm>
            <a:off x="1384663" y="2050869"/>
            <a:ext cx="3134788" cy="2648369"/>
          </a:xfrm>
          <a:custGeom>
            <a:avLst/>
            <a:gdLst>
              <a:gd name="connsiteX0" fmla="*/ 0 w 3134788"/>
              <a:gd name="connsiteY0" fmla="*/ 2142308 h 2648369"/>
              <a:gd name="connsiteX1" fmla="*/ 2063931 w 3134788"/>
              <a:gd name="connsiteY1" fmla="*/ 2586445 h 2648369"/>
              <a:gd name="connsiteX2" fmla="*/ 3122023 w 3134788"/>
              <a:gd name="connsiteY2" fmla="*/ 940525 h 2648369"/>
              <a:gd name="connsiteX3" fmla="*/ 2677886 w 3134788"/>
              <a:gd name="connsiteY3" fmla="*/ 0 h 2648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4788" h="2648369">
                <a:moveTo>
                  <a:pt x="0" y="2142308"/>
                </a:moveTo>
                <a:cubicBezTo>
                  <a:pt x="771797" y="2464525"/>
                  <a:pt x="1543594" y="2786742"/>
                  <a:pt x="2063931" y="2586445"/>
                </a:cubicBezTo>
                <a:cubicBezTo>
                  <a:pt x="2584268" y="2386148"/>
                  <a:pt x="3019697" y="1371599"/>
                  <a:pt x="3122023" y="940525"/>
                </a:cubicBezTo>
                <a:cubicBezTo>
                  <a:pt x="3224349" y="509451"/>
                  <a:pt x="2677886" y="0"/>
                  <a:pt x="2677886" y="0"/>
                </a:cubicBezTo>
              </a:path>
            </a:pathLst>
          </a:cu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 rot="17805542">
            <a:off x="3650771" y="3885921"/>
            <a:ext cx="1098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HTTP GET</a:t>
            </a:r>
          </a:p>
        </p:txBody>
      </p:sp>
    </p:spTree>
    <p:extLst>
      <p:ext uri="{BB962C8B-B14F-4D97-AF65-F5344CB8AC3E}">
        <p14:creationId xmlns:p14="http://schemas.microsoft.com/office/powerpoint/2010/main" val="103626517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9" grpId="0" animBg="1"/>
      <p:bldP spid="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16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7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8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0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1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2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5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26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7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0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0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3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2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33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6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6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9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40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1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2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8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9</a:t>
            </a:fld>
            <a:endParaRPr lang="en-US" altLang="x-none"/>
          </a:p>
        </p:txBody>
      </p:sp>
      <p:sp>
        <p:nvSpPr>
          <p:cNvPr id="3" name="TextBox 2"/>
          <p:cNvSpPr txBox="1"/>
          <p:nvPr/>
        </p:nvSpPr>
        <p:spPr>
          <a:xfrm>
            <a:off x="154061" y="3878918"/>
            <a:ext cx="859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chemeClr val="accent4"/>
                </a:solidFill>
              </a:rPr>
              <a:t>User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696200" y="2981980"/>
            <a:ext cx="1117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>
                <a:solidFill>
                  <a:schemeClr val="accent4"/>
                </a:solidFill>
              </a:rPr>
              <a:t>Server</a:t>
            </a:r>
            <a:endParaRPr lang="en-US" sz="2800" b="0" dirty="0">
              <a:solidFill>
                <a:schemeClr val="accent4"/>
              </a:solidFill>
            </a:endParaRPr>
          </a:p>
        </p:txBody>
      </p:sp>
      <p:sp>
        <p:nvSpPr>
          <p:cNvPr id="5" name="Folded Corner 4"/>
          <p:cNvSpPr/>
          <p:nvPr/>
        </p:nvSpPr>
        <p:spPr bwMode="auto">
          <a:xfrm>
            <a:off x="154061" y="2490788"/>
            <a:ext cx="1104827" cy="1206500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1000" b="0" dirty="0"/>
              <a:t>&lt;html&gt;</a:t>
            </a:r>
          </a:p>
          <a:p>
            <a:pPr eaLnBrk="0" hangingPunct="0"/>
            <a:r>
              <a:rPr lang="en-US" sz="1000" b="0" dirty="0"/>
              <a:t>&lt;body&gt;</a:t>
            </a:r>
          </a:p>
          <a:p>
            <a:pPr eaLnBrk="0" hangingPunct="0"/>
            <a:r>
              <a:rPr lang="en-US" sz="1000" dirty="0">
                <a:solidFill>
                  <a:schemeClr val="accent4"/>
                </a:solidFill>
              </a:rPr>
              <a:t>&lt;img /&gt;</a:t>
            </a:r>
          </a:p>
          <a:p>
            <a:pPr eaLnBrk="0" hangingPunct="0"/>
            <a:r>
              <a:rPr lang="en-US" sz="1000" b="0" dirty="0"/>
              <a:t>&lt;/body&gt;</a:t>
            </a:r>
          </a:p>
          <a:p>
            <a:pPr eaLnBrk="0" hangingPunct="0"/>
            <a:r>
              <a:rPr lang="en-US" sz="1000" b="0" dirty="0"/>
              <a:t>&lt;/html&gt;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43990" y="5875338"/>
            <a:ext cx="2101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/>
              <a:t>DNS Server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038600" y="1476703"/>
            <a:ext cx="2300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>
                <a:solidFill>
                  <a:schemeClr val="accent4"/>
                </a:solidFill>
              </a:rPr>
              <a:t>CDN Server - 1</a:t>
            </a:r>
            <a:endParaRPr lang="en-US" sz="2800" b="0" dirty="0">
              <a:solidFill>
                <a:schemeClr val="accent4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096697" y="5548560"/>
            <a:ext cx="2300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chemeClr val="accent4"/>
                </a:solidFill>
              </a:rPr>
              <a:t>CDN Server - 2</a:t>
            </a:r>
          </a:p>
        </p:txBody>
      </p:sp>
      <p:sp>
        <p:nvSpPr>
          <p:cNvPr id="9" name="Freeform 8"/>
          <p:cNvSpPr/>
          <p:nvPr/>
        </p:nvSpPr>
        <p:spPr bwMode="auto">
          <a:xfrm>
            <a:off x="1384663" y="2050869"/>
            <a:ext cx="3134788" cy="2648369"/>
          </a:xfrm>
          <a:custGeom>
            <a:avLst/>
            <a:gdLst>
              <a:gd name="connsiteX0" fmla="*/ 0 w 3134788"/>
              <a:gd name="connsiteY0" fmla="*/ 2142308 h 2648369"/>
              <a:gd name="connsiteX1" fmla="*/ 2063931 w 3134788"/>
              <a:gd name="connsiteY1" fmla="*/ 2586445 h 2648369"/>
              <a:gd name="connsiteX2" fmla="*/ 3122023 w 3134788"/>
              <a:gd name="connsiteY2" fmla="*/ 940525 h 2648369"/>
              <a:gd name="connsiteX3" fmla="*/ 2677886 w 3134788"/>
              <a:gd name="connsiteY3" fmla="*/ 0 h 2648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4788" h="2648369">
                <a:moveTo>
                  <a:pt x="0" y="2142308"/>
                </a:moveTo>
                <a:cubicBezTo>
                  <a:pt x="771797" y="2464525"/>
                  <a:pt x="1543594" y="2786742"/>
                  <a:pt x="2063931" y="2586445"/>
                </a:cubicBezTo>
                <a:cubicBezTo>
                  <a:pt x="2584268" y="2386148"/>
                  <a:pt x="3019697" y="1371599"/>
                  <a:pt x="3122023" y="940525"/>
                </a:cubicBezTo>
                <a:cubicBezTo>
                  <a:pt x="3224349" y="509451"/>
                  <a:pt x="2677886" y="0"/>
                  <a:pt x="2677886" y="0"/>
                </a:cubicBezTo>
              </a:path>
            </a:pathLst>
          </a:custGeom>
          <a:noFill/>
          <a:ln w="28575" cap="flat" cmpd="sng" algn="ctr">
            <a:solidFill>
              <a:schemeClr val="accent4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 rot="17805542">
            <a:off x="3387431" y="3885921"/>
            <a:ext cx="162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HTTP Response</a:t>
            </a:r>
          </a:p>
        </p:txBody>
      </p:sp>
    </p:spTree>
    <p:extLst>
      <p:ext uri="{BB962C8B-B14F-4D97-AF65-F5344CB8AC3E}">
        <p14:creationId xmlns:p14="http://schemas.microsoft.com/office/powerpoint/2010/main" val="140590971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8" grpId="0"/>
    </p:bld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2294</TotalTime>
  <Words>2659</Words>
  <Application>Microsoft Macintosh PowerPoint</Application>
  <PresentationFormat>On-screen Show (4:3)</PresentationFormat>
  <Paragraphs>605</Paragraphs>
  <Slides>57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Arial</vt:lpstr>
      <vt:lpstr>Calibri</vt:lpstr>
      <vt:lpstr>Calibri Light</vt:lpstr>
      <vt:lpstr>Courier New</vt:lpstr>
      <vt:lpstr>Tahoma</vt:lpstr>
      <vt:lpstr>Times New Roman</vt:lpstr>
      <vt:lpstr>Wingdings</vt:lpstr>
      <vt:lpstr>Office Theme</vt:lpstr>
      <vt:lpstr>EN.601.414/614 Computer Networks  Transport Layer</vt:lpstr>
      <vt:lpstr>Recap: Web components</vt:lpstr>
      <vt:lpstr>Recap: HTTP</vt:lpstr>
      <vt:lpstr>Recap: CDN</vt:lpstr>
      <vt:lpstr>Recap: DNS</vt:lpstr>
      <vt:lpstr>Putting it all together</vt:lpstr>
      <vt:lpstr>Putting it all together</vt:lpstr>
      <vt:lpstr>Putting it all together</vt:lpstr>
      <vt:lpstr>Putting it all together</vt:lpstr>
      <vt:lpstr>Agenda</vt:lpstr>
      <vt:lpstr>Transport layer</vt:lpstr>
      <vt:lpstr>Why a transport layer? </vt:lpstr>
      <vt:lpstr>Multiplexing &amp; demultiplexing</vt:lpstr>
      <vt:lpstr>Role of the transport layer</vt:lpstr>
      <vt:lpstr>Role of the transport layer</vt:lpstr>
      <vt:lpstr>Role of the transport layer</vt:lpstr>
      <vt:lpstr>Role of the transport layer</vt:lpstr>
      <vt:lpstr>Role of the transport layer</vt:lpstr>
      <vt:lpstr>Applications and sockets</vt:lpstr>
      <vt:lpstr>Ports</vt:lpstr>
      <vt:lpstr>UDP: User Datagram Protocol </vt:lpstr>
      <vt:lpstr>UDP (cont’d)</vt:lpstr>
      <vt:lpstr>Why a transport layer? </vt:lpstr>
      <vt:lpstr>Reliable transport</vt:lpstr>
      <vt:lpstr>Reliable transport</vt:lpstr>
      <vt:lpstr>Reliable transport</vt:lpstr>
      <vt:lpstr>Dealing with packet corruption</vt:lpstr>
      <vt:lpstr>Dealing with packet corruption </vt:lpstr>
      <vt:lpstr>Dealing with packet loss</vt:lpstr>
      <vt:lpstr>Dealing with packet loss (of ack)</vt:lpstr>
      <vt:lpstr>Dealing with packet duplicate</vt:lpstr>
      <vt:lpstr>Components of a solution</vt:lpstr>
      <vt:lpstr>Designing a reliable transport</vt:lpstr>
      <vt:lpstr>A Solution: “Stop and Wait”</vt:lpstr>
      <vt:lpstr>Stop &amp; Wait is inefficient </vt:lpstr>
      <vt:lpstr>Orders of magnitude</vt:lpstr>
      <vt:lpstr>Three design decisions</vt:lpstr>
      <vt:lpstr>Sliding window</vt:lpstr>
      <vt:lpstr>Sliding window</vt:lpstr>
      <vt:lpstr>Throughput of sliding window</vt:lpstr>
      <vt:lpstr>Acknowledgements w/ sliding window</vt:lpstr>
      <vt:lpstr>Cumulative acknowledgements</vt:lpstr>
      <vt:lpstr>Cumulative acknowledgements (cont’d)</vt:lpstr>
      <vt:lpstr>Acknowledgements w/ sliding window</vt:lpstr>
      <vt:lpstr>Sliding window protocols</vt:lpstr>
      <vt:lpstr>Go-Back-N (GBN)</vt:lpstr>
      <vt:lpstr>Sliding window with GBN</vt:lpstr>
      <vt:lpstr>GBN example w/o errors</vt:lpstr>
      <vt:lpstr>GBN example with errors</vt:lpstr>
      <vt:lpstr>Selective Repeat (SR)</vt:lpstr>
      <vt:lpstr>SR example with errors</vt:lpstr>
      <vt:lpstr>Observations</vt:lpstr>
      <vt:lpstr>Components of a solution</vt:lpstr>
      <vt:lpstr>Group Discussion</vt:lpstr>
      <vt:lpstr>GBN vs. Selective Repeat</vt:lpstr>
      <vt:lpstr>Summary</vt:lpstr>
      <vt:lpstr>Thanks!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452</cp:revision>
  <dcterms:created xsi:type="dcterms:W3CDTF">2017-09-02T14:15:58Z</dcterms:created>
  <dcterms:modified xsi:type="dcterms:W3CDTF">2020-09-22T19:03:13Z</dcterms:modified>
</cp:coreProperties>
</file>