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2.xml" ContentType="application/vnd.openxmlformats-officedocument.drawingml.chart+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461" r:id="rId3"/>
    <p:sldId id="507" r:id="rId4"/>
    <p:sldId id="508" r:id="rId5"/>
    <p:sldId id="502" r:id="rId6"/>
    <p:sldId id="503" r:id="rId7"/>
    <p:sldId id="509" r:id="rId8"/>
    <p:sldId id="510"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7" r:id="rId33"/>
    <p:sldId id="488" r:id="rId34"/>
    <p:sldId id="489" r:id="rId35"/>
    <p:sldId id="490" r:id="rId36"/>
    <p:sldId id="491" r:id="rId37"/>
    <p:sldId id="492" r:id="rId38"/>
    <p:sldId id="493" r:id="rId39"/>
    <p:sldId id="494" r:id="rId40"/>
    <p:sldId id="495" r:id="rId41"/>
    <p:sldId id="497" r:id="rId42"/>
    <p:sldId id="498" r:id="rId43"/>
    <p:sldId id="496" r:id="rId44"/>
    <p:sldId id="515" r:id="rId45"/>
    <p:sldId id="512" r:id="rId46"/>
    <p:sldId id="511" r:id="rId47"/>
    <p:sldId id="514" r:id="rId48"/>
    <p:sldId id="513" r:id="rId49"/>
    <p:sldId id="4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8668" autoAdjust="0"/>
  </p:normalViewPr>
  <p:slideViewPr>
    <p:cSldViewPr snapToObjects="1">
      <p:cViewPr varScale="1">
        <p:scale>
          <a:sx n="87" d="100"/>
          <a:sy n="87" d="100"/>
        </p:scale>
        <p:origin x="192" y="3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file:///D:\files\Dropbox\SRNC_TMC\SRNC_TMC_7\exp_12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files\Dropbox\SRNC_TMC\SRNC_TMC_7\exp_12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78094925634445"/>
          <c:y val="8.8132108486440264E-2"/>
          <c:w val="0.82455238407698339"/>
          <c:h val="0.7333318751822685"/>
        </c:manualLayout>
      </c:layout>
      <c:barChart>
        <c:barDir val="col"/>
        <c:grouping val="clustered"/>
        <c:varyColors val="0"/>
        <c:ser>
          <c:idx val="0"/>
          <c:order val="0"/>
          <c:tx>
            <c:strRef>
              <c:f>Sheet1!$C$2</c:f>
              <c:strCache>
                <c:ptCount val="1"/>
                <c:pt idx="0">
                  <c:v>NewReno</c:v>
                </c:pt>
              </c:strCache>
            </c:strRef>
          </c:tx>
          <c:spPr>
            <a:solidFill>
              <a:srgbClr val="C0504D"/>
            </a:solidFill>
          </c:spPr>
          <c:invertIfNegative val="0"/>
          <c:dLbls>
            <c:dLbl>
              <c:idx val="0"/>
              <c:layout>
                <c:manualLayout>
                  <c:x val="0"/>
                  <c:y val="-3.436426116838488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703-4492-9ABB-C069BF1D4FB0}"/>
                </c:ext>
              </c:extLst>
            </c:dLbl>
            <c:dLbl>
              <c:idx val="1"/>
              <c:layout>
                <c:manualLayout>
                  <c:x val="-7.0621468926553837E-3"/>
                  <c:y val="1.374569845435987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703-4492-9ABB-C069BF1D4FB0}"/>
                </c:ext>
              </c:extLst>
            </c:dLbl>
            <c:dLbl>
              <c:idx val="2"/>
              <c:layout>
                <c:manualLayout>
                  <c:x val="-1.1267605633803121E-2"/>
                  <c:y val="-6.300041768917592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703-4492-9ABB-C069BF1D4FB0}"/>
                </c:ext>
              </c:extLst>
            </c:dLbl>
            <c:dLbl>
              <c:idx val="3"/>
              <c:layout>
                <c:manualLayout>
                  <c:x val="-8.4507042253523876E-3"/>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703-4492-9ABB-C069BF1D4FB0}"/>
                </c:ext>
              </c:extLst>
            </c:dLbl>
            <c:dLbl>
              <c:idx val="4"/>
              <c:layout>
                <c:manualLayout>
                  <c:x val="-1.1267605633803121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A703-4492-9ABB-C069BF1D4FB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Sheet1!$D$1:$H$1</c:f>
              <c:strCache>
                <c:ptCount val="5"/>
                <c:pt idx="0">
                  <c:v>10M</c:v>
                </c:pt>
                <c:pt idx="1">
                  <c:v>100M</c:v>
                </c:pt>
                <c:pt idx="2">
                  <c:v>500M</c:v>
                </c:pt>
                <c:pt idx="3">
                  <c:v>800M</c:v>
                </c:pt>
                <c:pt idx="4">
                  <c:v>1G</c:v>
                </c:pt>
              </c:strCache>
            </c:strRef>
          </c:cat>
          <c:val>
            <c:numRef>
              <c:f>Sheet1!$D$2:$H$2</c:f>
              <c:numCache>
                <c:formatCode>General</c:formatCode>
                <c:ptCount val="5"/>
                <c:pt idx="0">
                  <c:v>0.75000000000000389</c:v>
                </c:pt>
                <c:pt idx="1">
                  <c:v>0.59000000000000052</c:v>
                </c:pt>
                <c:pt idx="2">
                  <c:v>0.31000000000000189</c:v>
                </c:pt>
                <c:pt idx="3">
                  <c:v>0.21000000000000021</c:v>
                </c:pt>
                <c:pt idx="4">
                  <c:v>0.21000000000000021</c:v>
                </c:pt>
              </c:numCache>
            </c:numRef>
          </c:val>
          <c:extLst>
            <c:ext xmlns:c16="http://schemas.microsoft.com/office/drawing/2014/chart" uri="{C3380CC4-5D6E-409C-BE32-E72D297353CC}">
              <c16:uniqueId val="{00000005-A703-4492-9ABB-C069BF1D4FB0}"/>
            </c:ext>
          </c:extLst>
        </c:ser>
        <c:ser>
          <c:idx val="1"/>
          <c:order val="1"/>
          <c:tx>
            <c:strRef>
              <c:f>Sheet1!$C$3</c:f>
              <c:strCache>
                <c:ptCount val="1"/>
                <c:pt idx="0">
                  <c:v>CTCP</c:v>
                </c:pt>
              </c:strCache>
            </c:strRef>
          </c:tx>
          <c:spPr>
            <a:solidFill>
              <a:srgbClr val="FFFF00"/>
            </a:solidFill>
          </c:spPr>
          <c:invertIfNegative val="0"/>
          <c:dLbls>
            <c:dLbl>
              <c:idx val="0"/>
              <c:layout>
                <c:manualLayout>
                  <c:x val="-7.712642911161631E-3"/>
                  <c:y val="9.2592592592594305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A703-4492-9ABB-C069BF1D4FB0}"/>
                </c:ext>
              </c:extLst>
            </c:dLbl>
            <c:dLbl>
              <c:idx val="1"/>
              <c:layout>
                <c:manualLayout>
                  <c:x val="-1.1849948841140621E-3"/>
                  <c:y val="-7.1401283172937103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A703-4492-9ABB-C069BF1D4FB0}"/>
                </c:ext>
              </c:extLst>
            </c:dLbl>
            <c:dLbl>
              <c:idx val="2"/>
              <c:layout>
                <c:manualLayout>
                  <c:x val="-4.197473197206281E-3"/>
                  <c:y val="5.555555555555555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A703-4492-9ABB-C069BF1D4FB0}"/>
                </c:ext>
              </c:extLst>
            </c:dLbl>
            <c:dLbl>
              <c:idx val="3"/>
              <c:layout>
                <c:manualLayout>
                  <c:x val="-5.6020063170069846E-3"/>
                  <c:y val="1.851851851851873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A703-4492-9ABB-C069BF1D4FB0}"/>
                </c:ext>
              </c:extLst>
            </c:dLbl>
            <c:dLbl>
              <c:idx val="4"/>
              <c:layout>
                <c:manualLayout>
                  <c:x val="3.9814938386939539E-5"/>
                  <c:y val="-5.555555555555555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A703-4492-9ABB-C069BF1D4FB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Sheet1!$D$1:$H$1</c:f>
              <c:strCache>
                <c:ptCount val="5"/>
                <c:pt idx="0">
                  <c:v>10M</c:v>
                </c:pt>
                <c:pt idx="1">
                  <c:v>100M</c:v>
                </c:pt>
                <c:pt idx="2">
                  <c:v>500M</c:v>
                </c:pt>
                <c:pt idx="3">
                  <c:v>800M</c:v>
                </c:pt>
                <c:pt idx="4">
                  <c:v>1G</c:v>
                </c:pt>
              </c:strCache>
            </c:strRef>
          </c:cat>
          <c:val>
            <c:numRef>
              <c:f>Sheet1!$D$3:$H$3</c:f>
              <c:numCache>
                <c:formatCode>General</c:formatCode>
                <c:ptCount val="5"/>
                <c:pt idx="0">
                  <c:v>0.74000000000000365</c:v>
                </c:pt>
                <c:pt idx="1">
                  <c:v>0.63000000000000422</c:v>
                </c:pt>
                <c:pt idx="2">
                  <c:v>0.46</c:v>
                </c:pt>
                <c:pt idx="3">
                  <c:v>0.42000000000000032</c:v>
                </c:pt>
                <c:pt idx="4">
                  <c:v>0.27</c:v>
                </c:pt>
              </c:numCache>
            </c:numRef>
          </c:val>
          <c:extLst>
            <c:ext xmlns:c16="http://schemas.microsoft.com/office/drawing/2014/chart" uri="{C3380CC4-5D6E-409C-BE32-E72D297353CC}">
              <c16:uniqueId val="{0000000B-A703-4492-9ABB-C069BF1D4FB0}"/>
            </c:ext>
          </c:extLst>
        </c:ser>
        <c:ser>
          <c:idx val="2"/>
          <c:order val="2"/>
          <c:tx>
            <c:strRef>
              <c:f>Sheet1!$C$4</c:f>
              <c:strCache>
                <c:ptCount val="1"/>
                <c:pt idx="0">
                  <c:v>CBR</c:v>
                </c:pt>
              </c:strCache>
            </c:strRef>
          </c:tx>
          <c:spPr>
            <a:solidFill>
              <a:srgbClr val="00B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Sheet1!$D$4:$H$4</c:f>
              <c:numCache>
                <c:formatCode>General</c:formatCode>
                <c:ptCount val="5"/>
                <c:pt idx="0">
                  <c:v>0.99</c:v>
                </c:pt>
                <c:pt idx="1">
                  <c:v>0.99</c:v>
                </c:pt>
                <c:pt idx="2">
                  <c:v>0.99</c:v>
                </c:pt>
                <c:pt idx="3">
                  <c:v>0.99</c:v>
                </c:pt>
                <c:pt idx="4">
                  <c:v>0.99</c:v>
                </c:pt>
              </c:numCache>
            </c:numRef>
          </c:val>
          <c:extLst>
            <c:ext xmlns:c16="http://schemas.microsoft.com/office/drawing/2014/chart" uri="{C3380CC4-5D6E-409C-BE32-E72D297353CC}">
              <c16:uniqueId val="{0000000C-A703-4492-9ABB-C069BF1D4FB0}"/>
            </c:ext>
          </c:extLst>
        </c:ser>
        <c:dLbls>
          <c:showLegendKey val="0"/>
          <c:showVal val="1"/>
          <c:showCatName val="0"/>
          <c:showSerName val="0"/>
          <c:showPercent val="0"/>
          <c:showBubbleSize val="0"/>
        </c:dLbls>
        <c:gapWidth val="75"/>
        <c:axId val="119510032"/>
        <c:axId val="119510592"/>
      </c:barChart>
      <c:catAx>
        <c:axId val="119510032"/>
        <c:scaling>
          <c:orientation val="minMax"/>
        </c:scaling>
        <c:delete val="0"/>
        <c:axPos val="b"/>
        <c:title>
          <c:tx>
            <c:rich>
              <a:bodyPr/>
              <a:lstStyle/>
              <a:p>
                <a:pPr>
                  <a:defRPr/>
                </a:pPr>
                <a:r>
                  <a:rPr lang="en-US"/>
                  <a:t>Bottleneck link bandwidth (bps)</a:t>
                </a:r>
              </a:p>
            </c:rich>
          </c:tx>
          <c:layout>
            <c:manualLayout>
              <c:xMode val="edge"/>
              <c:yMode val="edge"/>
              <c:x val="0.34863528181858633"/>
              <c:y val="0.93482400116652165"/>
            </c:manualLayout>
          </c:layout>
          <c:overlay val="0"/>
        </c:title>
        <c:numFmt formatCode="General" sourceLinked="0"/>
        <c:majorTickMark val="none"/>
        <c:minorTickMark val="none"/>
        <c:tickLblPos val="nextTo"/>
        <c:crossAx val="119510592"/>
        <c:crosses val="autoZero"/>
        <c:auto val="1"/>
        <c:lblAlgn val="ctr"/>
        <c:lblOffset val="100"/>
        <c:noMultiLvlLbl val="0"/>
      </c:catAx>
      <c:valAx>
        <c:axId val="119510592"/>
        <c:scaling>
          <c:orientation val="minMax"/>
        </c:scaling>
        <c:delete val="0"/>
        <c:axPos val="l"/>
        <c:title>
          <c:tx>
            <c:rich>
              <a:bodyPr rot="-5400000" vert="horz"/>
              <a:lstStyle/>
              <a:p>
                <a:pPr>
                  <a:defRPr/>
                </a:pPr>
                <a:r>
                  <a:rPr lang="en-US"/>
                  <a:t>Normalized TCP Throughput</a:t>
                </a:r>
              </a:p>
            </c:rich>
          </c:tx>
          <c:layout>
            <c:manualLayout>
              <c:xMode val="edge"/>
              <c:yMode val="edge"/>
              <c:x val="7.0621468926553837E-3"/>
              <c:y val="0.11414056576261362"/>
            </c:manualLayout>
          </c:layout>
          <c:overlay val="0"/>
        </c:title>
        <c:numFmt formatCode="General" sourceLinked="1"/>
        <c:majorTickMark val="none"/>
        <c:minorTickMark val="none"/>
        <c:tickLblPos val="nextTo"/>
        <c:crossAx val="119510032"/>
        <c:crosses val="autoZero"/>
        <c:crossBetween val="between"/>
      </c:valAx>
      <c:spPr>
        <a:ln>
          <a:solidFill>
            <a:sysClr val="windowText" lastClr="000000"/>
          </a:solidFill>
        </a:ln>
      </c:spPr>
    </c:plotArea>
    <c:legend>
      <c:legendPos val="b"/>
      <c:layout>
        <c:manualLayout>
          <c:xMode val="edge"/>
          <c:yMode val="edge"/>
          <c:x val="0.24583938630922433"/>
          <c:y val="2.254682437589739E-2"/>
          <c:w val="0.66857244539348482"/>
          <c:h val="6.2140595827583564E-2"/>
        </c:manualLayout>
      </c:layout>
      <c:overlay val="0"/>
    </c:legend>
    <c:plotVisOnly val="1"/>
    <c:dispBlanksAs val="gap"/>
    <c:showDLblsOverMax val="0"/>
  </c:chart>
  <c:spPr>
    <a:ln>
      <a:noFill/>
    </a:ln>
  </c:spPr>
  <c:txPr>
    <a:bodyPr/>
    <a:lstStyle/>
    <a:p>
      <a:pPr>
        <a:defRPr sz="1400" b="0">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93952318460194"/>
          <c:y val="7.7326480023331576E-2"/>
          <c:w val="0.80913812335958535"/>
          <c:h val="0.75563254593175377"/>
        </c:manualLayout>
      </c:layout>
      <c:scatterChart>
        <c:scatterStyle val="smoothMarker"/>
        <c:varyColors val="0"/>
        <c:ser>
          <c:idx val="2"/>
          <c:order val="0"/>
          <c:tx>
            <c:strRef>
              <c:f>Sheet8!$A$37</c:f>
              <c:strCache>
                <c:ptCount val="1"/>
                <c:pt idx="0">
                  <c:v>PRO</c:v>
                </c:pt>
              </c:strCache>
            </c:strRef>
          </c:tx>
          <c:spPr>
            <a:ln w="57150">
              <a:solidFill>
                <a:srgbClr val="009242"/>
              </a:solidFill>
              <a:prstDash val="lgDashDot"/>
            </a:ln>
          </c:spPr>
          <c:marker>
            <c:symbol val="triangle"/>
            <c:size val="12"/>
            <c:spPr>
              <a:solidFill>
                <a:sysClr val="window" lastClr="FFFFFF"/>
              </a:solidFill>
              <a:ln w="57150">
                <a:solidFill>
                  <a:srgbClr val="009242"/>
                </a:solidFill>
              </a:ln>
            </c:spPr>
          </c:marker>
          <c:xVal>
            <c:numRef>
              <c:f>Sheet8!$B$34:$I$34</c:f>
              <c:numCache>
                <c:formatCode>General</c:formatCode>
                <c:ptCount val="8"/>
                <c:pt idx="0">
                  <c:v>0</c:v>
                </c:pt>
                <c:pt idx="1">
                  <c:v>0.5</c:v>
                </c:pt>
                <c:pt idx="2">
                  <c:v>1</c:v>
                </c:pt>
                <c:pt idx="3">
                  <c:v>2</c:v>
                </c:pt>
                <c:pt idx="4">
                  <c:v>3</c:v>
                </c:pt>
                <c:pt idx="5">
                  <c:v>4</c:v>
                </c:pt>
                <c:pt idx="6">
                  <c:v>8</c:v>
                </c:pt>
                <c:pt idx="7">
                  <c:v>10</c:v>
                </c:pt>
              </c:numCache>
            </c:numRef>
          </c:xVal>
          <c:yVal>
            <c:numRef>
              <c:f>Sheet8!$B$37:$I$37</c:f>
              <c:numCache>
                <c:formatCode>General</c:formatCode>
                <c:ptCount val="8"/>
                <c:pt idx="0">
                  <c:v>571.83302547619053</c:v>
                </c:pt>
                <c:pt idx="1">
                  <c:v>49.863787619047024</c:v>
                </c:pt>
                <c:pt idx="2">
                  <c:v>47.797823571428545</c:v>
                </c:pt>
                <c:pt idx="3">
                  <c:v>46.390280476190135</c:v>
                </c:pt>
                <c:pt idx="4">
                  <c:v>45.596049761904837</c:v>
                </c:pt>
                <c:pt idx="5">
                  <c:v>45.231055952381013</c:v>
                </c:pt>
                <c:pt idx="6">
                  <c:v>44.454784999999994</c:v>
                </c:pt>
                <c:pt idx="7">
                  <c:v>44.280880238095207</c:v>
                </c:pt>
              </c:numCache>
            </c:numRef>
          </c:yVal>
          <c:smooth val="1"/>
          <c:extLst>
            <c:ext xmlns:c16="http://schemas.microsoft.com/office/drawing/2014/chart" uri="{C3380CC4-5D6E-409C-BE32-E72D297353CC}">
              <c16:uniqueId val="{00000000-B1F3-462E-81AD-221AE00E65B7}"/>
            </c:ext>
          </c:extLst>
        </c:ser>
        <c:ser>
          <c:idx val="1"/>
          <c:order val="1"/>
          <c:tx>
            <c:strRef>
              <c:f>Sheet8!$A$36</c:f>
              <c:strCache>
                <c:ptCount val="1"/>
                <c:pt idx="0">
                  <c:v>[JK2009]</c:v>
                </c:pt>
              </c:strCache>
            </c:strRef>
          </c:tx>
          <c:spPr>
            <a:ln w="57150">
              <a:solidFill>
                <a:srgbClr val="C00000"/>
              </a:solidFill>
            </a:ln>
          </c:spPr>
          <c:marker>
            <c:symbol val="square"/>
            <c:size val="10"/>
            <c:spPr>
              <a:solidFill>
                <a:sysClr val="window" lastClr="FFFFFF"/>
              </a:solidFill>
              <a:ln w="57150">
                <a:solidFill>
                  <a:srgbClr val="C00000"/>
                </a:solidFill>
              </a:ln>
            </c:spPr>
          </c:marker>
          <c:xVal>
            <c:numRef>
              <c:f>Sheet8!$B$34:$I$34</c:f>
              <c:numCache>
                <c:formatCode>General</c:formatCode>
                <c:ptCount val="8"/>
                <c:pt idx="0">
                  <c:v>0</c:v>
                </c:pt>
                <c:pt idx="1">
                  <c:v>0.5</c:v>
                </c:pt>
                <c:pt idx="2">
                  <c:v>1</c:v>
                </c:pt>
                <c:pt idx="3">
                  <c:v>2</c:v>
                </c:pt>
                <c:pt idx="4">
                  <c:v>3</c:v>
                </c:pt>
                <c:pt idx="5">
                  <c:v>4</c:v>
                </c:pt>
                <c:pt idx="6">
                  <c:v>8</c:v>
                </c:pt>
                <c:pt idx="7">
                  <c:v>10</c:v>
                </c:pt>
              </c:numCache>
            </c:numRef>
          </c:xVal>
          <c:yVal>
            <c:numRef>
              <c:f>Sheet8!$B$36:$I$36</c:f>
              <c:numCache>
                <c:formatCode>General</c:formatCode>
                <c:ptCount val="8"/>
                <c:pt idx="0">
                  <c:v>575.92720714285247</c:v>
                </c:pt>
                <c:pt idx="1">
                  <c:v>483.61717500000026</c:v>
                </c:pt>
                <c:pt idx="2">
                  <c:v>441.30349999999999</c:v>
                </c:pt>
                <c:pt idx="3">
                  <c:v>266.84092190476537</c:v>
                </c:pt>
                <c:pt idx="4">
                  <c:v>109.3603911904754</c:v>
                </c:pt>
                <c:pt idx="5">
                  <c:v>76.274559999999994</c:v>
                </c:pt>
                <c:pt idx="6">
                  <c:v>45.184808333333294</c:v>
                </c:pt>
                <c:pt idx="7">
                  <c:v>44.280880000000003</c:v>
                </c:pt>
              </c:numCache>
            </c:numRef>
          </c:yVal>
          <c:smooth val="1"/>
          <c:extLst>
            <c:ext xmlns:c16="http://schemas.microsoft.com/office/drawing/2014/chart" uri="{C3380CC4-5D6E-409C-BE32-E72D297353CC}">
              <c16:uniqueId val="{00000001-B1F3-462E-81AD-221AE00E65B7}"/>
            </c:ext>
          </c:extLst>
        </c:ser>
        <c:ser>
          <c:idx val="0"/>
          <c:order val="2"/>
          <c:tx>
            <c:strRef>
              <c:f>Sheet8!$A$35</c:f>
              <c:strCache>
                <c:ptCount val="1"/>
                <c:pt idx="0">
                  <c:v>SRNC</c:v>
                </c:pt>
              </c:strCache>
            </c:strRef>
          </c:tx>
          <c:spPr>
            <a:ln w="57150">
              <a:solidFill>
                <a:srgbClr val="002060"/>
              </a:solidFill>
              <a:prstDash val="dash"/>
            </a:ln>
          </c:spPr>
          <c:marker>
            <c:symbol val="circle"/>
            <c:size val="10"/>
            <c:spPr>
              <a:solidFill>
                <a:schemeClr val="bg1"/>
              </a:solidFill>
              <a:ln w="57150">
                <a:solidFill>
                  <a:srgbClr val="002060"/>
                </a:solidFill>
              </a:ln>
            </c:spPr>
          </c:marker>
          <c:xVal>
            <c:numRef>
              <c:f>Sheet8!$B$34:$I$34</c:f>
              <c:numCache>
                <c:formatCode>General</c:formatCode>
                <c:ptCount val="8"/>
                <c:pt idx="0">
                  <c:v>0</c:v>
                </c:pt>
                <c:pt idx="1">
                  <c:v>0.5</c:v>
                </c:pt>
                <c:pt idx="2">
                  <c:v>1</c:v>
                </c:pt>
                <c:pt idx="3">
                  <c:v>2</c:v>
                </c:pt>
                <c:pt idx="4">
                  <c:v>3</c:v>
                </c:pt>
                <c:pt idx="5">
                  <c:v>4</c:v>
                </c:pt>
                <c:pt idx="6">
                  <c:v>8</c:v>
                </c:pt>
                <c:pt idx="7">
                  <c:v>10</c:v>
                </c:pt>
              </c:numCache>
            </c:numRef>
          </c:xVal>
          <c:yVal>
            <c:numRef>
              <c:f>Sheet8!$B$35:$I$35</c:f>
              <c:numCache>
                <c:formatCode>General</c:formatCode>
                <c:ptCount val="8"/>
                <c:pt idx="0">
                  <c:v>708.10735333333332</c:v>
                </c:pt>
                <c:pt idx="1">
                  <c:v>708.74131666667415</c:v>
                </c:pt>
                <c:pt idx="2">
                  <c:v>647.71382452380954</c:v>
                </c:pt>
                <c:pt idx="3">
                  <c:v>625.23255690476196</c:v>
                </c:pt>
                <c:pt idx="4">
                  <c:v>636.29499166667983</c:v>
                </c:pt>
                <c:pt idx="5">
                  <c:v>619.09829023810209</c:v>
                </c:pt>
                <c:pt idx="6">
                  <c:v>536.43652309522736</c:v>
                </c:pt>
                <c:pt idx="7">
                  <c:v>307.53577547618573</c:v>
                </c:pt>
              </c:numCache>
            </c:numRef>
          </c:yVal>
          <c:smooth val="1"/>
          <c:extLst>
            <c:ext xmlns:c16="http://schemas.microsoft.com/office/drawing/2014/chart" uri="{C3380CC4-5D6E-409C-BE32-E72D297353CC}">
              <c16:uniqueId val="{00000002-B1F3-462E-81AD-221AE00E65B7}"/>
            </c:ext>
          </c:extLst>
        </c:ser>
        <c:dLbls>
          <c:showLegendKey val="0"/>
          <c:showVal val="0"/>
          <c:showCatName val="0"/>
          <c:showSerName val="0"/>
          <c:showPercent val="0"/>
          <c:showBubbleSize val="0"/>
        </c:dLbls>
        <c:axId val="120147504"/>
        <c:axId val="120148064"/>
      </c:scatterChart>
      <c:valAx>
        <c:axId val="120147504"/>
        <c:scaling>
          <c:orientation val="minMax"/>
          <c:max val="10"/>
        </c:scaling>
        <c:delete val="0"/>
        <c:axPos val="b"/>
        <c:title>
          <c:tx>
            <c:rich>
              <a:bodyPr/>
              <a:lstStyle/>
              <a:p>
                <a:pPr>
                  <a:defRPr/>
                </a:pPr>
                <a:r>
                  <a:rPr lang="en-US" b="1" dirty="0"/>
                  <a:t>Overall Wireless Packet Loss Probability (%)</a:t>
                </a:r>
              </a:p>
            </c:rich>
          </c:tx>
          <c:layout>
            <c:manualLayout>
              <c:xMode val="edge"/>
              <c:yMode val="edge"/>
              <c:x val="0.2510277777777809"/>
              <c:y val="0.93365354330708661"/>
            </c:manualLayout>
          </c:layout>
          <c:overlay val="0"/>
        </c:title>
        <c:numFmt formatCode="General" sourceLinked="1"/>
        <c:majorTickMark val="cross"/>
        <c:minorTickMark val="cross"/>
        <c:tickLblPos val="nextTo"/>
        <c:crossAx val="120148064"/>
        <c:crosses val="autoZero"/>
        <c:crossBetween val="midCat"/>
      </c:valAx>
      <c:valAx>
        <c:axId val="120148064"/>
        <c:scaling>
          <c:orientation val="minMax"/>
          <c:max val="750"/>
          <c:min val="0"/>
        </c:scaling>
        <c:delete val="0"/>
        <c:axPos val="l"/>
        <c:title>
          <c:tx>
            <c:rich>
              <a:bodyPr rot="-5400000" vert="horz"/>
              <a:lstStyle/>
              <a:p>
                <a:pPr>
                  <a:defRPr/>
                </a:pPr>
                <a:r>
                  <a:rPr lang="en-US" b="1" dirty="0"/>
                  <a:t>TCP Throughput (Mbps)</a:t>
                </a:r>
              </a:p>
            </c:rich>
          </c:tx>
          <c:layout>
            <c:manualLayout>
              <c:xMode val="edge"/>
              <c:yMode val="edge"/>
              <c:x val="0"/>
              <c:y val="0.1922723826188393"/>
            </c:manualLayout>
          </c:layout>
          <c:overlay val="0"/>
        </c:title>
        <c:numFmt formatCode="General" sourceLinked="1"/>
        <c:majorTickMark val="cross"/>
        <c:minorTickMark val="in"/>
        <c:tickLblPos val="nextTo"/>
        <c:crossAx val="120147504"/>
        <c:crosses val="autoZero"/>
        <c:crossBetween val="midCat"/>
      </c:valAx>
      <c:spPr>
        <a:ln>
          <a:solidFill>
            <a:sysClr val="windowText" lastClr="000000"/>
          </a:solidFill>
        </a:ln>
      </c:spPr>
    </c:plotArea>
    <c:legend>
      <c:legendPos val="r"/>
      <c:layout>
        <c:manualLayout>
          <c:xMode val="edge"/>
          <c:yMode val="edge"/>
          <c:x val="0.10751377952756012"/>
          <c:y val="1.2758821813940021E-3"/>
          <c:w val="0.83831955380577461"/>
          <c:h val="5.9484981044037336E-2"/>
        </c:manualLayout>
      </c:layout>
      <c:overlay val="0"/>
    </c:legend>
    <c:plotVisOnly val="1"/>
    <c:dispBlanksAs val="gap"/>
    <c:showDLblsOverMax val="0"/>
  </c:chart>
  <c:spPr>
    <a:ln>
      <a:noFill/>
    </a:ln>
  </c:spPr>
  <c:txPr>
    <a:bodyPr/>
    <a:lstStyle/>
    <a:p>
      <a:pPr>
        <a:defRPr sz="2000" b="0">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10</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4833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11</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5930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12</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8356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5746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14</a:t>
            </a:fld>
            <a:endParaRPr lang="en-US"/>
          </a:p>
        </p:txBody>
      </p:sp>
    </p:spTree>
    <p:extLst>
      <p:ext uri="{BB962C8B-B14F-4D97-AF65-F5344CB8AC3E}">
        <p14:creationId xmlns:p14="http://schemas.microsoft.com/office/powerpoint/2010/main" val="420271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15</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3121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57218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17</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875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18</a:t>
            </a:fld>
            <a:endParaRPr lang="en-US"/>
          </a:p>
        </p:txBody>
      </p:sp>
    </p:spTree>
    <p:extLst>
      <p:ext uri="{BB962C8B-B14F-4D97-AF65-F5344CB8AC3E}">
        <p14:creationId xmlns:p14="http://schemas.microsoft.com/office/powerpoint/2010/main" val="3006303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19</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7864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892251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20</a:t>
            </a:fld>
            <a:endParaRPr lang="en-US"/>
          </a:p>
        </p:txBody>
      </p:sp>
    </p:spTree>
    <p:extLst>
      <p:ext uri="{BB962C8B-B14F-4D97-AF65-F5344CB8AC3E}">
        <p14:creationId xmlns:p14="http://schemas.microsoft.com/office/powerpoint/2010/main" val="3586209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21</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536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24527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reduction in power density (</a:t>
            </a:r>
            <a:r>
              <a:rPr lang="en-US" dirty="0" smtClean="0">
                <a:latin typeface="Times New Roman" pitchFamily="18" charset="0"/>
                <a:hlinkClick r:id="rId3" tooltip="Attenuation (electromagnetic radiation)"/>
              </a:rPr>
              <a:t>attenuation</a:t>
            </a:r>
            <a:r>
              <a:rPr lang="en-US" dirty="0" smtClean="0">
                <a:latin typeface="Times New Roman" pitchFamily="18" charset="0"/>
              </a:rPr>
              <a:t>) of an </a:t>
            </a:r>
            <a:r>
              <a:rPr lang="en-US" dirty="0" smtClean="0">
                <a:latin typeface="Times New Roman" pitchFamily="18" charset="0"/>
                <a:hlinkClick r:id="rId4" tooltip="Electromagnetic wave"/>
              </a:rPr>
              <a:t>electromagnetic wave</a:t>
            </a:r>
            <a:r>
              <a:rPr lang="en-US" dirty="0" smtClean="0">
                <a:latin typeface="Times New Roman" pitchFamily="18" charset="0"/>
              </a:rPr>
              <a:t> as it propagates through space.</a:t>
            </a:r>
          </a:p>
          <a:p>
            <a:endParaRPr lang="en-US" dirty="0" smtClean="0">
              <a:latin typeface="Times New Roman" pitchFamily="18" charset="0"/>
            </a:endParaRPr>
          </a:p>
          <a:p>
            <a:r>
              <a:rPr lang="en-US" dirty="0" smtClean="0">
                <a:latin typeface="Times New Roman" pitchFamily="18" charset="0"/>
              </a:rPr>
              <a:t>Path loss may be due to many effects, such as </a:t>
            </a:r>
            <a:r>
              <a:rPr lang="en-US" dirty="0" smtClean="0">
                <a:latin typeface="Times New Roman" pitchFamily="18" charset="0"/>
                <a:hlinkClick r:id="rId5" tooltip="Free-space loss"/>
              </a:rPr>
              <a:t>free-space </a:t>
            </a:r>
            <a:r>
              <a:rPr lang="en-US" dirty="0" err="1" smtClean="0">
                <a:latin typeface="Times New Roman" pitchFamily="18" charset="0"/>
                <a:hlinkClick r:id="rId5" tooltip="Free-space loss"/>
              </a:rPr>
              <a:t>loss</a:t>
            </a:r>
            <a:r>
              <a:rPr lang="en-US" dirty="0" err="1" smtClean="0">
                <a:latin typeface="Times New Roman" pitchFamily="18" charset="0"/>
              </a:rPr>
              <a:t>,</a:t>
            </a:r>
            <a:r>
              <a:rPr lang="en-US" dirty="0" err="1" smtClean="0">
                <a:latin typeface="Times New Roman" pitchFamily="18" charset="0"/>
                <a:hlinkClick r:id="rId6" tooltip="Refraction"/>
              </a:rPr>
              <a:t>refraction</a:t>
            </a:r>
            <a:r>
              <a:rPr lang="en-US" dirty="0" smtClean="0">
                <a:latin typeface="Times New Roman" pitchFamily="18" charset="0"/>
              </a:rPr>
              <a:t>, </a:t>
            </a:r>
            <a:r>
              <a:rPr lang="en-US" dirty="0" smtClean="0">
                <a:latin typeface="Times New Roman" pitchFamily="18" charset="0"/>
                <a:hlinkClick r:id="rId7" tooltip="Diffraction"/>
              </a:rPr>
              <a:t>diffraction</a:t>
            </a:r>
            <a:r>
              <a:rPr lang="en-US" dirty="0" smtClean="0">
                <a:latin typeface="Times New Roman" pitchFamily="18" charset="0"/>
              </a:rPr>
              <a:t>, </a:t>
            </a:r>
            <a:r>
              <a:rPr lang="en-US" dirty="0" smtClean="0">
                <a:latin typeface="Times New Roman" pitchFamily="18" charset="0"/>
                <a:hlinkClick r:id="rId8" tooltip="Reflection (physics)"/>
              </a:rPr>
              <a:t>reflection</a:t>
            </a:r>
            <a:r>
              <a:rPr lang="en-US" dirty="0" smtClean="0">
                <a:latin typeface="Times New Roman" pitchFamily="18" charset="0"/>
              </a:rPr>
              <a:t>, </a:t>
            </a:r>
            <a:r>
              <a:rPr lang="en-US" dirty="0" smtClean="0">
                <a:latin typeface="Times New Roman" pitchFamily="18" charset="0"/>
                <a:hlinkClick r:id="rId9" tooltip="Aperture (antenna)"/>
              </a:rPr>
              <a:t>aperture</a:t>
            </a:r>
            <a:r>
              <a:rPr lang="en-US" dirty="0" smtClean="0">
                <a:latin typeface="Times New Roman" pitchFamily="18" charset="0"/>
              </a:rPr>
              <a:t>-</a:t>
            </a:r>
            <a:r>
              <a:rPr lang="en-US" dirty="0" smtClean="0">
                <a:latin typeface="Times New Roman" pitchFamily="18" charset="0"/>
                <a:hlinkClick r:id="rId10" tooltip="Transmission medium"/>
              </a:rPr>
              <a:t>medium</a:t>
            </a:r>
            <a:r>
              <a:rPr lang="en-US" dirty="0" smtClean="0">
                <a:latin typeface="Times New Roman" pitchFamily="18" charset="0"/>
              </a:rPr>
              <a:t> </a:t>
            </a:r>
            <a:r>
              <a:rPr lang="en-US" dirty="0" smtClean="0">
                <a:latin typeface="Times New Roman" pitchFamily="18" charset="0"/>
                <a:hlinkClick r:id="rId11" tooltip="Coupling loss"/>
              </a:rPr>
              <a:t>coupling loss</a:t>
            </a:r>
            <a:r>
              <a:rPr lang="en-US" dirty="0" smtClean="0">
                <a:latin typeface="Times New Roman" pitchFamily="18" charset="0"/>
              </a:rPr>
              <a:t>, and </a:t>
            </a:r>
            <a:r>
              <a:rPr lang="en-US" dirty="0" smtClean="0">
                <a:latin typeface="Times New Roman" pitchFamily="18" charset="0"/>
                <a:hlinkClick r:id="rId12" tooltip="Absorption (optics)"/>
              </a:rPr>
              <a:t>absorption</a:t>
            </a:r>
            <a:r>
              <a:rPr lang="en-US" dirty="0"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r>
              <a:rPr lang="en-US" dirty="0" smtClean="0">
                <a:latin typeface="Times New Roman" pitchFamily="18" charset="0"/>
              </a:rPr>
              <a:t>.</a:t>
            </a:r>
          </a:p>
          <a:p>
            <a:endParaRPr lang="en-US" dirty="0" smtClean="0">
              <a:latin typeface="Times New Roman" pitchFamily="18" charset="0"/>
            </a:endParaRPr>
          </a:p>
          <a:p>
            <a:endParaRPr lang="en-US" dirty="0" smtClean="0">
              <a:latin typeface="Times New Roman" pitchFamily="18"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23</a:t>
            </a:fld>
            <a:endParaRPr lang="en-US" sz="1300" b="0" smtClean="0">
              <a:latin typeface="Times New Roman" pitchFamily="18" charset="0"/>
            </a:endParaRPr>
          </a:p>
        </p:txBody>
      </p:sp>
    </p:spTree>
    <p:extLst>
      <p:ext uri="{BB962C8B-B14F-4D97-AF65-F5344CB8AC3E}">
        <p14:creationId xmlns:p14="http://schemas.microsoft.com/office/powerpoint/2010/main" val="1435904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24</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90640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25</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22656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26</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921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27</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426777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28</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58879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29</a:t>
            </a:fld>
            <a:endParaRPr lang="en-US"/>
          </a:p>
        </p:txBody>
      </p:sp>
    </p:spTree>
    <p:extLst>
      <p:ext uri="{BB962C8B-B14F-4D97-AF65-F5344CB8AC3E}">
        <p14:creationId xmlns:p14="http://schemas.microsoft.com/office/powerpoint/2010/main" val="109957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a:t>
            </a:fld>
            <a:endParaRPr lang="en-US"/>
          </a:p>
        </p:txBody>
      </p:sp>
    </p:spTree>
    <p:extLst>
      <p:ext uri="{BB962C8B-B14F-4D97-AF65-F5344CB8AC3E}">
        <p14:creationId xmlns:p14="http://schemas.microsoft.com/office/powerpoint/2010/main" val="777255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30</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aseline="0" dirty="0" smtClean="0">
              <a:latin typeface="Times New Roman" charset="0"/>
              <a:cs typeface="+mn-cs"/>
            </a:endParaRPr>
          </a:p>
        </p:txBody>
      </p:sp>
    </p:spTree>
    <p:extLst>
      <p:ext uri="{BB962C8B-B14F-4D97-AF65-F5344CB8AC3E}">
        <p14:creationId xmlns:p14="http://schemas.microsoft.com/office/powerpoint/2010/main" val="301818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31</a:t>
            </a:fld>
            <a:endParaRPr lang="en-US"/>
          </a:p>
        </p:txBody>
      </p:sp>
    </p:spTree>
    <p:extLst>
      <p:ext uri="{BB962C8B-B14F-4D97-AF65-F5344CB8AC3E}">
        <p14:creationId xmlns:p14="http://schemas.microsoft.com/office/powerpoint/2010/main" val="2421241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32</a:t>
            </a:fld>
            <a:endParaRPr lang="en-US"/>
          </a:p>
        </p:txBody>
      </p:sp>
    </p:spTree>
    <p:extLst>
      <p:ext uri="{BB962C8B-B14F-4D97-AF65-F5344CB8AC3E}">
        <p14:creationId xmlns:p14="http://schemas.microsoft.com/office/powerpoint/2010/main" val="1725324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33</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1184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34</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67974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35</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82462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36</a:t>
            </a:fld>
            <a:endParaRPr lang="en-US"/>
          </a:p>
        </p:txBody>
      </p:sp>
    </p:spTree>
    <p:extLst>
      <p:ext uri="{BB962C8B-B14F-4D97-AF65-F5344CB8AC3E}">
        <p14:creationId xmlns:p14="http://schemas.microsoft.com/office/powerpoint/2010/main" val="3781887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Why do we wait?</a:t>
            </a:r>
          </a:p>
          <a:p>
            <a:r>
              <a:rPr lang="en-US" dirty="0" smtClean="0">
                <a:latin typeface="Times New Roman" pitchFamily="18" charset="0"/>
              </a:rPr>
              <a:t> </a:t>
            </a:r>
            <a:r>
              <a:rPr lang="en-US" dirty="0" smtClean="0">
                <a:latin typeface="Times New Roman" pitchFamily="18" charset="0"/>
              </a:rPr>
              <a:t>Why </a:t>
            </a:r>
            <a:r>
              <a:rPr lang="en-US" dirty="0" smtClean="0">
                <a:latin typeface="Times New Roman" pitchFamily="18" charset="0"/>
              </a:rPr>
              <a:t>not just send right away as medium becomes clear</a:t>
            </a:r>
            <a:r>
              <a:rPr lang="en-US" dirty="0" smtClean="0">
                <a:latin typeface="Times New Roman" pitchFamily="18" charset="0"/>
              </a:rPr>
              <a:t>?</a:t>
            </a:r>
          </a:p>
          <a:p>
            <a:endParaRPr lang="en-US" dirty="0" smtClean="0">
              <a:latin typeface="Times New Roman" pitchFamily="18"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37</a:t>
            </a:fld>
            <a:endParaRPr lang="en-US" sz="1300" b="0" smtClean="0">
              <a:latin typeface="Times New Roman" pitchFamily="18" charset="0"/>
            </a:endParaRPr>
          </a:p>
        </p:txBody>
      </p:sp>
    </p:spTree>
    <p:extLst>
      <p:ext uri="{BB962C8B-B14F-4D97-AF65-F5344CB8AC3E}">
        <p14:creationId xmlns:p14="http://schemas.microsoft.com/office/powerpoint/2010/main" val="897629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38</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38</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dirty="0" smtClean="0">
              <a:latin typeface="Times New Roman" pitchFamily="18" charset="0"/>
            </a:endParaRPr>
          </a:p>
        </p:txBody>
      </p:sp>
    </p:spTree>
    <p:extLst>
      <p:ext uri="{BB962C8B-B14F-4D97-AF65-F5344CB8AC3E}">
        <p14:creationId xmlns:p14="http://schemas.microsoft.com/office/powerpoint/2010/main" val="1416791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40</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128527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4</a:t>
            </a:fld>
            <a:endParaRPr lang="en-US"/>
          </a:p>
        </p:txBody>
      </p:sp>
    </p:spTree>
    <p:extLst>
      <p:ext uri="{BB962C8B-B14F-4D97-AF65-F5344CB8AC3E}">
        <p14:creationId xmlns:p14="http://schemas.microsoft.com/office/powerpoint/2010/main" val="3547955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41</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115397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42</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12467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43</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aseline="0" dirty="0" smtClean="0">
              <a:latin typeface="Times New Roman" charset="0"/>
              <a:cs typeface="+mn-cs"/>
            </a:endParaRPr>
          </a:p>
        </p:txBody>
      </p:sp>
    </p:spTree>
    <p:extLst>
      <p:ext uri="{BB962C8B-B14F-4D97-AF65-F5344CB8AC3E}">
        <p14:creationId xmlns:p14="http://schemas.microsoft.com/office/powerpoint/2010/main" val="1214453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44</a:t>
            </a:fld>
            <a:endParaRPr lang="en-US"/>
          </a:p>
        </p:txBody>
      </p:sp>
    </p:spTree>
    <p:extLst>
      <p:ext uri="{BB962C8B-B14F-4D97-AF65-F5344CB8AC3E}">
        <p14:creationId xmlns:p14="http://schemas.microsoft.com/office/powerpoint/2010/main" val="877452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0B33F8A-70B1-493C-9C93-9C5E00C386FE}" type="slidenum">
              <a:rPr lang="en-US" smtClean="0"/>
              <a:pPr/>
              <a:t>45</a:t>
            </a:fld>
            <a:endParaRPr lang="en-US"/>
          </a:p>
        </p:txBody>
      </p:sp>
    </p:spTree>
    <p:extLst>
      <p:ext uri="{BB962C8B-B14F-4D97-AF65-F5344CB8AC3E}">
        <p14:creationId xmlns:p14="http://schemas.microsoft.com/office/powerpoint/2010/main" val="757041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65540" name="Slide Number Placeholder 3"/>
          <p:cNvSpPr>
            <a:spLocks noGrp="1"/>
          </p:cNvSpPr>
          <p:nvPr>
            <p:ph type="sldNum" sz="quarter" idx="5"/>
          </p:nvPr>
        </p:nvSpPr>
        <p:spPr bwMode="auto">
          <a:noFill/>
          <a:ln>
            <a:miter lim="800000"/>
            <a:headEnd/>
            <a:tailEnd/>
          </a:ln>
        </p:spPr>
        <p:txBody>
          <a:bodyPr/>
          <a:lstStyle/>
          <a:p>
            <a:fld id="{DA5DE844-9B03-4725-93EA-8937F08F504A}" type="slidenum">
              <a:rPr lang="en-US" smtClean="0">
                <a:solidFill>
                  <a:prstClr val="black"/>
                </a:solidFill>
              </a:rPr>
              <a:pPr/>
              <a:t>46</a:t>
            </a:fld>
            <a:endParaRPr lang="en-US" smtClean="0">
              <a:solidFill>
                <a:prstClr val="black"/>
              </a:solidFill>
            </a:endParaRPr>
          </a:p>
        </p:txBody>
      </p:sp>
    </p:spTree>
    <p:extLst>
      <p:ext uri="{BB962C8B-B14F-4D97-AF65-F5344CB8AC3E}">
        <p14:creationId xmlns:p14="http://schemas.microsoft.com/office/powerpoint/2010/main" val="2927845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0B33F8A-70B1-493C-9C93-9C5E00C386FE}"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847911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48</a:t>
            </a:fld>
            <a:endParaRPr lang="en-US"/>
          </a:p>
        </p:txBody>
      </p:sp>
    </p:spTree>
    <p:extLst>
      <p:ext uri="{BB962C8B-B14F-4D97-AF65-F5344CB8AC3E}">
        <p14:creationId xmlns:p14="http://schemas.microsoft.com/office/powerpoint/2010/main" val="3889557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33F8A-70B1-493C-9C93-9C5E00C386FE}" type="slidenum">
              <a:rPr lang="en-US" smtClean="0"/>
              <a:pPr/>
              <a:t>5</a:t>
            </a:fld>
            <a:endParaRPr lang="en-US"/>
          </a:p>
        </p:txBody>
      </p:sp>
    </p:spTree>
    <p:extLst>
      <p:ext uri="{BB962C8B-B14F-4D97-AF65-F5344CB8AC3E}">
        <p14:creationId xmlns:p14="http://schemas.microsoft.com/office/powerpoint/2010/main" val="104403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33F8A-70B1-493C-9C93-9C5E00C386FE}" type="slidenum">
              <a:rPr lang="en-US" smtClean="0"/>
              <a:pPr/>
              <a:t>6</a:t>
            </a:fld>
            <a:endParaRPr lang="en-US"/>
          </a:p>
        </p:txBody>
      </p:sp>
    </p:spTree>
    <p:extLst>
      <p:ext uri="{BB962C8B-B14F-4D97-AF65-F5344CB8AC3E}">
        <p14:creationId xmlns:p14="http://schemas.microsoft.com/office/powerpoint/2010/main" val="50652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7</a:t>
            </a:fld>
            <a:endParaRPr lang="en-US"/>
          </a:p>
        </p:txBody>
      </p:sp>
    </p:spTree>
    <p:extLst>
      <p:ext uri="{BB962C8B-B14F-4D97-AF65-F5344CB8AC3E}">
        <p14:creationId xmlns:p14="http://schemas.microsoft.com/office/powerpoint/2010/main" val="260712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1096695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9</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1877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2.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3.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5.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16.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3" Type="http://schemas.openxmlformats.org/officeDocument/2006/relationships/notesSlide" Target="../notesSlides/notesSlide20.xml"/><Relationship Id="rId7" Type="http://schemas.openxmlformats.org/officeDocument/2006/relationships/image" Target="../media/image42.wmf"/><Relationship Id="rId12" Type="http://schemas.openxmlformats.org/officeDocument/2006/relationships/oleObject" Target="../embeddings/oleObject7.bin"/><Relationship Id="rId17" Type="http://schemas.openxmlformats.org/officeDocument/2006/relationships/image" Target="../media/image38.png"/><Relationship Id="rId2" Type="http://schemas.openxmlformats.org/officeDocument/2006/relationships/slideLayout" Target="../slideLayouts/slideLayout4.xml"/><Relationship Id="rId16" Type="http://schemas.openxmlformats.org/officeDocument/2006/relationships/image" Target="../media/image3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41.wmf"/><Relationship Id="rId15" Type="http://schemas.openxmlformats.org/officeDocument/2006/relationships/oleObject" Target="../embeddings/oleObject10.bin"/><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50.png"/><Relationship Id="rId2" Type="http://schemas.openxmlformats.org/officeDocument/2006/relationships/notesSlide" Target="../notesSlides/notesSlide41.xml"/><Relationship Id="rId16"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20.png"/><Relationship Id="rId10"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image" Target="../media/image27.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2.emf"/><Relationship Id="rId7"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emf"/><Relationship Id="rId9" Type="http://schemas.openxmlformats.org/officeDocument/2006/relationships/image" Target="../media/image17.jpeg"/></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ites.google.com/a/gapps.ntust.edu.tw/chin-ya-huang/" TargetMode="External"/><Relationship Id="rId2" Type="http://schemas.openxmlformats.org/officeDocument/2006/relationships/hyperlink" Target="mailto:chinya@gapps.ntust.edu.t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emf"/><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jpeg"/><Relationship Id="rId5" Type="http://schemas.openxmlformats.org/officeDocument/2006/relationships/image" Target="../media/image6.jpeg"/><Relationship Id="rId10"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2.emf"/><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emf"/><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Chin-</a:t>
            </a:r>
            <a:r>
              <a:rPr lang="en-US" b="0" dirty="0" err="1" smtClean="0"/>
              <a:t>Ya</a:t>
            </a:r>
            <a:r>
              <a:rPr lang="en-US" b="0" dirty="0" smtClean="0"/>
              <a:t> Huang</a:t>
            </a:r>
          </a:p>
          <a:p>
            <a:r>
              <a:rPr lang="en-US" b="0" dirty="0" smtClean="0"/>
              <a:t>Feb. 15, 2018 12:00-1:15pm in Shaffer 301</a:t>
            </a:r>
          </a:p>
        </p:txBody>
      </p:sp>
      <p:pic>
        <p:nvPicPr>
          <p:cNvPr id="4" name="Picture 3"/>
          <p:cNvPicPr>
            <a:picLocks noChangeAspect="1"/>
          </p:cNvPicPr>
          <p:nvPr/>
        </p:nvPicPr>
        <p:blipFill>
          <a:blip r:embed="rId3"/>
          <a:stretch>
            <a:fillRect/>
          </a:stretch>
        </p:blipFill>
        <p:spPr>
          <a:xfrm>
            <a:off x="2514600" y="4766466"/>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Wireless</a:t>
            </a:r>
            <a:endParaRPr lang="en-US" sz="4800"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1775" r="21774"/>
          <a:stretch/>
        </p:blipFill>
        <p:spPr>
          <a:xfrm>
            <a:off x="4648200" y="4688151"/>
            <a:ext cx="2743200" cy="1046337"/>
          </a:xfrm>
          <a:prstGeom prst="rect">
            <a:avLst/>
          </a:prstGeom>
        </p:spPr>
      </p:pic>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Recap: Multiple access algorithm</a:t>
            </a:r>
            <a:endParaRPr lang="en-US" dirty="0"/>
          </a:p>
        </p:txBody>
      </p:sp>
      <p:sp>
        <p:nvSpPr>
          <p:cNvPr id="959491" name="Rectangle 3"/>
          <p:cNvSpPr>
            <a:spLocks noGrp="1" noChangeArrowheads="1"/>
          </p:cNvSpPr>
          <p:nvPr>
            <p:ph idx="1"/>
          </p:nvPr>
        </p:nvSpPr>
        <p:spPr/>
        <p:txBody>
          <a:bodyPr/>
          <a:lstStyle/>
          <a:p>
            <a:r>
              <a:rPr lang="en-US" dirty="0" smtClean="0"/>
              <a:t>Context: a shared broadcast channel</a:t>
            </a:r>
          </a:p>
          <a:p>
            <a:pPr lvl="1"/>
            <a:r>
              <a:rPr lang="en-US" dirty="0" smtClean="0"/>
              <a:t>Must avoid having multiple nodes speaking at once</a:t>
            </a:r>
          </a:p>
          <a:p>
            <a:pPr lvl="2"/>
            <a:r>
              <a:rPr lang="en-US" dirty="0" smtClean="0"/>
              <a:t>Otherwise, collisions lead to garbled data</a:t>
            </a:r>
          </a:p>
          <a:p>
            <a:pPr lvl="1"/>
            <a:r>
              <a:rPr lang="en-US" dirty="0" smtClean="0"/>
              <a:t>Need distributed algorithm to determine which node can transmit</a:t>
            </a:r>
          </a:p>
          <a:p>
            <a:r>
              <a:rPr lang="en-US" dirty="0" smtClean="0"/>
              <a:t>Three classes of techniques</a:t>
            </a:r>
          </a:p>
          <a:p>
            <a:pPr lvl="1"/>
            <a:r>
              <a:rPr lang="en-US" dirty="0" smtClean="0">
                <a:solidFill>
                  <a:schemeClr val="accent5"/>
                </a:solidFill>
              </a:rPr>
              <a:t>Channel partitioning</a:t>
            </a:r>
            <a:r>
              <a:rPr lang="en-US" dirty="0" smtClean="0"/>
              <a:t>: divide channel into pieces</a:t>
            </a:r>
          </a:p>
          <a:p>
            <a:pPr lvl="1"/>
            <a:r>
              <a:rPr lang="en-US" dirty="0" smtClean="0">
                <a:solidFill>
                  <a:schemeClr val="accent5"/>
                </a:solidFill>
              </a:rPr>
              <a:t>Taking turns</a:t>
            </a:r>
            <a:r>
              <a:rPr lang="en-US" dirty="0" smtClean="0"/>
              <a:t>: scheme for deciding who transmits</a:t>
            </a:r>
          </a:p>
          <a:p>
            <a:pPr lvl="1"/>
            <a:r>
              <a:rPr lang="en-US" dirty="0" smtClean="0">
                <a:solidFill>
                  <a:schemeClr val="accent5"/>
                </a:solidFill>
              </a:rPr>
              <a:t>Random access</a:t>
            </a:r>
            <a:r>
              <a:rPr lang="en-US" dirty="0" smtClean="0"/>
              <a:t>: allow collisions, and then recover</a:t>
            </a:r>
          </a:p>
          <a:p>
            <a:pPr lvl="2"/>
            <a:r>
              <a:rPr lang="en-US" dirty="0" smtClean="0"/>
              <a:t>More in the Internet style!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67832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smtClean="0"/>
              <a:t>Recap: Random access MAC protocols</a:t>
            </a:r>
            <a:endParaRPr lang="en-US" dirty="0"/>
          </a:p>
        </p:txBody>
      </p:sp>
      <p:sp>
        <p:nvSpPr>
          <p:cNvPr id="965635" name="Rectangle 3"/>
          <p:cNvSpPr>
            <a:spLocks noGrp="1" noChangeArrowheads="1"/>
          </p:cNvSpPr>
          <p:nvPr>
            <p:ph idx="1"/>
          </p:nvPr>
        </p:nvSpPr>
        <p:spPr/>
        <p:txBody>
          <a:bodyPr/>
          <a:lstStyle/>
          <a:p>
            <a:r>
              <a:rPr lang="en-US" dirty="0" smtClean="0"/>
              <a:t>When node has packet to send</a:t>
            </a:r>
          </a:p>
          <a:p>
            <a:pPr lvl="1"/>
            <a:r>
              <a:rPr lang="en-US" dirty="0" smtClean="0"/>
              <a:t>Transmit at full channel data rate </a:t>
            </a:r>
            <a:r>
              <a:rPr lang="en-US" b="1" dirty="0" smtClean="0"/>
              <a:t>w/o</a:t>
            </a:r>
            <a:r>
              <a:rPr lang="en-US" dirty="0" smtClean="0"/>
              <a:t> coordination</a:t>
            </a:r>
          </a:p>
          <a:p>
            <a:r>
              <a:rPr lang="en-US" dirty="0" smtClean="0"/>
              <a:t>Two or more transmitting nodes </a:t>
            </a:r>
            <a:r>
              <a:rPr lang="en-US" dirty="0" smtClean="0">
                <a:sym typeface="Symbol" charset="0"/>
              </a:rPr>
              <a:t></a:t>
            </a:r>
            <a:r>
              <a:rPr lang="en-US" dirty="0" smtClean="0"/>
              <a:t> </a:t>
            </a:r>
            <a:r>
              <a:rPr lang="en-US" dirty="0" smtClean="0">
                <a:solidFill>
                  <a:schemeClr val="accent5"/>
                </a:solidFill>
              </a:rPr>
              <a:t>collision</a:t>
            </a:r>
          </a:p>
          <a:p>
            <a:pPr lvl="1"/>
            <a:r>
              <a:rPr lang="en-US" dirty="0" smtClean="0"/>
              <a:t>Data lost</a:t>
            </a:r>
          </a:p>
          <a:p>
            <a:r>
              <a:rPr lang="en-US" dirty="0" smtClean="0"/>
              <a:t>Random access MAC protocol specifies</a:t>
            </a:r>
          </a:p>
          <a:p>
            <a:pPr lvl="1"/>
            <a:r>
              <a:rPr lang="en-US" dirty="0" smtClean="0"/>
              <a:t>How to </a:t>
            </a:r>
            <a:r>
              <a:rPr lang="en-US" dirty="0" smtClean="0">
                <a:solidFill>
                  <a:schemeClr val="accent5"/>
                </a:solidFill>
              </a:rPr>
              <a:t>detect </a:t>
            </a:r>
            <a:r>
              <a:rPr lang="en-US" dirty="0" smtClean="0"/>
              <a:t>and </a:t>
            </a:r>
            <a:r>
              <a:rPr lang="en-US" dirty="0" smtClean="0">
                <a:solidFill>
                  <a:schemeClr val="accent5"/>
                </a:solidFill>
              </a:rPr>
              <a:t>recover </a:t>
            </a:r>
            <a:r>
              <a:rPr lang="en-US" dirty="0" smtClean="0"/>
              <a:t>from collisions </a:t>
            </a:r>
          </a:p>
          <a:p>
            <a:r>
              <a:rPr lang="en-US" dirty="0" smtClean="0"/>
              <a:t>Examples </a:t>
            </a:r>
          </a:p>
          <a:p>
            <a:pPr lvl="1"/>
            <a:r>
              <a:rPr lang="en-US" dirty="0" smtClean="0"/>
              <a:t>ALOHA and Slotted ALOHA</a:t>
            </a:r>
          </a:p>
          <a:p>
            <a:pPr lvl="1"/>
            <a:r>
              <a:rPr lang="en-US" dirty="0" smtClean="0"/>
              <a:t>CSMA, CSMA/CD, </a:t>
            </a:r>
            <a:r>
              <a:rPr lang="en-US" dirty="0" smtClean="0">
                <a:solidFill>
                  <a:schemeClr val="accent5"/>
                </a:solidFill>
              </a:rPr>
              <a:t>CSMA/CA</a:t>
            </a:r>
            <a:r>
              <a:rPr lang="en-US" dirty="0" smtClean="0"/>
              <a:t> (wireless)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1675929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solidFill>
              <a:schemeClr val="accent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1910674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ea typeface="Arial" charset="0"/>
                <a:cs typeface="Arial" charset="0"/>
              </a:rPr>
              <a:t>W</a:t>
            </a:r>
            <a:r>
              <a:rPr lang="en-US" sz="2400" b="1" dirty="0" smtClean="0">
                <a:ea typeface="Arial" charset="0"/>
                <a:cs typeface="Arial" charset="0"/>
              </a:rPr>
              <a:t>ireless </a:t>
            </a:r>
            <a:r>
              <a:rPr lang="en-US" sz="2400" b="1" dirty="0">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L</a:t>
            </a:r>
            <a:r>
              <a:rPr lang="en-US" sz="2000" b="0" dirty="0" smtClean="0">
                <a:ea typeface="Arial" charset="0"/>
                <a:cs typeface="Arial" charset="0"/>
              </a:rPr>
              <a:t>aptop</a:t>
            </a:r>
            <a:r>
              <a:rPr lang="en-US" sz="2000" b="0" dirty="0">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R</a:t>
            </a:r>
            <a:r>
              <a:rPr lang="en-US" sz="2000" b="0" dirty="0" smtClean="0">
                <a:ea typeface="Arial" charset="0"/>
                <a:cs typeface="Arial" charset="0"/>
              </a:rPr>
              <a:t>un </a:t>
            </a:r>
            <a:r>
              <a:rPr lang="en-US" sz="2000" b="0" dirty="0">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ay </a:t>
            </a:r>
            <a:r>
              <a:rPr lang="en-US" sz="2000" b="0" dirty="0">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chemeClr val="accent5"/>
                </a:solidFill>
                <a:ea typeface="Arial" charset="0"/>
                <a:cs typeface="Arial" charset="0"/>
              </a:rPr>
              <a:t>W</a:t>
            </a:r>
            <a:r>
              <a:rPr lang="en-US" b="0" dirty="0" smtClean="0">
                <a:solidFill>
                  <a:schemeClr val="accent5"/>
                </a:solidFill>
                <a:ea typeface="Arial" charset="0"/>
                <a:cs typeface="Arial" charset="0"/>
              </a:rPr>
              <a:t>ireless </a:t>
            </a:r>
            <a:r>
              <a:rPr lang="en-US" b="0" dirty="0">
                <a:solidFill>
                  <a:schemeClr val="accent5"/>
                </a:solidFill>
                <a:ea typeface="Arial" charset="0"/>
                <a:cs typeface="Arial" charset="0"/>
              </a:rPr>
              <a:t>does </a:t>
            </a:r>
            <a:r>
              <a:rPr lang="en-US" b="0" i="1" dirty="0">
                <a:solidFill>
                  <a:schemeClr val="accent5"/>
                </a:solidFill>
                <a:ea typeface="Arial" charset="0"/>
                <a:cs typeface="Arial" charset="0"/>
              </a:rPr>
              <a:t>not</a:t>
            </a:r>
            <a:r>
              <a:rPr lang="en-US" b="0" dirty="0">
                <a:solidFill>
                  <a:schemeClr val="accent5"/>
                </a:solidFill>
                <a:ea typeface="Arial" charset="0"/>
                <a:cs typeface="Arial" charset="0"/>
              </a:rPr>
              <a:t> always mean mobility</a:t>
            </a: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16961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chemeClr val="accent5"/>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spTree>
    <p:extLst>
      <p:ext uri="{BB962C8B-B14F-4D97-AF65-F5344CB8AC3E}">
        <p14:creationId xmlns:p14="http://schemas.microsoft.com/office/powerpoint/2010/main" val="35542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Base </a:t>
            </a:r>
            <a:r>
              <a:rPr lang="en-US" sz="2400" b="1" dirty="0">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chemeClr val="accent5"/>
                </a:solidFill>
                <a:ea typeface="Arial" charset="0"/>
                <a:cs typeface="Arial" charset="0"/>
              </a:rPr>
              <a:t>Relay</a:t>
            </a:r>
            <a:r>
              <a:rPr lang="en-US" sz="2000" b="0" dirty="0" smtClean="0">
                <a:ea typeface="Arial" charset="0"/>
                <a:cs typeface="Arial" charset="0"/>
              </a:rPr>
              <a:t>: responsible </a:t>
            </a:r>
            <a:r>
              <a:rPr lang="en-US" sz="2000" b="0" dirty="0">
                <a:ea typeface="Arial" charset="0"/>
                <a:cs typeface="Arial" charset="0"/>
              </a:rPr>
              <a:t>for sending packets between wired network and wireless host(s) in its </a:t>
            </a:r>
            <a:r>
              <a:rPr lang="ja-JP" altLang="en-US" sz="2000" b="0" dirty="0">
                <a:ea typeface="Arial" charset="0"/>
                <a:cs typeface="Arial" charset="0"/>
              </a:rPr>
              <a:t>“</a:t>
            </a:r>
            <a:r>
              <a:rPr lang="en-US" sz="2000" b="0" dirty="0">
                <a:ea typeface="Arial" charset="0"/>
                <a:cs typeface="Arial" charset="0"/>
              </a:rPr>
              <a:t>area</a:t>
            </a:r>
            <a:r>
              <a:rPr lang="ja-JP" altLang="en-US" sz="2000" b="0" dirty="0">
                <a:ea typeface="Arial" charset="0"/>
                <a:cs typeface="Arial" charset="0"/>
              </a:rPr>
              <a:t>”</a:t>
            </a:r>
            <a:endParaRPr lang="en-US" sz="2000" b="0" dirty="0">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ea typeface="Arial" charset="0"/>
                <a:cs typeface="Arial" charset="0"/>
              </a:rPr>
              <a:t>E</a:t>
            </a:r>
            <a:r>
              <a:rPr lang="en-US" sz="2000" b="0" dirty="0" smtClean="0">
                <a:ea typeface="Arial" charset="0"/>
                <a:cs typeface="Arial" charset="0"/>
              </a:rPr>
              <a:t>.g</a:t>
            </a:r>
            <a:r>
              <a:rPr lang="en-US" sz="2000" b="0" dirty="0">
                <a:ea typeface="Arial" charset="0"/>
                <a:cs typeface="Arial" charset="0"/>
              </a:rPr>
              <a:t>., cell towers,  802.11 access points </a:t>
            </a:r>
            <a:r>
              <a:rPr lang="en-US" sz="2000" b="0" dirty="0" smtClean="0">
                <a:ea typeface="Arial" charset="0"/>
                <a:cs typeface="Arial" charset="0"/>
              </a:rPr>
              <a:t>(AP)</a:t>
            </a:r>
            <a:endParaRPr lang="en-US" sz="2000" b="0" dirty="0">
              <a:ea typeface="Arial" charset="0"/>
              <a:cs typeface="Arial"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553735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Wireless </a:t>
            </a:r>
            <a:r>
              <a:rPr lang="en-US" sz="2400" b="1" dirty="0">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used to connect </a:t>
            </a:r>
            <a:r>
              <a:rPr lang="en-US" sz="2000" b="0" dirty="0" smtClean="0">
                <a:ea typeface="Arial" charset="0"/>
                <a:cs typeface="Arial" charset="0"/>
              </a:rPr>
              <a:t>wireless host(s</a:t>
            </a:r>
            <a:r>
              <a:rPr lang="en-US" sz="2000" b="0" dirty="0">
                <a:ea typeface="Arial" charset="0"/>
                <a:cs typeface="Arial" charset="0"/>
              </a:rPr>
              <a:t>) to 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A</a:t>
            </a:r>
            <a:r>
              <a:rPr lang="en-US" sz="2000" b="0" dirty="0" smtClean="0">
                <a:ea typeface="Arial" charset="0"/>
                <a:cs typeface="Arial" charset="0"/>
              </a:rPr>
              <a:t>lso </a:t>
            </a:r>
            <a:r>
              <a:rPr lang="en-US" sz="2000" b="0" dirty="0">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ultiple </a:t>
            </a:r>
            <a:r>
              <a:rPr lang="en-US" sz="2000" b="0" dirty="0">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V</a:t>
            </a:r>
            <a:r>
              <a:rPr lang="en-US" sz="2000" b="0" dirty="0" smtClean="0">
                <a:ea typeface="Arial" charset="0"/>
                <a:cs typeface="Arial" charset="0"/>
              </a:rPr>
              <a:t>arious </a:t>
            </a:r>
            <a:r>
              <a:rPr lang="en-US" sz="2000" b="0" dirty="0">
                <a:ea typeface="Arial" charset="0"/>
                <a:cs typeface="Arial" charset="0"/>
              </a:rPr>
              <a:t>data rates, transmission distance</a:t>
            </a:r>
          </a:p>
        </p:txBody>
      </p:sp>
      <p:sp>
        <p:nvSpPr>
          <p:cNvPr id="4" name="Slide Number Placeholder 3"/>
          <p:cNvSpPr>
            <a:spLocks noGrp="1"/>
          </p:cNvSpPr>
          <p:nvPr>
            <p:ph type="sldNum" sz="quarter" idx="12"/>
          </p:nvPr>
        </p:nvSpPr>
        <p:spPr/>
        <p:txBody>
          <a:bodyPr/>
          <a:lstStyle/>
          <a:p>
            <a:fld id="{9507A418-0CEB-9E4A-BA45-3B7D3D133EB9}" type="slidenum">
              <a:rPr lang="en-US" smtClean="0"/>
              <a:pPr/>
              <a:t>16</a:t>
            </a:fld>
            <a:endParaRPr lang="en-US"/>
          </a:p>
        </p:txBody>
      </p:sp>
    </p:spTree>
    <p:extLst>
      <p:ext uri="{BB962C8B-B14F-4D97-AF65-F5344CB8AC3E}">
        <p14:creationId xmlns:p14="http://schemas.microsoft.com/office/powerpoint/2010/main" val="125112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1554" y="5691187"/>
            <a:ext cx="8386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Indoor</a:t>
            </a:r>
          </a:p>
          <a:p>
            <a:pPr algn="ctr" eaLnBrk="1" hangingPunct="1">
              <a:defRPr/>
            </a:pPr>
            <a:r>
              <a:rPr lang="en-US" sz="1400" b="0" dirty="0" smtClean="0">
                <a:latin typeface="Arial" charset="0"/>
                <a:cs typeface="+mn-cs"/>
              </a:rPr>
              <a:t>10-30m</a:t>
            </a:r>
          </a:p>
        </p:txBody>
      </p:sp>
      <p:sp>
        <p:nvSpPr>
          <p:cNvPr id="8200" name="Text Box 114"/>
          <p:cNvSpPr txBox="1">
            <a:spLocks noChangeArrowheads="1"/>
          </p:cNvSpPr>
          <p:nvPr/>
        </p:nvSpPr>
        <p:spPr bwMode="auto">
          <a:xfrm>
            <a:off x="3213574" y="5694362"/>
            <a:ext cx="1018227"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50-200m</a:t>
            </a:r>
          </a:p>
        </p:txBody>
      </p:sp>
      <p:sp>
        <p:nvSpPr>
          <p:cNvPr id="8201" name="Text Box 115"/>
          <p:cNvSpPr txBox="1">
            <a:spLocks noChangeArrowheads="1"/>
          </p:cNvSpPr>
          <p:nvPr/>
        </p:nvSpPr>
        <p:spPr bwMode="auto">
          <a:xfrm>
            <a:off x="4690420" y="5699125"/>
            <a:ext cx="1249060"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Mid-range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200m – 4 Km</a:t>
            </a:r>
          </a:p>
        </p:txBody>
      </p:sp>
      <p:sp>
        <p:nvSpPr>
          <p:cNvPr id="8202" name="Text Box 116"/>
          <p:cNvSpPr txBox="1">
            <a:spLocks noChangeArrowheads="1"/>
          </p:cNvSpPr>
          <p:nvPr/>
        </p:nvSpPr>
        <p:spPr bwMode="auto">
          <a:xfrm>
            <a:off x="6194812" y="5699125"/>
            <a:ext cx="1364477"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Long-range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5Km – 20 Km</a:t>
            </a:r>
          </a:p>
        </p:txBody>
      </p:sp>
      <p:sp>
        <p:nvSpPr>
          <p:cNvPr id="8203" name="Text Box 117"/>
          <p:cNvSpPr txBox="1">
            <a:spLocks noChangeArrowheads="1"/>
          </p:cNvSpPr>
          <p:nvPr/>
        </p:nvSpPr>
        <p:spPr bwMode="auto">
          <a:xfrm>
            <a:off x="677021" y="50784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.056</a:t>
            </a:r>
            <a:endParaRPr lang="en-US" sz="1400" b="0" dirty="0" smtClean="0">
              <a:latin typeface="Arial" charset="0"/>
              <a:cs typeface="+mn-cs"/>
            </a:endParaRPr>
          </a:p>
        </p:txBody>
      </p:sp>
      <p:sp>
        <p:nvSpPr>
          <p:cNvPr id="8204" name="Text Box 118"/>
          <p:cNvSpPr txBox="1">
            <a:spLocks noChangeArrowheads="1"/>
          </p:cNvSpPr>
          <p:nvPr/>
        </p:nvSpPr>
        <p:spPr bwMode="auto">
          <a:xfrm>
            <a:off x="680196" y="46466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.384</a:t>
            </a:r>
            <a:endParaRPr lang="en-US" sz="1400" b="0" dirty="0" smtClean="0">
              <a:latin typeface="Arial" charset="0"/>
              <a:cs typeface="+mn-cs"/>
            </a:endParaRPr>
          </a:p>
        </p:txBody>
      </p:sp>
      <p:sp>
        <p:nvSpPr>
          <p:cNvPr id="8205" name="Text Box 119"/>
          <p:cNvSpPr txBox="1">
            <a:spLocks noChangeArrowheads="1"/>
          </p:cNvSpPr>
          <p:nvPr/>
        </p:nvSpPr>
        <p:spPr bwMode="auto">
          <a:xfrm>
            <a:off x="923047" y="39560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1</a:t>
            </a:r>
            <a:endParaRPr lang="en-US" sz="1400" b="0" dirty="0" smtClean="0">
              <a:latin typeface="Arial" charset="0"/>
              <a:cs typeface="+mn-cs"/>
            </a:endParaRPr>
          </a:p>
        </p:txBody>
      </p:sp>
      <p:sp>
        <p:nvSpPr>
          <p:cNvPr id="8206" name="Text Box 120"/>
          <p:cNvSpPr txBox="1">
            <a:spLocks noChangeArrowheads="1"/>
          </p:cNvSpPr>
          <p:nvPr/>
        </p:nvSpPr>
        <p:spPr bwMode="auto">
          <a:xfrm>
            <a:off x="921460" y="35242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a:t>
            </a:r>
            <a:endParaRPr lang="en-US" sz="1400" b="0" dirty="0" smtClean="0">
              <a:latin typeface="Arial" charset="0"/>
              <a:cs typeface="+mn-cs"/>
            </a:endParaRPr>
          </a:p>
        </p:txBody>
      </p:sp>
      <p:sp>
        <p:nvSpPr>
          <p:cNvPr id="8207" name="Text Box 121"/>
          <p:cNvSpPr txBox="1">
            <a:spLocks noChangeArrowheads="1"/>
          </p:cNvSpPr>
          <p:nvPr/>
        </p:nvSpPr>
        <p:spPr bwMode="auto">
          <a:xfrm>
            <a:off x="631512" y="3128962"/>
            <a:ext cx="6292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5-11</a:t>
            </a:r>
            <a:endParaRPr lang="en-US" sz="1400" b="0" dirty="0" smtClean="0">
              <a:latin typeface="Arial" charset="0"/>
              <a:cs typeface="+mn-cs"/>
            </a:endParaRPr>
          </a:p>
        </p:txBody>
      </p:sp>
      <p:sp>
        <p:nvSpPr>
          <p:cNvPr id="8208" name="Text Box 122"/>
          <p:cNvSpPr txBox="1">
            <a:spLocks noChangeArrowheads="1"/>
          </p:cNvSpPr>
          <p:nvPr/>
        </p:nvSpPr>
        <p:spPr bwMode="auto">
          <a:xfrm>
            <a:off x="812890" y="2713037"/>
            <a:ext cx="4411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54</a:t>
            </a:r>
            <a:endParaRPr lang="en-US" sz="1400" b="0" dirty="0" smtClean="0">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7" name="Text Box 144"/>
          <p:cNvSpPr txBox="1">
            <a:spLocks noChangeArrowheads="1"/>
          </p:cNvSpPr>
          <p:nvPr/>
        </p:nvSpPr>
        <p:spPr bwMode="auto">
          <a:xfrm>
            <a:off x="712256" y="2300287"/>
            <a:ext cx="5693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450</a:t>
            </a:r>
            <a:endParaRPr lang="en-US" sz="1400" b="0" dirty="0" smtClean="0">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455511" y="3693596"/>
            <a:ext cx="191590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cs typeface="+mn-cs"/>
              </a:rPr>
              <a:t>Data rate (Mbps)</a:t>
            </a:r>
          </a:p>
        </p:txBody>
      </p:sp>
      <p:sp>
        <p:nvSpPr>
          <p:cNvPr id="42" name="TextBox 41"/>
          <p:cNvSpPr txBox="1"/>
          <p:nvPr/>
        </p:nvSpPr>
        <p:spPr>
          <a:xfrm>
            <a:off x="208634" y="1879404"/>
            <a:ext cx="1041841" cy="369332"/>
          </a:xfrm>
          <a:prstGeom prst="rect">
            <a:avLst/>
          </a:prstGeom>
          <a:solidFill>
            <a:schemeClr val="bg1"/>
          </a:solidFill>
        </p:spPr>
        <p:txBody>
          <a:bodyPr wrap="square" rtlCol="0">
            <a:spAutoFit/>
          </a:bodyPr>
          <a:lstStyle/>
          <a:p>
            <a:pPr algn="r"/>
            <a:r>
              <a:rPr lang="en-US" b="0" dirty="0" smtClean="0"/>
              <a:t>1300</a:t>
            </a:r>
            <a:endParaRPr lang="en-US" b="0" dirty="0"/>
          </a:p>
        </p:txBody>
      </p:sp>
      <p:sp>
        <p:nvSpPr>
          <p:cNvPr id="46" name="Rectangle 145"/>
          <p:cNvSpPr>
            <a:spLocks noChangeArrowheads="1"/>
          </p:cNvSpPr>
          <p:nvPr/>
        </p:nvSpPr>
        <p:spPr bwMode="auto">
          <a:xfrm>
            <a:off x="1325167" y="1930490"/>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893193" cy="307777"/>
          </a:xfrm>
          <a:prstGeom prst="rect">
            <a:avLst/>
          </a:prstGeom>
          <a:noFill/>
          <a:ln>
            <a:noFill/>
          </a:ln>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17</a:t>
            </a:fld>
            <a:endParaRPr lang="en-US"/>
          </a:p>
        </p:txBody>
      </p:sp>
    </p:spTree>
    <p:extLst>
      <p:ext uri="{BB962C8B-B14F-4D97-AF65-F5344CB8AC3E}">
        <p14:creationId xmlns:p14="http://schemas.microsoft.com/office/powerpoint/2010/main" val="8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a:ln>
            <a:noFill/>
          </a:ln>
        </p:spPr>
        <p:txBody>
          <a:bodyPr/>
          <a:lstStyle/>
          <a:p>
            <a:r>
              <a:rPr lang="en-US" dirty="0" smtClean="0">
                <a:solidFill>
                  <a:schemeClr val="accent5"/>
                </a:solidFill>
              </a:rPr>
              <a:t>Infrastructure mode</a:t>
            </a:r>
            <a:r>
              <a:rPr lang="en-US" dirty="0" smtClean="0"/>
              <a:t>: </a:t>
            </a:r>
            <a:r>
              <a:rPr lang="en-US" dirty="0" smtClean="0"/>
              <a:t>Wireless hosts connect to base stations for wireless connectivity</a:t>
            </a:r>
            <a:endParaRPr lang="en-US" dirty="0" smtClean="0"/>
          </a:p>
          <a:p>
            <a:r>
              <a:rPr lang="en-US" dirty="0" smtClean="0">
                <a:solidFill>
                  <a:schemeClr val="accent5"/>
                </a:solidFill>
              </a:rPr>
              <a:t>Ad-hoc mode</a:t>
            </a:r>
            <a:r>
              <a:rPr lang="en-US" dirty="0" smtClean="0"/>
              <a:t>: Wireless hosts organize themselves </a:t>
            </a:r>
            <a:r>
              <a:rPr lang="en-US" dirty="0" smtClean="0"/>
              <a:t>for communication</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18</a:t>
            </a:fld>
            <a:endParaRPr lang="en-US"/>
          </a:p>
        </p:txBody>
      </p:sp>
    </p:spTree>
    <p:extLst>
      <p:ext uri="{BB962C8B-B14F-4D97-AF65-F5344CB8AC3E}">
        <p14:creationId xmlns:p14="http://schemas.microsoft.com/office/powerpoint/2010/main" val="94600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4" name="Slide Number Placeholder 3"/>
          <p:cNvSpPr>
            <a:spLocks noGrp="1"/>
          </p:cNvSpPr>
          <p:nvPr>
            <p:ph type="sldNum" sz="quarter" idx="12"/>
          </p:nvPr>
        </p:nvSpPr>
        <p:spPr/>
        <p:txBody>
          <a:bodyPr/>
          <a:lstStyle/>
          <a:p>
            <a:fld id="{9507A418-0CEB-9E4A-BA45-3B7D3D133EB9}" type="slidenum">
              <a:rPr lang="en-US" smtClean="0"/>
              <a:pPr/>
              <a:t>19</a:t>
            </a:fld>
            <a:endParaRPr lang="en-US"/>
          </a:p>
        </p:txBody>
      </p:sp>
    </p:spTree>
    <p:extLst>
      <p:ext uri="{BB962C8B-B14F-4D97-AF65-F5344CB8AC3E}">
        <p14:creationId xmlns:p14="http://schemas.microsoft.com/office/powerpoint/2010/main" val="16725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Modern wireless networking challenges</a:t>
            </a:r>
          </a:p>
          <a:p>
            <a:r>
              <a:rPr lang="en-US" dirty="0" smtClean="0"/>
              <a:t>Wireless network basics</a:t>
            </a:r>
          </a:p>
          <a:p>
            <a:r>
              <a:rPr lang="en-US" dirty="0" smtClean="0"/>
              <a:t>802.11 Wireless LAN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587123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chemeClr val="accent5"/>
                </a:solidFill>
              </a:rPr>
              <a:t>organize themselves </a:t>
            </a:r>
            <a:r>
              <a:rPr lang="en-US" sz="2400" dirty="0"/>
              <a:t>into a network: route among themselves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20</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65" name="Clip" r:id="rId4" imgW="826829" imgH="840406" progId="MS_ClipArt_Gallery.2">
                      <p:embed/>
                    </p:oleObj>
                  </mc:Choice>
                  <mc:Fallback>
                    <p:oleObj name="Clip" r:id="rId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66" name="Clip" r:id="rId6" imgW="1268295" imgH="1199426" progId="MS_ClipArt_Gallery.2">
                      <p:embed/>
                    </p:oleObj>
                  </mc:Choice>
                  <mc:Fallback>
                    <p:oleObj name="Clip" r:id="rId6"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67"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68"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69"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70"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71"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72"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73" name="Clip" r:id="rId14" imgW="826829" imgH="840406" progId="MS_ClipArt_Gallery.2">
                      <p:embed/>
                    </p:oleObj>
                  </mc:Choice>
                  <mc:Fallback>
                    <p:oleObj name="Clip" r:id="rId1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74" name="Clip" r:id="rId15" imgW="1268295" imgH="1199426" progId="MS_ClipArt_Gallery.2">
                      <p:embed/>
                    </p:oleObj>
                  </mc:Choice>
                  <mc:Fallback>
                    <p:oleObj name="Clip" r:id="rId15"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410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S</a:t>
            </a:r>
            <a:r>
              <a:rPr lang="en-US" sz="2400" b="1"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M</a:t>
            </a:r>
            <a:r>
              <a:rPr lang="en-US" sz="2400" b="1"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891468" y="292098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I</a:t>
            </a:r>
            <a:r>
              <a:rPr lang="en-US" sz="2200" b="1" dirty="0" smtClean="0">
                <a:latin typeface="Arial" charset="0"/>
                <a:ea typeface="Arial" charset="0"/>
                <a:cs typeface="Arial" charset="0"/>
              </a:rPr>
              <a:t>nfrastructure</a:t>
            </a:r>
          </a:p>
          <a:p>
            <a:pPr algn="ctr">
              <a:defRPr/>
            </a:pPr>
            <a:r>
              <a:rPr lang="en-US" sz="2200" b="1" dirty="0" smtClean="0">
                <a:latin typeface="Arial" charset="0"/>
                <a:ea typeface="Arial" charset="0"/>
                <a:cs typeface="Arial" charset="0"/>
              </a:rPr>
              <a:t>(e.g., APs)</a:t>
            </a:r>
          </a:p>
        </p:txBody>
      </p:sp>
      <p:sp>
        <p:nvSpPr>
          <p:cNvPr id="11272" name="Text Box 8"/>
          <p:cNvSpPr txBox="1">
            <a:spLocks noChangeArrowheads="1"/>
          </p:cNvSpPr>
          <p:nvPr/>
        </p:nvSpPr>
        <p:spPr bwMode="auto">
          <a:xfrm>
            <a:off x="891468" y="460381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N</a:t>
            </a:r>
            <a:r>
              <a:rPr lang="en-US" sz="2200" b="1" dirty="0" smtClean="0">
                <a:latin typeface="Arial" charset="0"/>
                <a:ea typeface="Arial" charset="0"/>
                <a:cs typeface="Arial" charset="0"/>
              </a:rPr>
              <a:t>o</a:t>
            </a:r>
          </a:p>
          <a:p>
            <a:pPr algn="ctr">
              <a:defRPr/>
            </a:pPr>
            <a:r>
              <a:rPr lang="en-US" sz="2200" b="1"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2975003" y="2643981"/>
            <a:ext cx="2095445"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latin typeface="Arial" charset="0"/>
                <a:ea typeface="Arial" charset="0"/>
                <a:cs typeface="Arial" charset="0"/>
              </a:rPr>
              <a:t>Host connects to </a:t>
            </a:r>
          </a:p>
          <a:p>
            <a:pPr algn="ctr">
              <a:defRPr/>
            </a:pPr>
            <a:r>
              <a:rPr lang="en-US" b="0" dirty="0" smtClean="0">
                <a:latin typeface="Arial" charset="0"/>
                <a:ea typeface="Arial" charset="0"/>
                <a:cs typeface="Arial" charset="0"/>
              </a:rPr>
              <a:t>base station (WiFi,</a:t>
            </a:r>
          </a:p>
          <a:p>
            <a:pPr algn="ctr">
              <a:defRPr/>
            </a:pPr>
            <a:r>
              <a:rPr lang="en-US" b="0" dirty="0" smtClean="0">
                <a:latin typeface="Arial" charset="0"/>
                <a:ea typeface="Arial" charset="0"/>
                <a:cs typeface="Arial" charset="0"/>
              </a:rPr>
              <a:t>WiMAX, cellular), </a:t>
            </a:r>
          </a:p>
          <a:p>
            <a:pPr algn="ctr">
              <a:defRPr/>
            </a:pPr>
            <a:r>
              <a:rPr lang="en-US" b="0" dirty="0" smtClean="0">
                <a:latin typeface="Arial" charset="0"/>
                <a:ea typeface="Arial" charset="0"/>
                <a:cs typeface="Arial" charset="0"/>
              </a:rPr>
              <a:t>which connects to </a:t>
            </a:r>
          </a:p>
          <a:p>
            <a:pPr algn="ctr">
              <a:defRPr/>
            </a:pPr>
            <a:r>
              <a:rPr lang="en-US" b="0" dirty="0" smtClean="0">
                <a:latin typeface="Arial" charset="0"/>
                <a:ea typeface="Arial" charset="0"/>
                <a:cs typeface="Arial" charset="0"/>
              </a:rPr>
              <a:t>larger Internet</a:t>
            </a:r>
          </a:p>
        </p:txBody>
      </p:sp>
      <p:sp>
        <p:nvSpPr>
          <p:cNvPr id="11274" name="Text Box 15"/>
          <p:cNvSpPr txBox="1">
            <a:spLocks noChangeArrowheads="1"/>
          </p:cNvSpPr>
          <p:nvPr/>
        </p:nvSpPr>
        <p:spPr bwMode="auto">
          <a:xfrm>
            <a:off x="2885235" y="4449921"/>
            <a:ext cx="2274982"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(Bluetooth, </a:t>
            </a:r>
          </a:p>
          <a:p>
            <a:pPr algn="ctr">
              <a:defRPr/>
            </a:pPr>
            <a:r>
              <a:rPr lang="en-US" b="0" dirty="0" smtClean="0">
                <a:latin typeface="Arial" charset="0"/>
                <a:ea typeface="Arial" charset="0"/>
                <a:cs typeface="Arial" charset="0"/>
              </a:rPr>
              <a:t>ad hoc nets)</a:t>
            </a:r>
          </a:p>
        </p:txBody>
      </p:sp>
      <p:sp>
        <p:nvSpPr>
          <p:cNvPr id="11275" name="Text Box 16"/>
          <p:cNvSpPr txBox="1">
            <a:spLocks noChangeArrowheads="1"/>
          </p:cNvSpPr>
          <p:nvPr/>
        </p:nvSpPr>
        <p:spPr bwMode="auto">
          <a:xfrm>
            <a:off x="5551437" y="2643981"/>
            <a:ext cx="2339102"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a:t>
            </a:r>
            <a:r>
              <a:rPr lang="en-US" b="0" dirty="0" smtClean="0">
                <a:latin typeface="Arial" charset="0"/>
                <a:ea typeface="Arial" charset="0"/>
                <a:cs typeface="Arial" charset="0"/>
              </a:rPr>
              <a:t>ost may have to</a:t>
            </a:r>
          </a:p>
          <a:p>
            <a:pPr algn="ctr">
              <a:defRPr/>
            </a:pPr>
            <a:r>
              <a:rPr lang="en-US" b="0" dirty="0" smtClean="0">
                <a:latin typeface="Arial" charset="0"/>
                <a:ea typeface="Arial" charset="0"/>
                <a:cs typeface="Arial" charset="0"/>
              </a:rPr>
              <a:t>relay through several</a:t>
            </a:r>
          </a:p>
          <a:p>
            <a:pPr algn="ctr">
              <a:defRPr/>
            </a:pPr>
            <a:r>
              <a:rPr lang="en-US" b="0" dirty="0" smtClean="0">
                <a:latin typeface="Arial" charset="0"/>
                <a:ea typeface="Arial" charset="0"/>
                <a:cs typeface="Arial" charset="0"/>
              </a:rPr>
              <a:t>wireless nodes to </a:t>
            </a:r>
          </a:p>
          <a:p>
            <a:pPr algn="ctr">
              <a:defRPr/>
            </a:pPr>
            <a:r>
              <a:rPr lang="en-US" b="0" dirty="0" smtClean="0">
                <a:latin typeface="Arial" charset="0"/>
                <a:ea typeface="Arial" charset="0"/>
                <a:cs typeface="Arial" charset="0"/>
              </a:rPr>
              <a:t>connect to larger </a:t>
            </a:r>
          </a:p>
          <a:p>
            <a:pPr algn="ctr">
              <a:defRPr/>
            </a:pPr>
            <a:r>
              <a:rPr lang="en-US" b="0" dirty="0" smtClean="0">
                <a:latin typeface="Arial" charset="0"/>
                <a:ea typeface="Arial" charset="0"/>
                <a:cs typeface="Arial" charset="0"/>
              </a:rPr>
              <a:t>Internet: </a:t>
            </a:r>
            <a:r>
              <a:rPr lang="en-US" b="0" i="1" dirty="0" smtClean="0">
                <a:latin typeface="Arial" charset="0"/>
                <a:ea typeface="Arial" charset="0"/>
                <a:cs typeface="Arial" charset="0"/>
              </a:rPr>
              <a:t>mesh net</a:t>
            </a:r>
          </a:p>
        </p:txBody>
      </p:sp>
      <p:sp>
        <p:nvSpPr>
          <p:cNvPr id="11276" name="Text Box 17"/>
          <p:cNvSpPr txBox="1">
            <a:spLocks noChangeArrowheads="1"/>
          </p:cNvSpPr>
          <p:nvPr/>
        </p:nvSpPr>
        <p:spPr bwMode="auto">
          <a:xfrm>
            <a:off x="5519376" y="4203700"/>
            <a:ext cx="2403223"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May have to</a:t>
            </a:r>
          </a:p>
          <a:p>
            <a:pPr algn="ctr">
              <a:defRPr/>
            </a:pPr>
            <a:r>
              <a:rPr lang="en-US" b="0" dirty="0" smtClean="0">
                <a:latin typeface="Arial" charset="0"/>
                <a:ea typeface="Arial" charset="0"/>
                <a:cs typeface="Arial" charset="0"/>
              </a:rPr>
              <a:t>relay to reach other </a:t>
            </a:r>
          </a:p>
          <a:p>
            <a:pPr algn="ctr">
              <a:defRPr/>
            </a:pPr>
            <a:r>
              <a:rPr lang="en-US" b="0" dirty="0" smtClean="0">
                <a:latin typeface="Arial" charset="0"/>
                <a:ea typeface="Arial" charset="0"/>
                <a:cs typeface="Arial" charset="0"/>
              </a:rPr>
              <a:t>a given wireless node</a:t>
            </a:r>
          </a:p>
          <a:p>
            <a:pPr algn="ctr">
              <a:defRPr/>
            </a:pPr>
            <a:r>
              <a:rPr lang="en-US" b="0" dirty="0" smtClean="0">
                <a:latin typeface="Arial" charset="0"/>
                <a:ea typeface="Arial" charset="0"/>
                <a:cs typeface="Arial" charset="0"/>
              </a:rPr>
              <a:t>MANET, VANET</a:t>
            </a:r>
            <a:endParaRPr lang="en-US" b="0" i="1" dirty="0" smtClean="0">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chemeClr val="accent5"/>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21</a:t>
            </a:fld>
            <a:endParaRPr lang="en-US"/>
          </a:p>
        </p:txBody>
      </p:sp>
    </p:spTree>
    <p:extLst>
      <p:ext uri="{BB962C8B-B14F-4D97-AF65-F5344CB8AC3E}">
        <p14:creationId xmlns:p14="http://schemas.microsoft.com/office/powerpoint/2010/main" val="1587952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824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(c/f)</a:t>
            </a:r>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424710" cy="877619"/>
            <a:chOff x="7083492" y="2932381"/>
            <a:chExt cx="2424710" cy="877619"/>
          </a:xfrm>
        </p:grpSpPr>
        <p:sp>
          <p:nvSpPr>
            <p:cNvPr id="11" name="TextBox 10"/>
            <p:cNvSpPr txBox="1"/>
            <p:nvPr/>
          </p:nvSpPr>
          <p:spPr>
            <a:xfrm>
              <a:off x="8018647"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5" name="Slide Number Placeholder 14"/>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2057553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normAutofit fontScale="85000" lnSpcReduction="20000"/>
          </a:bodyPr>
          <a:lstStyle/>
          <a:p>
            <a:r>
              <a:rPr lang="en-US" dirty="0" smtClean="0">
                <a:solidFill>
                  <a:schemeClr val="accent5"/>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chemeClr val="accent5"/>
                </a:solidFill>
              </a:rPr>
              <a:t>BER</a:t>
            </a:r>
            <a:r>
              <a:rPr lang="en-US" dirty="0" smtClean="0"/>
              <a:t>: Bit error rate</a:t>
            </a:r>
          </a:p>
          <a:p>
            <a:r>
              <a:rPr lang="en-US" dirty="0" smtClean="0"/>
              <a:t>SNR vs. BER tradeoffs</a:t>
            </a:r>
          </a:p>
          <a:p>
            <a:pPr lvl="1"/>
            <a:r>
              <a:rPr lang="en-US" dirty="0">
                <a:solidFill>
                  <a:schemeClr val="accent5"/>
                </a:solidFill>
              </a:rPr>
              <a:t>G</a:t>
            </a:r>
            <a:r>
              <a:rPr lang="en-US" dirty="0" smtClean="0">
                <a:solidFill>
                  <a:schemeClr val="accent5"/>
                </a:solidFill>
              </a:rPr>
              <a:t>iven physical layer</a:t>
            </a:r>
            <a:r>
              <a:rPr lang="en-US" dirty="0" smtClean="0"/>
              <a:t>: Increase power → </a:t>
            </a:r>
            <a:r>
              <a:rPr lang="en-US" dirty="0"/>
              <a:t>increase SNR </a:t>
            </a:r>
            <a:r>
              <a:rPr lang="en-US" dirty="0" smtClean="0"/>
              <a:t>→ decrease BER</a:t>
            </a:r>
          </a:p>
          <a:p>
            <a:pPr lvl="1"/>
            <a:r>
              <a:rPr lang="en-US" dirty="0">
                <a:solidFill>
                  <a:schemeClr val="accent5"/>
                </a:solidFill>
              </a:rPr>
              <a:t>G</a:t>
            </a:r>
            <a:r>
              <a:rPr lang="en-US" dirty="0" smtClean="0">
                <a:solidFill>
                  <a:schemeClr val="accent5"/>
                </a:solidFill>
              </a:rPr>
              <a:t>iven SNR</a:t>
            </a:r>
            <a:r>
              <a:rPr lang="en-US" dirty="0" smtClean="0"/>
              <a:t>: Choose physical layer that meets BER requirement, giving highest throughput</a:t>
            </a:r>
          </a:p>
          <a:p>
            <a:pPr lvl="1"/>
            <a:r>
              <a:rPr lang="en-US" dirty="0" smtClean="0">
                <a:solidFill>
                  <a:schemeClr val="accent5"/>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endParaRPr lang="en-US" sz="1200" b="0" baseline="30000" dirty="0" smtClean="0">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20</a:t>
              </a:r>
              <a:endParaRPr lang="en-US" sz="1200" b="0" baseline="30000" dirty="0" smtClean="0">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30</a:t>
              </a:r>
              <a:endParaRPr lang="en-US" sz="1200" b="0" baseline="30000" dirty="0" smtClean="0">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40</a:t>
              </a:r>
              <a:endParaRPr lang="en-US" sz="1200" b="0" baseline="30000" dirty="0" smtClean="0">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-4</a:t>
              </a:r>
            </a:p>
          </p:txBody>
        </p:sp>
      </p:grpSp>
      <p:sp>
        <p:nvSpPr>
          <p:cNvPr id="11" name="Slide Number Placeholder 10"/>
          <p:cNvSpPr>
            <a:spLocks noGrp="1"/>
          </p:cNvSpPr>
          <p:nvPr>
            <p:ph type="sldNum" sz="quarter" idx="12"/>
          </p:nvPr>
        </p:nvSpPr>
        <p:spPr/>
        <p:txBody>
          <a:bodyPr/>
          <a:lstStyle/>
          <a:p>
            <a:fld id="{F36FED86-94EF-254D-90EE-B810FE8299EE}" type="slidenum">
              <a:rPr lang="en-US" smtClean="0"/>
              <a:pPr/>
              <a:t>24</a:t>
            </a:fld>
            <a:endParaRPr lang="en-US"/>
          </a:p>
        </p:txBody>
      </p:sp>
    </p:spTree>
    <p:extLst>
      <p:ext uri="{BB962C8B-B14F-4D97-AF65-F5344CB8AC3E}">
        <p14:creationId xmlns:p14="http://schemas.microsoft.com/office/powerpoint/2010/main" val="19649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BER</a:t>
            </a:r>
          </a:p>
          <a:p>
            <a:r>
              <a:rPr lang="en-US" dirty="0" smtClean="0"/>
              <a:t>Dealing with high wireless bit-error rates</a:t>
            </a:r>
          </a:p>
          <a:p>
            <a:pPr lvl="1"/>
            <a:r>
              <a:rPr lang="en-US" dirty="0">
                <a:solidFill>
                  <a:schemeClr val="accent5"/>
                </a:solidFill>
              </a:rPr>
              <a:t>S</a:t>
            </a:r>
            <a:r>
              <a:rPr lang="en-US" dirty="0" smtClean="0">
                <a:solidFill>
                  <a:schemeClr val="accent5"/>
                </a:solidFill>
              </a:rPr>
              <a:t>ender could increase transmission power</a:t>
            </a:r>
          </a:p>
          <a:p>
            <a:pPr lvl="2"/>
            <a:r>
              <a:rPr lang="en-US" dirty="0" smtClean="0"/>
              <a:t>Needs hi energy (bad for battery-powered hosts)</a:t>
            </a:r>
          </a:p>
          <a:p>
            <a:pPr lvl="2"/>
            <a:r>
              <a:rPr lang="en-US" dirty="0"/>
              <a:t>C</a:t>
            </a:r>
            <a:r>
              <a:rPr lang="en-US" dirty="0" smtClean="0"/>
              <a:t>reates more interference with other senders</a:t>
            </a:r>
          </a:p>
          <a:p>
            <a:pPr lvl="1"/>
            <a:r>
              <a:rPr lang="en-US" dirty="0">
                <a:solidFill>
                  <a:schemeClr val="accent5"/>
                </a:solidFill>
              </a:rPr>
              <a:t>S</a:t>
            </a:r>
            <a:r>
              <a:rPr lang="en-US" dirty="0" smtClean="0">
                <a:solidFill>
                  <a:schemeClr val="accent5"/>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chemeClr val="accent5"/>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25166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a:t>
            </a:r>
            <a:r>
              <a:rPr lang="en-US" dirty="0" smtClean="0"/>
              <a:t>times</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1281523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chemeClr val="accent5"/>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27</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5309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times</a:t>
            </a:r>
          </a:p>
          <a:p>
            <a:pPr lvl="1"/>
            <a:r>
              <a:rPr lang="en-US" dirty="0" smtClean="0">
                <a:solidFill>
                  <a:schemeClr val="accent5"/>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2563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receiver ⇒ </a:t>
            </a:r>
            <a:r>
              <a:rPr lang="en-US" dirty="0" smtClean="0">
                <a:solidFill>
                  <a:schemeClr val="accent5"/>
                </a:solidFill>
              </a:rPr>
              <a:t>Half-duplex</a:t>
            </a:r>
          </a:p>
          <a:p>
            <a:pPr lvl="1"/>
            <a:r>
              <a:rPr lang="en-US" dirty="0" smtClean="0"/>
              <a:t>Recent work has shown that full duplex may also be possible</a:t>
            </a:r>
          </a:p>
          <a:p>
            <a:r>
              <a:rPr lang="en-US" dirty="0" smtClean="0"/>
              <a:t>Signals sent by sender don’</a:t>
            </a:r>
            <a:r>
              <a:rPr lang="en-US" altLang="ja-JP" dirty="0" smtClean="0"/>
              <a:t>t always end up at receiver intact</a:t>
            </a:r>
          </a:p>
        </p:txBody>
      </p:sp>
      <p:sp>
        <p:nvSpPr>
          <p:cNvPr id="8" name="Slide Number Placeholder 7"/>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19564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Wireless network: Part of </a:t>
            </a:r>
            <a:r>
              <a:rPr lang="en-US" altLang="zh-TW" dirty="0" smtClean="0"/>
              <a:t>our </a:t>
            </a:r>
            <a:r>
              <a:rPr lang="en-US" altLang="zh-TW" dirty="0" smtClean="0"/>
              <a:t>daily life</a:t>
            </a:r>
            <a:endParaRPr lang="en-US" dirty="0"/>
          </a:p>
        </p:txBody>
      </p:sp>
      <p:sp>
        <p:nvSpPr>
          <p:cNvPr id="3" name="Content Placeholder 2"/>
          <p:cNvSpPr>
            <a:spLocks noGrp="1"/>
          </p:cNvSpPr>
          <p:nvPr>
            <p:ph idx="1"/>
          </p:nvPr>
        </p:nvSpPr>
        <p:spPr/>
        <p:txBody>
          <a:bodyPr/>
          <a:lstStyle/>
          <a:p>
            <a:r>
              <a:rPr lang="en-US" dirty="0" smtClean="0"/>
              <a:t>What is the first wireless </a:t>
            </a:r>
            <a:r>
              <a:rPr lang="en-US" dirty="0" smtClean="0"/>
              <a:t>network</a:t>
            </a:r>
            <a:r>
              <a:rPr lang="en-US" dirty="0" smtClean="0"/>
              <a:t> ?</a:t>
            </a:r>
            <a:endParaRPr lang="en-US" dirty="0" smtClean="0"/>
          </a:p>
          <a:p>
            <a:pPr lvl="1"/>
            <a:r>
              <a:rPr lang="en-US" dirty="0" smtClean="0"/>
              <a:t>Message passing through voice communication</a:t>
            </a:r>
            <a:endParaRPr lang="en-US" dirty="0"/>
          </a:p>
          <a:p>
            <a:r>
              <a:rPr lang="en-US" dirty="0" smtClean="0"/>
              <a:t>How does the wireless network involve our </a:t>
            </a:r>
            <a:r>
              <a:rPr lang="en-US" dirty="0" smtClean="0"/>
              <a:t>lives ?</a:t>
            </a:r>
            <a:endParaRPr lang="en-US" dirty="0" smtClean="0"/>
          </a:p>
          <a:p>
            <a:pPr lvl="1"/>
            <a:r>
              <a:rPr lang="en-US" dirty="0" smtClean="0"/>
              <a:t> Cellular networks</a:t>
            </a:r>
          </a:p>
          <a:p>
            <a:pPr lvl="1"/>
            <a:r>
              <a:rPr lang="en-US" dirty="0" smtClean="0"/>
              <a:t> Wireless hotspots</a:t>
            </a:r>
          </a:p>
          <a:p>
            <a:pPr lvl="1"/>
            <a:r>
              <a:rPr lang="en-US" dirty="0" smtClean="0"/>
              <a:t> </a:t>
            </a:r>
            <a:r>
              <a:rPr lang="en-US" dirty="0" err="1" smtClean="0"/>
              <a:t>IoTs</a:t>
            </a:r>
            <a:endParaRPr lang="en-US" dirty="0" smtClean="0"/>
          </a:p>
          <a:p>
            <a:pPr lvl="1"/>
            <a:r>
              <a:rPr lang="en-US" dirty="0" smtClean="0"/>
              <a:t>Others ?</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a:t>
            </a:fld>
            <a:endParaRPr lang="en-US"/>
          </a:p>
        </p:txBody>
      </p:sp>
    </p:spTree>
    <p:extLst>
      <p:ext uri="{BB962C8B-B14F-4D97-AF65-F5344CB8AC3E}">
        <p14:creationId xmlns:p14="http://schemas.microsoft.com/office/powerpoint/2010/main" val="38190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chemeClr val="accent5"/>
                </a:solidFill>
              </a:rPr>
              <a:t>Hidden terminal </a:t>
            </a:r>
            <a:r>
              <a:rPr lang="en-US" dirty="0" smtClean="0">
                <a:solidFill>
                  <a:schemeClr val="accent5"/>
                </a:solidFill>
              </a:rPr>
              <a:t>problem when no centralized control exists among multiple transmission pairs</a:t>
            </a:r>
            <a:endParaRPr lang="en-US" dirty="0" smtClean="0">
              <a:solidFill>
                <a:schemeClr val="accent5"/>
              </a:solidFill>
            </a:endParaRPr>
          </a:p>
          <a:p>
            <a:pPr lvl="1"/>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403989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a:t>
            </a:r>
            <a:r>
              <a:rPr lang="en-US" sz="2400" dirty="0" smtClean="0">
                <a:ea typeface="Arial" charset="0"/>
                <a:cs typeface="Arial" charset="0"/>
              </a:rPr>
              <a:t>B</a:t>
            </a:r>
          </a:p>
          <a:p>
            <a:pPr marL="635000" lvl="1" indent="-177800">
              <a:buClr>
                <a:srgbClr val="000099"/>
              </a:buClr>
              <a:buSzPct val="100000"/>
              <a:buFont typeface="Arial" charset="0"/>
              <a:buChar char="•"/>
              <a:defRPr/>
            </a:pPr>
            <a:r>
              <a:rPr lang="en-US" sz="2000" dirty="0" smtClean="0">
                <a:ea typeface="Arial" charset="0"/>
                <a:cs typeface="Arial" charset="0"/>
              </a:rPr>
              <a:t>If B is receiving data from C while A is also transmitting data to B, transmission may fail.</a:t>
            </a:r>
            <a:endParaRPr lang="en-US" sz="2000" dirty="0">
              <a:ea typeface="Arial" charset="0"/>
              <a:cs typeface="Arial" charset="0"/>
            </a:endParaRP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712153" cy="2263775"/>
            <a:chOff x="4943475" y="2124075"/>
            <a:chExt cx="3712153"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10118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latin typeface="Arial" charset="0"/>
                  <a:cs typeface="Arial" charset="0"/>
                </a:rPr>
                <a:t>C</a:t>
              </a:r>
              <a:r>
                <a:rPr lang="ja-JP" altLang="en-US" sz="1400" dirty="0" smtClean="0">
                  <a:latin typeface="Arial" charset="0"/>
                  <a:cs typeface="Arial" charset="0"/>
                </a:rPr>
                <a:t>’</a:t>
              </a:r>
              <a:r>
                <a:rPr lang="en-US" sz="1400" dirty="0" smtClean="0">
                  <a:latin typeface="Arial" charset="0"/>
                  <a:cs typeface="Arial" charset="0"/>
                </a:rPr>
                <a:t>s signal</a:t>
              </a:r>
            </a:p>
            <a:p>
              <a:pPr>
                <a:defRPr/>
              </a:pPr>
              <a:r>
                <a:rPr lang="en-US" sz="1400" dirty="0" smtClean="0">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040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967040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Wireless </a:t>
            </a:r>
            <a:r>
              <a:rPr lang="en-US" dirty="0"/>
              <a:t>host communicates with base station</a:t>
            </a:r>
          </a:p>
          <a:p>
            <a:pPr lvl="1"/>
            <a:r>
              <a:rPr lang="en-US" dirty="0" smtClean="0">
                <a:solidFill>
                  <a:schemeClr val="accent5"/>
                </a:solidFill>
              </a:rPr>
              <a:t>Base </a:t>
            </a:r>
            <a:r>
              <a:rPr lang="en-US" dirty="0">
                <a:solidFill>
                  <a:schemeClr val="accent5"/>
                </a:solidFill>
              </a:rPr>
              <a:t>station </a:t>
            </a:r>
            <a:r>
              <a:rPr lang="en-US" dirty="0"/>
              <a:t>= access point (AP)</a:t>
            </a:r>
          </a:p>
          <a:p>
            <a:r>
              <a:rPr lang="en-US" dirty="0">
                <a:solidFill>
                  <a:schemeClr val="accent5"/>
                </a:solidFill>
              </a:rPr>
              <a:t>Basic Service Set (BSS) </a:t>
            </a:r>
            <a:r>
              <a:rPr lang="en-US" dirty="0"/>
              <a:t>(aka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892737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chemeClr val="accent5"/>
                </a:solidFill>
              </a:rPr>
              <a:t>associates </a:t>
            </a:r>
            <a:r>
              <a:rPr lang="en-US" dirty="0"/>
              <a:t>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809732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846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P</a:t>
            </a:r>
            <a:r>
              <a:rPr lang="en-US" sz="2400" b="1" dirty="0" smtClean="0">
                <a:latin typeface="Arial" charset="0"/>
                <a:ea typeface="Arial" charset="0"/>
                <a:cs typeface="Arial" charset="0"/>
              </a:rPr>
              <a:t>assive scanning</a:t>
            </a:r>
          </a:p>
          <a:p>
            <a:pPr marL="290513" indent="-290513" eaLnBrk="1" hangingPunct="1">
              <a:buFont typeface="+mj-lt"/>
              <a:buAutoNum type="arabicPeriod"/>
              <a:defRPr/>
            </a:pPr>
            <a:r>
              <a:rPr lang="en-US" b="0" dirty="0">
                <a:latin typeface="Arial" charset="0"/>
                <a:ea typeface="Arial" charset="0"/>
                <a:cs typeface="Arial" charset="0"/>
              </a:rPr>
              <a:t>B</a:t>
            </a:r>
            <a:r>
              <a:rPr lang="en-US" b="0" dirty="0" smtClean="0">
                <a:latin typeface="Arial" charset="0"/>
                <a:ea typeface="Arial" charset="0"/>
                <a:cs typeface="Arial" charset="0"/>
              </a:rPr>
              <a:t>eacon frames sent from APs</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5049996"/>
            <a:chOff x="4618038" y="1520825"/>
            <a:chExt cx="4297362" cy="5049996"/>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A</a:t>
              </a:r>
              <a:r>
                <a:rPr lang="en-US" sz="2400" b="1" dirty="0" smtClean="0">
                  <a:latin typeface="Arial" charset="0"/>
                  <a:ea typeface="Arial" charset="0"/>
                  <a:cs typeface="Arial" charset="0"/>
                </a:rPr>
                <a:t>ctive scanning</a:t>
              </a:r>
            </a:p>
            <a:p>
              <a:pPr marL="290513" indent="-290513" eaLnBrk="1" hangingPunct="1">
                <a:buFont typeface="+mj-lt"/>
                <a:buAutoNum type="arabicPeriod"/>
                <a:defRPr/>
              </a:pPr>
              <a:r>
                <a:rPr lang="en-US" b="0" dirty="0" smtClean="0">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1" name="Slide Number Placeholder 10"/>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5893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chemeClr val="accent5"/>
                </a:solidFill>
              </a:rPr>
              <a:t>Avoid collisions</a:t>
            </a:r>
            <a:r>
              <a:rPr lang="en-US" dirty="0" smtClean="0"/>
              <a:t>: CSMA/CA</a:t>
            </a:r>
          </a:p>
          <a:p>
            <a:pPr lvl="1"/>
            <a:r>
              <a:rPr lang="en-US" dirty="0" smtClean="0"/>
              <a:t>CSMA: Carrier Sense Multiple Access</a:t>
            </a:r>
          </a:p>
          <a:p>
            <a:pPr lvl="1"/>
            <a:r>
              <a:rPr lang="en-US" dirty="0" smtClean="0"/>
              <a:t>CA</a:t>
            </a:r>
            <a:r>
              <a:rPr lang="en-US" dirty="0" smtClean="0"/>
              <a:t>: Collision Avoidance</a:t>
            </a:r>
            <a:endParaRPr lang="en-US" dirty="0"/>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452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8" name="Slide Number Placeholder 7"/>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54700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normAutofit fontScale="92500"/>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6"/>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chemeClr val="accent5"/>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5"/>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38647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724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6250"/>
            <a:ext cx="7886700" cy="1325563"/>
          </a:xfrm>
        </p:spPr>
        <p:txBody>
          <a:bodyPr/>
          <a:lstStyle/>
          <a:p>
            <a:r>
              <a:rPr lang="en-US" dirty="0" smtClean="0"/>
              <a:t>What do we need for future wireless network ?</a:t>
            </a:r>
            <a:endParaRPr lang="en-US" dirty="0"/>
          </a:p>
        </p:txBody>
      </p:sp>
      <p:sp>
        <p:nvSpPr>
          <p:cNvPr id="3" name="Content Placeholder 2"/>
          <p:cNvSpPr>
            <a:spLocks noGrp="1"/>
          </p:cNvSpPr>
          <p:nvPr>
            <p:ph idx="1"/>
          </p:nvPr>
        </p:nvSpPr>
        <p:spPr/>
        <p:txBody>
          <a:bodyPr>
            <a:normAutofit/>
          </a:bodyPr>
          <a:lstStyle/>
          <a:p>
            <a:r>
              <a:rPr lang="en-US" altLang="zh-TW" dirty="0"/>
              <a:t>Growing need of low latency and high reliability applications :</a:t>
            </a:r>
          </a:p>
          <a:p>
            <a:pPr lvl="1"/>
            <a:r>
              <a:rPr lang="en-US" altLang="zh-TW" dirty="0"/>
              <a:t>Life streaming</a:t>
            </a:r>
          </a:p>
          <a:p>
            <a:pPr lvl="1"/>
            <a:r>
              <a:rPr lang="en-US" altLang="zh-TW" dirty="0" smtClean="0"/>
              <a:t>Video conferencing</a:t>
            </a:r>
            <a:endParaRPr lang="en-US" altLang="zh-TW" dirty="0"/>
          </a:p>
          <a:p>
            <a:pPr lvl="1"/>
            <a:r>
              <a:rPr lang="en-US" altLang="zh-TW" dirty="0"/>
              <a:t>Remote surgery</a:t>
            </a:r>
          </a:p>
          <a:p>
            <a:pPr lvl="1">
              <a:buFontTx/>
              <a:buNone/>
            </a:pPr>
            <a:endParaRPr lang="en-US" altLang="zh-TW" dirty="0"/>
          </a:p>
          <a:p>
            <a:r>
              <a:rPr lang="en-US" altLang="zh-TW" dirty="0"/>
              <a:t>Characteristics  of these applications :</a:t>
            </a:r>
          </a:p>
          <a:p>
            <a:pPr lvl="1"/>
            <a:r>
              <a:rPr lang="en-US" altLang="zh-TW" dirty="0"/>
              <a:t>Low latency (expected to be less than 10 </a:t>
            </a:r>
            <a:r>
              <a:rPr lang="en-US" altLang="zh-TW" dirty="0" err="1"/>
              <a:t>ms</a:t>
            </a:r>
            <a:r>
              <a:rPr lang="en-US" altLang="zh-TW" dirty="0"/>
              <a:t> in the future) </a:t>
            </a:r>
          </a:p>
          <a:p>
            <a:pPr lvl="1"/>
            <a:r>
              <a:rPr lang="en-US" altLang="zh-TW" dirty="0"/>
              <a:t>High data rate for each application (&gt;1Gbps in the future)</a:t>
            </a:r>
          </a:p>
          <a:p>
            <a:pPr lvl="1">
              <a:buFont typeface="Wingdings" pitchFamily="2" charset="2"/>
              <a:buChar char="Ø"/>
            </a:pPr>
            <a:endParaRPr lang="en-US" altLang="zh-TW" dirty="0"/>
          </a:p>
          <a:p>
            <a:pPr lvl="1">
              <a:buFont typeface="Wingdings" pitchFamily="2" charset="2"/>
              <a:buChar char="Ø"/>
            </a:pPr>
            <a:endParaRPr lang="en-US" altLang="zh-TW"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spTree>
    <p:extLst>
      <p:ext uri="{BB962C8B-B14F-4D97-AF65-F5344CB8AC3E}">
        <p14:creationId xmlns:p14="http://schemas.microsoft.com/office/powerpoint/2010/main" val="2715317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t>
            </a:r>
            <a:r>
              <a:rPr lang="en-US" dirty="0" smtClean="0"/>
              <a:t>much less </a:t>
            </a:r>
            <a:r>
              <a:rPr lang="en-US" dirty="0" smtClean="0"/>
              <a:t>interference</a:t>
            </a:r>
            <a:r>
              <a:rPr lang="en-US" dirty="0" smtClean="0"/>
              <a:t>!</a:t>
            </a:r>
          </a:p>
          <a:p>
            <a:pPr lvl="2"/>
            <a:r>
              <a:rPr lang="en-US" dirty="0" smtClean="0"/>
              <a:t>No interference when two channels are orthogonal</a:t>
            </a:r>
            <a:endParaRPr lang="en-US" dirty="0" smtClean="0"/>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chemeClr val="tx1"/>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accent4"/>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90402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chemeClr val="accent1"/>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97300"/>
            <a:chOff x="268" y="1180"/>
            <a:chExt cx="3374" cy="2392"/>
          </a:xfrm>
        </p:grpSpPr>
        <p:sp>
          <p:nvSpPr>
            <p:cNvPr id="29747" name="Line 94"/>
            <p:cNvSpPr>
              <a:spLocks noChangeShapeType="1"/>
            </p:cNvSpPr>
            <p:nvPr/>
          </p:nvSpPr>
          <p:spPr bwMode="auto">
            <a:xfrm>
              <a:off x="1612" y="1180"/>
              <a:ext cx="566" cy="211"/>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96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11</a:t>
              </a:r>
              <a:r>
                <a:rPr lang="en-US" dirty="0" smtClean="0">
                  <a:solidFill>
                    <a:srgbClr val="C00000"/>
                  </a:solidFill>
                  <a:latin typeface="Arial" charset="0"/>
                  <a:cs typeface="Arial" charset="0"/>
                </a:rPr>
                <a:t>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86238" cy="2155825"/>
            <a:chOff x="2401" y="1771"/>
            <a:chExt cx="2637" cy="135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9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41</a:t>
            </a:fld>
            <a:endParaRPr lang="en-US"/>
          </a:p>
        </p:txBody>
      </p:sp>
    </p:spTree>
    <p:extLst>
      <p:ext uri="{BB962C8B-B14F-4D97-AF65-F5344CB8AC3E}">
        <p14:creationId xmlns:p14="http://schemas.microsoft.com/office/powerpoint/2010/main" val="164169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Slide Number Placeholder 10"/>
          <p:cNvSpPr>
            <a:spLocks noGrp="1"/>
          </p:cNvSpPr>
          <p:nvPr>
            <p:ph type="sldNum" sz="quarter" idx="12"/>
          </p:nvPr>
        </p:nvSpPr>
        <p:spPr/>
        <p:txBody>
          <a:bodyPr/>
          <a:lstStyle/>
          <a:p>
            <a:fld id="{F36FED86-94EF-254D-90EE-B810FE8299EE}" type="slidenum">
              <a:rPr lang="en-US" smtClean="0"/>
              <a:pPr/>
              <a:t>42</a:t>
            </a:fld>
            <a:endParaRPr lang="en-US"/>
          </a:p>
        </p:txBody>
      </p:sp>
    </p:spTree>
    <p:extLst>
      <p:ext uri="{BB962C8B-B14F-4D97-AF65-F5344CB8AC3E}">
        <p14:creationId xmlns:p14="http://schemas.microsoft.com/office/powerpoint/2010/main" val="1096036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2</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1</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3</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4</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43</a:t>
            </a:fld>
            <a:endParaRPr lang="en-US"/>
          </a:p>
        </p:txBody>
      </p:sp>
    </p:spTree>
    <p:extLst>
      <p:ext uri="{BB962C8B-B14F-4D97-AF65-F5344CB8AC3E}">
        <p14:creationId xmlns:p14="http://schemas.microsoft.com/office/powerpoint/2010/main" val="83508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a:t>
            </a:r>
            <a:br>
              <a:rPr lang="en-US" dirty="0" smtClean="0"/>
            </a:br>
            <a:r>
              <a:rPr lang="en-US" dirty="0" smtClean="0"/>
              <a:t>Large bandwidth != high throughput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44</a:t>
            </a:fld>
            <a:endParaRPr lang="en-US"/>
          </a:p>
        </p:txBody>
      </p:sp>
      <p:sp>
        <p:nvSpPr>
          <p:cNvPr id="5" name="Oval 169"/>
          <p:cNvSpPr>
            <a:spLocks noChangeArrowheads="1"/>
          </p:cNvSpPr>
          <p:nvPr/>
        </p:nvSpPr>
        <p:spPr bwMode="auto">
          <a:xfrm>
            <a:off x="5187414" y="4618633"/>
            <a:ext cx="685800" cy="609600"/>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6" name="Oval 169"/>
          <p:cNvSpPr>
            <a:spLocks noChangeArrowheads="1"/>
          </p:cNvSpPr>
          <p:nvPr/>
        </p:nvSpPr>
        <p:spPr bwMode="auto">
          <a:xfrm>
            <a:off x="3968214" y="4771033"/>
            <a:ext cx="40460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grpSp>
        <p:nvGrpSpPr>
          <p:cNvPr id="7" name="Group 171"/>
          <p:cNvGrpSpPr>
            <a:grpSpLocks/>
          </p:cNvGrpSpPr>
          <p:nvPr/>
        </p:nvGrpSpPr>
        <p:grpSpPr bwMode="auto">
          <a:xfrm>
            <a:off x="2825214" y="5228233"/>
            <a:ext cx="1371600" cy="1371600"/>
            <a:chOff x="5715000" y="1828800"/>
            <a:chExt cx="1752600" cy="1523999"/>
          </a:xfr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grpSpPr>
        <p:sp>
          <p:nvSpPr>
            <p:cNvPr id="8" name="Oval 172"/>
            <p:cNvSpPr>
              <a:spLocks noChangeArrowheads="1"/>
            </p:cNvSpPr>
            <p:nvPr/>
          </p:nvSpPr>
          <p:spPr bwMode="auto">
            <a:xfrm>
              <a:off x="5715000" y="1904999"/>
              <a:ext cx="1752600" cy="1447800"/>
            </a:xfrm>
            <a:prstGeom prst="ellipse">
              <a:avLst/>
            </a:prstGeom>
            <a:grpFill/>
            <a:ln w="9525">
              <a:solidFill>
                <a:schemeClr val="tx1"/>
              </a:solidFill>
              <a:round/>
              <a:headEnd/>
              <a:tailEnd/>
            </a:ln>
          </p:spPr>
          <p:txBody>
            <a:bodyPr wrap="none" anchor="ctr"/>
            <a:lstStyle/>
            <a:p>
              <a:pPr>
                <a:defRPr/>
              </a:pPr>
              <a:endParaRPr lang="en-US"/>
            </a:p>
          </p:txBody>
        </p:sp>
        <p:grpSp>
          <p:nvGrpSpPr>
            <p:cNvPr id="9" name="Group 147"/>
            <p:cNvGrpSpPr>
              <a:grpSpLocks/>
            </p:cNvGrpSpPr>
            <p:nvPr/>
          </p:nvGrpSpPr>
          <p:grpSpPr bwMode="auto">
            <a:xfrm>
              <a:off x="6248400" y="2308225"/>
              <a:ext cx="627063" cy="587375"/>
              <a:chOff x="1037" y="1607"/>
              <a:chExt cx="440" cy="425"/>
            </a:xfrm>
            <a:grpFill/>
          </p:grpSpPr>
          <p:pic>
            <p:nvPicPr>
              <p:cNvPr id="16" name="Picture 148"/>
              <p:cNvPicPr>
                <a:picLocks noChangeAspect="1" noChangeArrowheads="1"/>
              </p:cNvPicPr>
              <p:nvPr/>
            </p:nvPicPr>
            <p:blipFill>
              <a:blip r:embed="rId3" cstate="print"/>
              <a:srcRect/>
              <a:stretch>
                <a:fillRect/>
              </a:stretch>
            </p:blipFill>
            <p:spPr bwMode="auto">
              <a:xfrm>
                <a:off x="1037" y="1607"/>
                <a:ext cx="440" cy="425"/>
              </a:xfrm>
              <a:prstGeom prst="rect">
                <a:avLst/>
              </a:prstGeom>
              <a:grpFill/>
              <a:ln w="9525">
                <a:noFill/>
                <a:miter lim="800000"/>
                <a:headEnd/>
                <a:tailEnd/>
              </a:ln>
            </p:spPr>
          </p:pic>
          <p:pic>
            <p:nvPicPr>
              <p:cNvPr id="17" name="Picture 149"/>
              <p:cNvPicPr>
                <a:picLocks noChangeAspect="1" noChangeArrowheads="1"/>
              </p:cNvPicPr>
              <p:nvPr/>
            </p:nvPicPr>
            <p:blipFill>
              <a:blip r:embed="rId4" cstate="print"/>
              <a:srcRect/>
              <a:stretch>
                <a:fillRect/>
              </a:stretch>
            </p:blipFill>
            <p:spPr bwMode="auto">
              <a:xfrm>
                <a:off x="1037" y="1607"/>
                <a:ext cx="440" cy="425"/>
              </a:xfrm>
              <a:prstGeom prst="rect">
                <a:avLst/>
              </a:prstGeom>
              <a:grpFill/>
              <a:ln w="9525">
                <a:noFill/>
                <a:miter lim="800000"/>
                <a:headEnd/>
                <a:tailEnd/>
              </a:ln>
            </p:spPr>
          </p:pic>
          <p:pic>
            <p:nvPicPr>
              <p:cNvPr id="18" name="Picture 150"/>
              <p:cNvPicPr>
                <a:picLocks noChangeAspect="1" noChangeArrowheads="1"/>
              </p:cNvPicPr>
              <p:nvPr/>
            </p:nvPicPr>
            <p:blipFill>
              <a:blip r:embed="rId3" cstate="print"/>
              <a:srcRect/>
              <a:stretch>
                <a:fillRect/>
              </a:stretch>
            </p:blipFill>
            <p:spPr bwMode="auto">
              <a:xfrm>
                <a:off x="1037" y="1607"/>
                <a:ext cx="440" cy="425"/>
              </a:xfrm>
              <a:prstGeom prst="rect">
                <a:avLst/>
              </a:prstGeom>
              <a:grpFill/>
              <a:ln w="9525">
                <a:noFill/>
                <a:miter lim="800000"/>
                <a:headEnd/>
                <a:tailEnd/>
              </a:ln>
            </p:spPr>
          </p:pic>
          <p:pic>
            <p:nvPicPr>
              <p:cNvPr id="19" name="Picture 151"/>
              <p:cNvPicPr>
                <a:picLocks noChangeAspect="1" noChangeArrowheads="1"/>
              </p:cNvPicPr>
              <p:nvPr/>
            </p:nvPicPr>
            <p:blipFill>
              <a:blip r:embed="rId4" cstate="print"/>
              <a:srcRect/>
              <a:stretch>
                <a:fillRect/>
              </a:stretch>
            </p:blipFill>
            <p:spPr bwMode="auto">
              <a:xfrm>
                <a:off x="1037" y="1607"/>
                <a:ext cx="440" cy="425"/>
              </a:xfrm>
              <a:prstGeom prst="rect">
                <a:avLst/>
              </a:prstGeom>
              <a:grpFill/>
              <a:ln w="9525">
                <a:noFill/>
                <a:miter lim="800000"/>
                <a:headEnd/>
                <a:tailEnd/>
              </a:ln>
            </p:spPr>
          </p:pic>
        </p:grpSp>
        <p:pic>
          <p:nvPicPr>
            <p:cNvPr id="10" name="Picture 181" descr="http://www.onewavedesigns.com/blog/wp-content/uploads/2009/07/apple-iphone.jpg"/>
            <p:cNvPicPr>
              <a:picLocks noChangeAspect="1" noChangeArrowheads="1"/>
            </p:cNvPicPr>
            <p:nvPr/>
          </p:nvPicPr>
          <p:blipFill>
            <a:blip r:embed="rId5" cstate="print"/>
            <a:srcRect/>
            <a:stretch>
              <a:fillRect/>
            </a:stretch>
          </p:blipFill>
          <p:spPr bwMode="auto">
            <a:xfrm>
              <a:off x="7086600" y="2819400"/>
              <a:ext cx="152400" cy="250825"/>
            </a:xfrm>
            <a:prstGeom prst="rect">
              <a:avLst/>
            </a:prstGeom>
            <a:grpFill/>
            <a:ln w="9525">
              <a:noFill/>
              <a:miter lim="800000"/>
              <a:headEnd/>
              <a:tailEnd/>
            </a:ln>
          </p:spPr>
        </p:pic>
        <p:pic>
          <p:nvPicPr>
            <p:cNvPr id="11" name="Picture 181" descr="http://www.onewavedesigns.com/blog/wp-content/uploads/2009/07/apple-iphone.jpg"/>
            <p:cNvPicPr>
              <a:picLocks noChangeAspect="1" noChangeArrowheads="1"/>
            </p:cNvPicPr>
            <p:nvPr/>
          </p:nvPicPr>
          <p:blipFill>
            <a:blip r:embed="rId6" cstate="print"/>
            <a:srcRect/>
            <a:stretch>
              <a:fillRect/>
            </a:stretch>
          </p:blipFill>
          <p:spPr bwMode="auto">
            <a:xfrm>
              <a:off x="6096000" y="2743200"/>
              <a:ext cx="138113" cy="228600"/>
            </a:xfrm>
            <a:prstGeom prst="rect">
              <a:avLst/>
            </a:prstGeom>
            <a:grpFill/>
            <a:ln w="9525">
              <a:noFill/>
              <a:miter lim="800000"/>
              <a:headEnd/>
              <a:tailEnd/>
            </a:ln>
          </p:spPr>
        </p:pic>
        <p:pic>
          <p:nvPicPr>
            <p:cNvPr id="12" name="Picture 187" descr="http://www.sofee.cn/blog/wp-content/uploads/2008/09/google_g1_phone_desktop.jpg"/>
            <p:cNvPicPr>
              <a:picLocks noChangeAspect="1" noChangeArrowheads="1"/>
            </p:cNvPicPr>
            <p:nvPr/>
          </p:nvPicPr>
          <p:blipFill>
            <a:blip r:embed="rId7" cstate="print"/>
            <a:srcRect l="24969" t="3464" r="23694" b="13420"/>
            <a:stretch>
              <a:fillRect/>
            </a:stretch>
          </p:blipFill>
          <p:spPr bwMode="auto">
            <a:xfrm>
              <a:off x="6781800" y="1981200"/>
              <a:ext cx="123825" cy="228600"/>
            </a:xfrm>
            <a:prstGeom prst="rect">
              <a:avLst/>
            </a:prstGeom>
            <a:grpFill/>
            <a:ln w="9525">
              <a:noFill/>
              <a:miter lim="800000"/>
              <a:headEnd/>
              <a:tailEnd/>
            </a:ln>
          </p:spPr>
        </p:pic>
        <p:pic>
          <p:nvPicPr>
            <p:cNvPr id="13" name="Picture 189" descr="http://www.learningkeys.org/Portals/0/PDA.jpg"/>
            <p:cNvPicPr>
              <a:picLocks noChangeAspect="1" noChangeArrowheads="1"/>
            </p:cNvPicPr>
            <p:nvPr/>
          </p:nvPicPr>
          <p:blipFill>
            <a:blip r:embed="rId8" cstate="print"/>
            <a:srcRect l="22858" t="5714" r="25714" b="8571"/>
            <a:stretch>
              <a:fillRect/>
            </a:stretch>
          </p:blipFill>
          <p:spPr bwMode="auto">
            <a:xfrm>
              <a:off x="6705600" y="3048000"/>
              <a:ext cx="152400" cy="254000"/>
            </a:xfrm>
            <a:prstGeom prst="rect">
              <a:avLst/>
            </a:prstGeom>
            <a:grpFill/>
            <a:ln w="9525">
              <a:noFill/>
              <a:miter lim="800000"/>
              <a:headEnd/>
              <a:tailEnd/>
            </a:ln>
          </p:spPr>
        </p:pic>
        <p:pic>
          <p:nvPicPr>
            <p:cNvPr id="14" name="Picture 189" descr="http://www.learningkeys.org/Portals/0/PDA.jpg"/>
            <p:cNvPicPr>
              <a:picLocks noChangeAspect="1" noChangeArrowheads="1"/>
            </p:cNvPicPr>
            <p:nvPr/>
          </p:nvPicPr>
          <p:blipFill>
            <a:blip r:embed="rId8" cstate="print"/>
            <a:srcRect l="22858" t="5714" r="25714" b="8571"/>
            <a:stretch>
              <a:fillRect/>
            </a:stretch>
          </p:blipFill>
          <p:spPr bwMode="auto">
            <a:xfrm>
              <a:off x="6553200" y="1828800"/>
              <a:ext cx="152400" cy="254000"/>
            </a:xfrm>
            <a:prstGeom prst="rect">
              <a:avLst/>
            </a:prstGeom>
            <a:grpFill/>
            <a:ln w="9525">
              <a:noFill/>
              <a:miter lim="800000"/>
              <a:headEnd/>
              <a:tailEnd/>
            </a:ln>
          </p:spPr>
        </p:pic>
        <p:pic>
          <p:nvPicPr>
            <p:cNvPr id="15" name="Picture 191" descr="http://www.shinyshiny.tv/pink%20laptop%20notino.JPG"/>
            <p:cNvPicPr>
              <a:picLocks noChangeAspect="1" noChangeArrowheads="1"/>
            </p:cNvPicPr>
            <p:nvPr/>
          </p:nvPicPr>
          <p:blipFill>
            <a:blip r:embed="rId9" cstate="print"/>
            <a:srcRect t="2469"/>
            <a:stretch>
              <a:fillRect/>
            </a:stretch>
          </p:blipFill>
          <p:spPr bwMode="auto">
            <a:xfrm>
              <a:off x="7162800" y="2438400"/>
              <a:ext cx="304800" cy="241300"/>
            </a:xfrm>
            <a:prstGeom prst="rect">
              <a:avLst/>
            </a:prstGeom>
            <a:grpFill/>
            <a:ln w="9525">
              <a:noFill/>
              <a:miter lim="800000"/>
              <a:headEnd/>
              <a:tailEnd/>
            </a:ln>
          </p:spPr>
        </p:pic>
      </p:grpSp>
      <p:sp>
        <p:nvSpPr>
          <p:cNvPr id="20" name="Right Arrow 207"/>
          <p:cNvSpPr>
            <a:spLocks noChangeArrowheads="1"/>
          </p:cNvSpPr>
          <p:nvPr/>
        </p:nvSpPr>
        <p:spPr bwMode="auto">
          <a:xfrm rot="3405053">
            <a:off x="2333115" y="5305841"/>
            <a:ext cx="783916" cy="431893"/>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21" name="Oval 153"/>
          <p:cNvSpPr>
            <a:spLocks noChangeArrowheads="1"/>
          </p:cNvSpPr>
          <p:nvPr/>
        </p:nvSpPr>
        <p:spPr bwMode="auto">
          <a:xfrm>
            <a:off x="3428745" y="2827933"/>
            <a:ext cx="202301" cy="224118"/>
          </a:xfrm>
          <a:prstGeom prst="ellipse">
            <a:avLst/>
          </a:prstGeom>
          <a:solidFill>
            <a:srgbClr val="FFFF00">
              <a:alpha val="47842"/>
            </a:srgbClr>
          </a:solidFill>
          <a:ln w="9525">
            <a:solidFill>
              <a:schemeClr val="tx1"/>
            </a:solidFill>
            <a:round/>
            <a:headEnd/>
            <a:tailEnd/>
          </a:ln>
        </p:spPr>
        <p:txBody>
          <a:bodyPr wrap="none" anchor="ctr"/>
          <a:lstStyle/>
          <a:p>
            <a:endParaRPr lang="en-US"/>
          </a:p>
        </p:txBody>
      </p:sp>
      <p:sp>
        <p:nvSpPr>
          <p:cNvPr id="22" name="Oval 154"/>
          <p:cNvSpPr>
            <a:spLocks noChangeArrowheads="1"/>
          </p:cNvSpPr>
          <p:nvPr/>
        </p:nvSpPr>
        <p:spPr bwMode="auto">
          <a:xfrm>
            <a:off x="4541400" y="3052051"/>
            <a:ext cx="202301" cy="224118"/>
          </a:xfrm>
          <a:prstGeom prst="ellipse">
            <a:avLst/>
          </a:prstGeom>
          <a:solidFill>
            <a:srgbClr val="FFFF00">
              <a:alpha val="47842"/>
            </a:srgbClr>
          </a:solidFill>
          <a:ln w="9525">
            <a:solidFill>
              <a:schemeClr val="tx1"/>
            </a:solidFill>
            <a:round/>
            <a:headEnd/>
            <a:tailEnd/>
          </a:ln>
        </p:spPr>
        <p:txBody>
          <a:bodyPr wrap="none" anchor="ctr"/>
          <a:lstStyle/>
          <a:p>
            <a:endParaRPr lang="en-US"/>
          </a:p>
        </p:txBody>
      </p:sp>
      <p:sp>
        <p:nvSpPr>
          <p:cNvPr id="23" name="Oval 169"/>
          <p:cNvSpPr>
            <a:spLocks noChangeArrowheads="1"/>
          </p:cNvSpPr>
          <p:nvPr/>
        </p:nvSpPr>
        <p:spPr bwMode="auto">
          <a:xfrm>
            <a:off x="2467816" y="4004551"/>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4" name="Oval 170"/>
          <p:cNvSpPr>
            <a:spLocks noChangeArrowheads="1"/>
          </p:cNvSpPr>
          <p:nvPr/>
        </p:nvSpPr>
        <p:spPr bwMode="auto">
          <a:xfrm>
            <a:off x="3681621" y="3948521"/>
            <a:ext cx="50575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5" name="Oval 171"/>
          <p:cNvSpPr>
            <a:spLocks noChangeArrowheads="1"/>
          </p:cNvSpPr>
          <p:nvPr/>
        </p:nvSpPr>
        <p:spPr bwMode="auto">
          <a:xfrm>
            <a:off x="2063214" y="4732933"/>
            <a:ext cx="556327" cy="560294"/>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6" name="Oval 169"/>
          <p:cNvSpPr>
            <a:spLocks noChangeArrowheads="1"/>
          </p:cNvSpPr>
          <p:nvPr/>
        </p:nvSpPr>
        <p:spPr bwMode="auto">
          <a:xfrm>
            <a:off x="5047152" y="4060580"/>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7" name="Oval 169"/>
          <p:cNvSpPr>
            <a:spLocks noChangeArrowheads="1"/>
          </p:cNvSpPr>
          <p:nvPr/>
        </p:nvSpPr>
        <p:spPr bwMode="auto">
          <a:xfrm>
            <a:off x="5906931" y="4228668"/>
            <a:ext cx="40460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8" name="Oval 169"/>
          <p:cNvSpPr>
            <a:spLocks noChangeArrowheads="1"/>
          </p:cNvSpPr>
          <p:nvPr/>
        </p:nvSpPr>
        <p:spPr bwMode="auto">
          <a:xfrm>
            <a:off x="2670117" y="3444257"/>
            <a:ext cx="303451"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9" name="Oval 169"/>
          <p:cNvSpPr>
            <a:spLocks noChangeArrowheads="1"/>
          </p:cNvSpPr>
          <p:nvPr/>
        </p:nvSpPr>
        <p:spPr bwMode="auto">
          <a:xfrm>
            <a:off x="5603479" y="3612345"/>
            <a:ext cx="252876"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0" name="Oval 169"/>
          <p:cNvSpPr>
            <a:spLocks noChangeArrowheads="1"/>
          </p:cNvSpPr>
          <p:nvPr/>
        </p:nvSpPr>
        <p:spPr bwMode="auto">
          <a:xfrm>
            <a:off x="3681621" y="3388227"/>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1" name="Oval 169"/>
          <p:cNvSpPr>
            <a:spLocks noChangeArrowheads="1"/>
          </p:cNvSpPr>
          <p:nvPr/>
        </p:nvSpPr>
        <p:spPr bwMode="auto">
          <a:xfrm>
            <a:off x="4743701" y="3444257"/>
            <a:ext cx="252876"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2" name="Oval 169"/>
          <p:cNvSpPr>
            <a:spLocks noChangeArrowheads="1"/>
          </p:cNvSpPr>
          <p:nvPr/>
        </p:nvSpPr>
        <p:spPr bwMode="auto">
          <a:xfrm>
            <a:off x="2973568" y="3108080"/>
            <a:ext cx="303451" cy="22411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3" name="Oval 169"/>
          <p:cNvSpPr>
            <a:spLocks noChangeArrowheads="1"/>
          </p:cNvSpPr>
          <p:nvPr/>
        </p:nvSpPr>
        <p:spPr bwMode="auto">
          <a:xfrm>
            <a:off x="5047152" y="3276168"/>
            <a:ext cx="303451"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4" name="Oval 169"/>
          <p:cNvSpPr>
            <a:spLocks noChangeArrowheads="1"/>
          </p:cNvSpPr>
          <p:nvPr/>
        </p:nvSpPr>
        <p:spPr bwMode="auto">
          <a:xfrm>
            <a:off x="3934497" y="2996021"/>
            <a:ext cx="202301" cy="16808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5" name="Oval 169"/>
          <p:cNvSpPr>
            <a:spLocks noChangeArrowheads="1"/>
          </p:cNvSpPr>
          <p:nvPr/>
        </p:nvSpPr>
        <p:spPr bwMode="auto">
          <a:xfrm>
            <a:off x="4187373" y="3220139"/>
            <a:ext cx="202301" cy="22411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grpSp>
        <p:nvGrpSpPr>
          <p:cNvPr id="36" name="Group 15"/>
          <p:cNvGrpSpPr>
            <a:grpSpLocks/>
          </p:cNvGrpSpPr>
          <p:nvPr/>
        </p:nvGrpSpPr>
        <p:grpSpPr bwMode="auto">
          <a:xfrm>
            <a:off x="3985072" y="4676904"/>
            <a:ext cx="416192" cy="431893"/>
            <a:chOff x="1037" y="1607"/>
            <a:chExt cx="440" cy="425"/>
          </a:xfrm>
        </p:grpSpPr>
        <p:pic>
          <p:nvPicPr>
            <p:cNvPr id="37" name="Picture 1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38" name="Picture 1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39" name="Picture 1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0" name="Picture 1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41" name="Line 20"/>
          <p:cNvSpPr>
            <a:spLocks noChangeShapeType="1"/>
          </p:cNvSpPr>
          <p:nvPr/>
        </p:nvSpPr>
        <p:spPr bwMode="auto">
          <a:xfrm flipH="1">
            <a:off x="2670117" y="4957051"/>
            <a:ext cx="1365531" cy="112059"/>
          </a:xfrm>
          <a:prstGeom prst="line">
            <a:avLst/>
          </a:prstGeom>
          <a:noFill/>
          <a:ln w="12700">
            <a:solidFill>
              <a:schemeClr val="tx1"/>
            </a:solidFill>
            <a:prstDash val="dash"/>
            <a:round/>
            <a:headEnd/>
            <a:tailEnd/>
          </a:ln>
        </p:spPr>
        <p:txBody>
          <a:bodyPr/>
          <a:lstStyle/>
          <a:p>
            <a:endParaRPr lang="en-US"/>
          </a:p>
        </p:txBody>
      </p:sp>
      <p:sp>
        <p:nvSpPr>
          <p:cNvPr id="42" name="Line 21"/>
          <p:cNvSpPr>
            <a:spLocks noChangeShapeType="1"/>
          </p:cNvSpPr>
          <p:nvPr/>
        </p:nvSpPr>
        <p:spPr bwMode="auto">
          <a:xfrm>
            <a:off x="4339099" y="4957051"/>
            <a:ext cx="1062080" cy="56029"/>
          </a:xfrm>
          <a:prstGeom prst="line">
            <a:avLst/>
          </a:prstGeom>
          <a:noFill/>
          <a:ln w="12700">
            <a:solidFill>
              <a:schemeClr val="tx1"/>
            </a:solidFill>
            <a:prstDash val="dash"/>
            <a:round/>
            <a:headEnd/>
            <a:tailEnd/>
          </a:ln>
        </p:spPr>
        <p:txBody>
          <a:bodyPr/>
          <a:lstStyle/>
          <a:p>
            <a:endParaRPr lang="en-US"/>
          </a:p>
        </p:txBody>
      </p:sp>
      <p:sp>
        <p:nvSpPr>
          <p:cNvPr id="43" name="Line 22"/>
          <p:cNvSpPr>
            <a:spLocks noChangeShapeType="1"/>
          </p:cNvSpPr>
          <p:nvPr/>
        </p:nvSpPr>
        <p:spPr bwMode="auto">
          <a:xfrm flipV="1">
            <a:off x="2619541" y="4228668"/>
            <a:ext cx="151726" cy="784412"/>
          </a:xfrm>
          <a:prstGeom prst="line">
            <a:avLst/>
          </a:prstGeom>
          <a:noFill/>
          <a:ln w="12700">
            <a:solidFill>
              <a:schemeClr val="tx1"/>
            </a:solidFill>
            <a:prstDash val="dash"/>
            <a:round/>
            <a:headEnd/>
            <a:tailEnd/>
          </a:ln>
        </p:spPr>
        <p:txBody>
          <a:bodyPr/>
          <a:lstStyle/>
          <a:p>
            <a:endParaRPr lang="en-US"/>
          </a:p>
        </p:txBody>
      </p:sp>
      <p:sp>
        <p:nvSpPr>
          <p:cNvPr id="44" name="Line 23"/>
          <p:cNvSpPr>
            <a:spLocks noChangeShapeType="1"/>
          </p:cNvSpPr>
          <p:nvPr/>
        </p:nvSpPr>
        <p:spPr bwMode="auto">
          <a:xfrm flipV="1">
            <a:off x="4086223" y="3572657"/>
            <a:ext cx="758628" cy="487923"/>
          </a:xfrm>
          <a:prstGeom prst="line">
            <a:avLst/>
          </a:prstGeom>
          <a:noFill/>
          <a:ln w="6350">
            <a:solidFill>
              <a:schemeClr val="tx1"/>
            </a:solidFill>
            <a:prstDash val="dash"/>
            <a:round/>
            <a:headEnd/>
            <a:tailEnd/>
          </a:ln>
        </p:spPr>
        <p:txBody>
          <a:bodyPr/>
          <a:lstStyle/>
          <a:p>
            <a:endParaRPr lang="en-US"/>
          </a:p>
        </p:txBody>
      </p:sp>
      <p:grpSp>
        <p:nvGrpSpPr>
          <p:cNvPr id="45" name="Group 24"/>
          <p:cNvGrpSpPr>
            <a:grpSpLocks/>
          </p:cNvGrpSpPr>
          <p:nvPr/>
        </p:nvGrpSpPr>
        <p:grpSpPr bwMode="auto">
          <a:xfrm>
            <a:off x="2164364" y="4788962"/>
            <a:ext cx="416192" cy="431893"/>
            <a:chOff x="1037" y="1607"/>
            <a:chExt cx="440" cy="425"/>
          </a:xfrm>
        </p:grpSpPr>
        <p:pic>
          <p:nvPicPr>
            <p:cNvPr id="46" name="Picture 2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7" name="Picture 2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48" name="Picture 2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9" name="Picture 2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50" name="Group 29"/>
          <p:cNvGrpSpPr>
            <a:grpSpLocks/>
          </p:cNvGrpSpPr>
          <p:nvPr/>
        </p:nvGrpSpPr>
        <p:grpSpPr bwMode="auto">
          <a:xfrm>
            <a:off x="3782772" y="3948521"/>
            <a:ext cx="354027" cy="280147"/>
            <a:chOff x="1037" y="1607"/>
            <a:chExt cx="440" cy="425"/>
          </a:xfrm>
        </p:grpSpPr>
        <p:pic>
          <p:nvPicPr>
            <p:cNvPr id="51" name="Picture 3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2" name="Picture 3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53" name="Picture 3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4" name="Picture 3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55" name="Group 34"/>
          <p:cNvGrpSpPr>
            <a:grpSpLocks/>
          </p:cNvGrpSpPr>
          <p:nvPr/>
        </p:nvGrpSpPr>
        <p:grpSpPr bwMode="auto">
          <a:xfrm>
            <a:off x="5148302" y="4060580"/>
            <a:ext cx="354027" cy="280147"/>
            <a:chOff x="1037" y="1607"/>
            <a:chExt cx="440" cy="425"/>
          </a:xfrm>
        </p:grpSpPr>
        <p:pic>
          <p:nvPicPr>
            <p:cNvPr id="56" name="Picture 3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7" name="Picture 3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58" name="Picture 3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9" name="Picture 3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60" name="Group 39"/>
          <p:cNvGrpSpPr>
            <a:grpSpLocks/>
          </p:cNvGrpSpPr>
          <p:nvPr/>
        </p:nvGrpSpPr>
        <p:grpSpPr bwMode="auto">
          <a:xfrm>
            <a:off x="5350603" y="4676904"/>
            <a:ext cx="416192" cy="431893"/>
            <a:chOff x="1037" y="1607"/>
            <a:chExt cx="440" cy="425"/>
          </a:xfrm>
        </p:grpSpPr>
        <p:pic>
          <p:nvPicPr>
            <p:cNvPr id="61" name="Picture 4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2" name="Picture 4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63" name="Picture 4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4" name="Picture 4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65" name="Group 44"/>
          <p:cNvGrpSpPr>
            <a:grpSpLocks/>
          </p:cNvGrpSpPr>
          <p:nvPr/>
        </p:nvGrpSpPr>
        <p:grpSpPr bwMode="auto">
          <a:xfrm>
            <a:off x="2568966" y="4004551"/>
            <a:ext cx="354027" cy="280147"/>
            <a:chOff x="1037" y="1607"/>
            <a:chExt cx="440" cy="425"/>
          </a:xfrm>
        </p:grpSpPr>
        <p:pic>
          <p:nvPicPr>
            <p:cNvPr id="66" name="Picture 4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7" name="Picture 4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68" name="Picture 4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9" name="Picture 4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70" name="Line 49"/>
          <p:cNvSpPr>
            <a:spLocks noChangeShapeType="1"/>
          </p:cNvSpPr>
          <p:nvPr/>
        </p:nvSpPr>
        <p:spPr bwMode="auto">
          <a:xfrm>
            <a:off x="2821842" y="3612345"/>
            <a:ext cx="1062080" cy="504265"/>
          </a:xfrm>
          <a:prstGeom prst="line">
            <a:avLst/>
          </a:prstGeom>
          <a:noFill/>
          <a:ln w="6350">
            <a:solidFill>
              <a:schemeClr val="tx1"/>
            </a:solidFill>
            <a:prstDash val="dash"/>
            <a:round/>
            <a:headEnd/>
            <a:tailEnd/>
          </a:ln>
        </p:spPr>
        <p:txBody>
          <a:bodyPr/>
          <a:lstStyle/>
          <a:p>
            <a:endParaRPr lang="en-US"/>
          </a:p>
        </p:txBody>
      </p:sp>
      <p:sp>
        <p:nvSpPr>
          <p:cNvPr id="71" name="Line 50"/>
          <p:cNvSpPr>
            <a:spLocks noChangeShapeType="1"/>
          </p:cNvSpPr>
          <p:nvPr/>
        </p:nvSpPr>
        <p:spPr bwMode="auto">
          <a:xfrm flipV="1">
            <a:off x="2872418" y="4116609"/>
            <a:ext cx="1011504" cy="56029"/>
          </a:xfrm>
          <a:prstGeom prst="line">
            <a:avLst/>
          </a:prstGeom>
          <a:noFill/>
          <a:ln w="12700">
            <a:solidFill>
              <a:schemeClr val="tx1"/>
            </a:solidFill>
            <a:prstDash val="dash"/>
            <a:round/>
            <a:headEnd/>
            <a:tailEnd/>
          </a:ln>
        </p:spPr>
        <p:txBody>
          <a:bodyPr/>
          <a:lstStyle/>
          <a:p>
            <a:endParaRPr lang="en-US"/>
          </a:p>
        </p:txBody>
      </p:sp>
      <p:sp>
        <p:nvSpPr>
          <p:cNvPr id="72" name="Line 51"/>
          <p:cNvSpPr>
            <a:spLocks noChangeShapeType="1"/>
          </p:cNvSpPr>
          <p:nvPr/>
        </p:nvSpPr>
        <p:spPr bwMode="auto">
          <a:xfrm>
            <a:off x="3985072" y="4172639"/>
            <a:ext cx="151726" cy="672353"/>
          </a:xfrm>
          <a:prstGeom prst="line">
            <a:avLst/>
          </a:prstGeom>
          <a:noFill/>
          <a:ln w="12700">
            <a:solidFill>
              <a:schemeClr val="tx1"/>
            </a:solidFill>
            <a:prstDash val="dash"/>
            <a:round/>
            <a:headEnd/>
            <a:tailEnd/>
          </a:ln>
        </p:spPr>
        <p:txBody>
          <a:bodyPr/>
          <a:lstStyle/>
          <a:p>
            <a:endParaRPr lang="en-US"/>
          </a:p>
        </p:txBody>
      </p:sp>
      <p:sp>
        <p:nvSpPr>
          <p:cNvPr id="73" name="Line 52"/>
          <p:cNvSpPr>
            <a:spLocks noChangeShapeType="1"/>
          </p:cNvSpPr>
          <p:nvPr/>
        </p:nvSpPr>
        <p:spPr bwMode="auto">
          <a:xfrm>
            <a:off x="4035648" y="4116609"/>
            <a:ext cx="1163230" cy="112059"/>
          </a:xfrm>
          <a:prstGeom prst="line">
            <a:avLst/>
          </a:prstGeom>
          <a:noFill/>
          <a:ln w="12700">
            <a:solidFill>
              <a:schemeClr val="tx1"/>
            </a:solidFill>
            <a:prstDash val="dash"/>
            <a:round/>
            <a:headEnd/>
            <a:tailEnd/>
          </a:ln>
        </p:spPr>
        <p:txBody>
          <a:bodyPr/>
          <a:lstStyle/>
          <a:p>
            <a:endParaRPr lang="en-US"/>
          </a:p>
        </p:txBody>
      </p:sp>
      <p:sp>
        <p:nvSpPr>
          <p:cNvPr id="74" name="Line 53"/>
          <p:cNvSpPr>
            <a:spLocks noChangeShapeType="1"/>
          </p:cNvSpPr>
          <p:nvPr/>
        </p:nvSpPr>
        <p:spPr bwMode="auto">
          <a:xfrm>
            <a:off x="5350603" y="4284698"/>
            <a:ext cx="151726" cy="560294"/>
          </a:xfrm>
          <a:prstGeom prst="line">
            <a:avLst/>
          </a:prstGeom>
          <a:noFill/>
          <a:ln w="12700">
            <a:solidFill>
              <a:schemeClr val="tx1"/>
            </a:solidFill>
            <a:prstDash val="dash"/>
            <a:round/>
            <a:headEnd/>
            <a:tailEnd/>
          </a:ln>
        </p:spPr>
        <p:txBody>
          <a:bodyPr/>
          <a:lstStyle/>
          <a:p>
            <a:endParaRPr lang="en-US"/>
          </a:p>
        </p:txBody>
      </p:sp>
      <p:grpSp>
        <p:nvGrpSpPr>
          <p:cNvPr id="75" name="Group 54"/>
          <p:cNvGrpSpPr>
            <a:grpSpLocks/>
          </p:cNvGrpSpPr>
          <p:nvPr/>
        </p:nvGrpSpPr>
        <p:grpSpPr bwMode="auto">
          <a:xfrm>
            <a:off x="2720692" y="3444257"/>
            <a:ext cx="252876" cy="224118"/>
            <a:chOff x="1037" y="1607"/>
            <a:chExt cx="440" cy="425"/>
          </a:xfrm>
        </p:grpSpPr>
        <p:pic>
          <p:nvPicPr>
            <p:cNvPr id="76" name="Picture 5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77" name="Picture 5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78" name="Picture 5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79" name="Picture 5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80" name="Line 60"/>
          <p:cNvSpPr>
            <a:spLocks noChangeShapeType="1"/>
          </p:cNvSpPr>
          <p:nvPr/>
        </p:nvSpPr>
        <p:spPr bwMode="auto">
          <a:xfrm flipH="1">
            <a:off x="2720692" y="3612345"/>
            <a:ext cx="101150" cy="504265"/>
          </a:xfrm>
          <a:prstGeom prst="line">
            <a:avLst/>
          </a:prstGeom>
          <a:noFill/>
          <a:ln w="6350">
            <a:solidFill>
              <a:schemeClr val="tx1"/>
            </a:solidFill>
            <a:prstDash val="dash"/>
            <a:round/>
            <a:headEnd/>
            <a:tailEnd/>
          </a:ln>
        </p:spPr>
        <p:txBody>
          <a:bodyPr/>
          <a:lstStyle/>
          <a:p>
            <a:endParaRPr lang="en-US"/>
          </a:p>
        </p:txBody>
      </p:sp>
      <p:grpSp>
        <p:nvGrpSpPr>
          <p:cNvPr id="81" name="Group 61"/>
          <p:cNvGrpSpPr>
            <a:grpSpLocks/>
          </p:cNvGrpSpPr>
          <p:nvPr/>
        </p:nvGrpSpPr>
        <p:grpSpPr bwMode="auto">
          <a:xfrm>
            <a:off x="3833347" y="3332198"/>
            <a:ext cx="303451" cy="336176"/>
            <a:chOff x="1037" y="1607"/>
            <a:chExt cx="440" cy="425"/>
          </a:xfrm>
        </p:grpSpPr>
        <p:pic>
          <p:nvPicPr>
            <p:cNvPr id="82" name="Picture 6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83" name="Picture 6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84" name="Picture 6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85" name="Picture 6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86" name="Line 66"/>
          <p:cNvSpPr>
            <a:spLocks noChangeShapeType="1"/>
          </p:cNvSpPr>
          <p:nvPr/>
        </p:nvSpPr>
        <p:spPr bwMode="auto">
          <a:xfrm>
            <a:off x="2973568" y="3556315"/>
            <a:ext cx="910354" cy="0"/>
          </a:xfrm>
          <a:prstGeom prst="line">
            <a:avLst/>
          </a:prstGeom>
          <a:noFill/>
          <a:ln w="6350">
            <a:solidFill>
              <a:schemeClr val="tx1"/>
            </a:solidFill>
            <a:prstDash val="dash"/>
            <a:round/>
            <a:headEnd/>
            <a:tailEnd/>
          </a:ln>
        </p:spPr>
        <p:txBody>
          <a:bodyPr/>
          <a:lstStyle/>
          <a:p>
            <a:endParaRPr lang="en-US"/>
          </a:p>
        </p:txBody>
      </p:sp>
      <p:sp>
        <p:nvSpPr>
          <p:cNvPr id="87" name="Line 67"/>
          <p:cNvSpPr>
            <a:spLocks noChangeShapeType="1"/>
          </p:cNvSpPr>
          <p:nvPr/>
        </p:nvSpPr>
        <p:spPr bwMode="auto">
          <a:xfrm>
            <a:off x="3985072" y="3612345"/>
            <a:ext cx="0" cy="504265"/>
          </a:xfrm>
          <a:prstGeom prst="line">
            <a:avLst/>
          </a:prstGeom>
          <a:noFill/>
          <a:ln w="6350">
            <a:solidFill>
              <a:schemeClr val="tx1"/>
            </a:solidFill>
            <a:prstDash val="dash"/>
            <a:round/>
            <a:headEnd/>
            <a:tailEnd/>
          </a:ln>
        </p:spPr>
        <p:txBody>
          <a:bodyPr/>
          <a:lstStyle/>
          <a:p>
            <a:endParaRPr lang="en-US"/>
          </a:p>
        </p:txBody>
      </p:sp>
      <p:sp>
        <p:nvSpPr>
          <p:cNvPr id="88" name="Line 68"/>
          <p:cNvSpPr>
            <a:spLocks noChangeShapeType="1"/>
          </p:cNvSpPr>
          <p:nvPr/>
        </p:nvSpPr>
        <p:spPr bwMode="auto">
          <a:xfrm flipV="1">
            <a:off x="2821842" y="3612345"/>
            <a:ext cx="1062080" cy="504265"/>
          </a:xfrm>
          <a:prstGeom prst="line">
            <a:avLst/>
          </a:prstGeom>
          <a:noFill/>
          <a:ln w="6350">
            <a:solidFill>
              <a:schemeClr val="tx1"/>
            </a:solidFill>
            <a:prstDash val="dash"/>
            <a:round/>
            <a:headEnd/>
            <a:tailEnd/>
          </a:ln>
        </p:spPr>
        <p:txBody>
          <a:bodyPr/>
          <a:lstStyle/>
          <a:p>
            <a:endParaRPr lang="en-US"/>
          </a:p>
        </p:txBody>
      </p:sp>
      <p:grpSp>
        <p:nvGrpSpPr>
          <p:cNvPr id="89" name="Group 69"/>
          <p:cNvGrpSpPr>
            <a:grpSpLocks/>
          </p:cNvGrpSpPr>
          <p:nvPr/>
        </p:nvGrpSpPr>
        <p:grpSpPr bwMode="auto">
          <a:xfrm>
            <a:off x="5957506" y="4228668"/>
            <a:ext cx="354027" cy="280147"/>
            <a:chOff x="1037" y="1607"/>
            <a:chExt cx="440" cy="425"/>
          </a:xfrm>
        </p:grpSpPr>
        <p:pic>
          <p:nvPicPr>
            <p:cNvPr id="90" name="Picture 7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1" name="Picture 7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92" name="Picture 7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3" name="Picture 7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94" name="Line 74"/>
          <p:cNvSpPr>
            <a:spLocks noChangeShapeType="1"/>
          </p:cNvSpPr>
          <p:nvPr/>
        </p:nvSpPr>
        <p:spPr bwMode="auto">
          <a:xfrm flipV="1">
            <a:off x="5704630" y="4452786"/>
            <a:ext cx="303451" cy="504265"/>
          </a:xfrm>
          <a:prstGeom prst="line">
            <a:avLst/>
          </a:prstGeom>
          <a:noFill/>
          <a:ln w="12700">
            <a:solidFill>
              <a:schemeClr val="tx1"/>
            </a:solidFill>
            <a:prstDash val="dash"/>
            <a:round/>
            <a:headEnd/>
            <a:tailEnd/>
          </a:ln>
        </p:spPr>
        <p:txBody>
          <a:bodyPr/>
          <a:lstStyle/>
          <a:p>
            <a:endParaRPr lang="en-US"/>
          </a:p>
        </p:txBody>
      </p:sp>
      <p:sp>
        <p:nvSpPr>
          <p:cNvPr id="95" name="Line 75"/>
          <p:cNvSpPr>
            <a:spLocks noChangeShapeType="1"/>
          </p:cNvSpPr>
          <p:nvPr/>
        </p:nvSpPr>
        <p:spPr bwMode="auto">
          <a:xfrm>
            <a:off x="5401179" y="4228668"/>
            <a:ext cx="556327" cy="168088"/>
          </a:xfrm>
          <a:prstGeom prst="line">
            <a:avLst/>
          </a:prstGeom>
          <a:noFill/>
          <a:ln w="12700">
            <a:solidFill>
              <a:schemeClr val="tx1"/>
            </a:solidFill>
            <a:prstDash val="dash"/>
            <a:round/>
            <a:headEnd/>
            <a:tailEnd/>
          </a:ln>
        </p:spPr>
        <p:txBody>
          <a:bodyPr/>
          <a:lstStyle/>
          <a:p>
            <a:endParaRPr lang="en-US"/>
          </a:p>
        </p:txBody>
      </p:sp>
      <p:grpSp>
        <p:nvGrpSpPr>
          <p:cNvPr id="96" name="Group 76"/>
          <p:cNvGrpSpPr>
            <a:grpSpLocks/>
          </p:cNvGrpSpPr>
          <p:nvPr/>
        </p:nvGrpSpPr>
        <p:grpSpPr bwMode="auto">
          <a:xfrm>
            <a:off x="4743701" y="3444257"/>
            <a:ext cx="252876" cy="224118"/>
            <a:chOff x="1037" y="1607"/>
            <a:chExt cx="440" cy="425"/>
          </a:xfrm>
        </p:grpSpPr>
        <p:pic>
          <p:nvPicPr>
            <p:cNvPr id="97" name="Picture 7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8" name="Picture 7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99" name="Picture 7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00" name="Picture 8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01" name="Line 81"/>
          <p:cNvSpPr>
            <a:spLocks noChangeShapeType="1"/>
          </p:cNvSpPr>
          <p:nvPr/>
        </p:nvSpPr>
        <p:spPr bwMode="auto">
          <a:xfrm>
            <a:off x="4946002" y="3612345"/>
            <a:ext cx="404602" cy="560294"/>
          </a:xfrm>
          <a:prstGeom prst="line">
            <a:avLst/>
          </a:prstGeom>
          <a:noFill/>
          <a:ln w="6350">
            <a:solidFill>
              <a:schemeClr val="tx1"/>
            </a:solidFill>
            <a:prstDash val="dash"/>
            <a:round/>
            <a:headEnd/>
            <a:tailEnd/>
          </a:ln>
        </p:spPr>
        <p:txBody>
          <a:bodyPr/>
          <a:lstStyle/>
          <a:p>
            <a:endParaRPr lang="en-US"/>
          </a:p>
        </p:txBody>
      </p:sp>
      <p:sp>
        <p:nvSpPr>
          <p:cNvPr id="102" name="Line 82"/>
          <p:cNvSpPr>
            <a:spLocks noChangeShapeType="1"/>
          </p:cNvSpPr>
          <p:nvPr/>
        </p:nvSpPr>
        <p:spPr bwMode="auto">
          <a:xfrm>
            <a:off x="2821842" y="4172639"/>
            <a:ext cx="1213805" cy="672353"/>
          </a:xfrm>
          <a:prstGeom prst="line">
            <a:avLst/>
          </a:prstGeom>
          <a:noFill/>
          <a:ln w="12700">
            <a:solidFill>
              <a:schemeClr val="tx1"/>
            </a:solidFill>
            <a:prstDash val="dash"/>
            <a:round/>
            <a:headEnd/>
            <a:tailEnd/>
          </a:ln>
        </p:spPr>
        <p:txBody>
          <a:bodyPr/>
          <a:lstStyle/>
          <a:p>
            <a:endParaRPr lang="en-US"/>
          </a:p>
        </p:txBody>
      </p:sp>
      <p:sp>
        <p:nvSpPr>
          <p:cNvPr id="103" name="Line 83"/>
          <p:cNvSpPr>
            <a:spLocks noChangeShapeType="1"/>
          </p:cNvSpPr>
          <p:nvPr/>
        </p:nvSpPr>
        <p:spPr bwMode="auto">
          <a:xfrm flipV="1">
            <a:off x="2619541" y="4172639"/>
            <a:ext cx="1264381" cy="896471"/>
          </a:xfrm>
          <a:prstGeom prst="line">
            <a:avLst/>
          </a:prstGeom>
          <a:noFill/>
          <a:ln w="12700">
            <a:solidFill>
              <a:schemeClr val="tx1"/>
            </a:solidFill>
            <a:prstDash val="dash"/>
            <a:round/>
            <a:headEnd/>
            <a:tailEnd/>
          </a:ln>
        </p:spPr>
        <p:txBody>
          <a:bodyPr/>
          <a:lstStyle/>
          <a:p>
            <a:endParaRPr lang="en-US"/>
          </a:p>
        </p:txBody>
      </p:sp>
      <p:sp>
        <p:nvSpPr>
          <p:cNvPr id="104" name="Line 84"/>
          <p:cNvSpPr>
            <a:spLocks noChangeShapeType="1"/>
          </p:cNvSpPr>
          <p:nvPr/>
        </p:nvSpPr>
        <p:spPr bwMode="auto">
          <a:xfrm>
            <a:off x="4086223" y="4172639"/>
            <a:ext cx="1264381" cy="728382"/>
          </a:xfrm>
          <a:prstGeom prst="line">
            <a:avLst/>
          </a:prstGeom>
          <a:noFill/>
          <a:ln w="12700">
            <a:solidFill>
              <a:schemeClr val="tx1"/>
            </a:solidFill>
            <a:prstDash val="dash"/>
            <a:round/>
            <a:headEnd/>
            <a:tailEnd/>
          </a:ln>
        </p:spPr>
        <p:txBody>
          <a:bodyPr/>
          <a:lstStyle/>
          <a:p>
            <a:endParaRPr lang="en-US"/>
          </a:p>
        </p:txBody>
      </p:sp>
      <p:sp>
        <p:nvSpPr>
          <p:cNvPr id="105" name="Line 85"/>
          <p:cNvSpPr>
            <a:spLocks noChangeShapeType="1"/>
          </p:cNvSpPr>
          <p:nvPr/>
        </p:nvSpPr>
        <p:spPr bwMode="auto">
          <a:xfrm flipV="1">
            <a:off x="4237949" y="4284698"/>
            <a:ext cx="1011504" cy="616324"/>
          </a:xfrm>
          <a:prstGeom prst="line">
            <a:avLst/>
          </a:prstGeom>
          <a:noFill/>
          <a:ln w="12700">
            <a:solidFill>
              <a:schemeClr val="tx1"/>
            </a:solidFill>
            <a:prstDash val="dash"/>
            <a:round/>
            <a:headEnd/>
            <a:tailEnd/>
          </a:ln>
        </p:spPr>
        <p:txBody>
          <a:bodyPr/>
          <a:lstStyle/>
          <a:p>
            <a:endParaRPr lang="en-US"/>
          </a:p>
        </p:txBody>
      </p:sp>
      <p:sp>
        <p:nvSpPr>
          <p:cNvPr id="106" name="Line 86"/>
          <p:cNvSpPr>
            <a:spLocks noChangeShapeType="1"/>
          </p:cNvSpPr>
          <p:nvPr/>
        </p:nvSpPr>
        <p:spPr bwMode="auto">
          <a:xfrm>
            <a:off x="4086223" y="3556315"/>
            <a:ext cx="708053" cy="0"/>
          </a:xfrm>
          <a:prstGeom prst="line">
            <a:avLst/>
          </a:prstGeom>
          <a:noFill/>
          <a:ln w="6350">
            <a:solidFill>
              <a:schemeClr val="tx1"/>
            </a:solidFill>
            <a:prstDash val="dash"/>
            <a:round/>
            <a:headEnd/>
            <a:tailEnd/>
          </a:ln>
        </p:spPr>
        <p:txBody>
          <a:bodyPr/>
          <a:lstStyle/>
          <a:p>
            <a:endParaRPr lang="en-US"/>
          </a:p>
        </p:txBody>
      </p:sp>
      <p:sp>
        <p:nvSpPr>
          <p:cNvPr id="107" name="Line 87"/>
          <p:cNvSpPr>
            <a:spLocks noChangeShapeType="1"/>
          </p:cNvSpPr>
          <p:nvPr/>
        </p:nvSpPr>
        <p:spPr bwMode="auto">
          <a:xfrm>
            <a:off x="4035648" y="3612345"/>
            <a:ext cx="1163230" cy="560294"/>
          </a:xfrm>
          <a:prstGeom prst="line">
            <a:avLst/>
          </a:prstGeom>
          <a:noFill/>
          <a:ln w="6350">
            <a:solidFill>
              <a:schemeClr val="tx1"/>
            </a:solidFill>
            <a:prstDash val="dash"/>
            <a:round/>
            <a:headEnd/>
            <a:tailEnd/>
          </a:ln>
        </p:spPr>
        <p:txBody>
          <a:bodyPr/>
          <a:lstStyle/>
          <a:p>
            <a:endParaRPr lang="en-US"/>
          </a:p>
        </p:txBody>
      </p:sp>
      <p:grpSp>
        <p:nvGrpSpPr>
          <p:cNvPr id="108" name="Group 88"/>
          <p:cNvGrpSpPr>
            <a:grpSpLocks/>
          </p:cNvGrpSpPr>
          <p:nvPr/>
        </p:nvGrpSpPr>
        <p:grpSpPr bwMode="auto">
          <a:xfrm>
            <a:off x="5603479" y="3612345"/>
            <a:ext cx="252876" cy="224118"/>
            <a:chOff x="1037" y="1607"/>
            <a:chExt cx="440" cy="425"/>
          </a:xfrm>
        </p:grpSpPr>
        <p:pic>
          <p:nvPicPr>
            <p:cNvPr id="109" name="Picture 8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0" name="Picture 9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11" name="Picture 91"/>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2" name="Picture 92"/>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13" name="Line 93"/>
          <p:cNvSpPr>
            <a:spLocks noChangeShapeType="1"/>
          </p:cNvSpPr>
          <p:nvPr/>
        </p:nvSpPr>
        <p:spPr bwMode="auto">
          <a:xfrm>
            <a:off x="5755205" y="3836462"/>
            <a:ext cx="303451" cy="504265"/>
          </a:xfrm>
          <a:prstGeom prst="line">
            <a:avLst/>
          </a:prstGeom>
          <a:noFill/>
          <a:ln w="6350">
            <a:solidFill>
              <a:schemeClr val="tx1"/>
            </a:solidFill>
            <a:prstDash val="dash"/>
            <a:round/>
            <a:headEnd/>
            <a:tailEnd/>
          </a:ln>
        </p:spPr>
        <p:txBody>
          <a:bodyPr/>
          <a:lstStyle/>
          <a:p>
            <a:endParaRPr lang="en-US"/>
          </a:p>
        </p:txBody>
      </p:sp>
      <p:sp>
        <p:nvSpPr>
          <p:cNvPr id="114" name="Line 94"/>
          <p:cNvSpPr>
            <a:spLocks noChangeShapeType="1"/>
          </p:cNvSpPr>
          <p:nvPr/>
        </p:nvSpPr>
        <p:spPr bwMode="auto">
          <a:xfrm>
            <a:off x="4895426" y="3556315"/>
            <a:ext cx="758628" cy="168088"/>
          </a:xfrm>
          <a:prstGeom prst="line">
            <a:avLst/>
          </a:prstGeom>
          <a:noFill/>
          <a:ln w="6350">
            <a:solidFill>
              <a:schemeClr val="tx1"/>
            </a:solidFill>
            <a:prstDash val="dash"/>
            <a:round/>
            <a:headEnd/>
            <a:tailEnd/>
          </a:ln>
        </p:spPr>
        <p:txBody>
          <a:bodyPr/>
          <a:lstStyle/>
          <a:p>
            <a:endParaRPr lang="en-US"/>
          </a:p>
        </p:txBody>
      </p:sp>
      <p:sp>
        <p:nvSpPr>
          <p:cNvPr id="115" name="Line 95"/>
          <p:cNvSpPr>
            <a:spLocks noChangeShapeType="1"/>
          </p:cNvSpPr>
          <p:nvPr/>
        </p:nvSpPr>
        <p:spPr bwMode="auto">
          <a:xfrm flipH="1">
            <a:off x="5401179" y="3780433"/>
            <a:ext cx="252876" cy="448235"/>
          </a:xfrm>
          <a:prstGeom prst="line">
            <a:avLst/>
          </a:prstGeom>
          <a:noFill/>
          <a:ln w="6350">
            <a:solidFill>
              <a:schemeClr val="tx1"/>
            </a:solidFill>
            <a:prstDash val="dash"/>
            <a:round/>
            <a:headEnd/>
            <a:tailEnd/>
          </a:ln>
        </p:spPr>
        <p:txBody>
          <a:bodyPr/>
          <a:lstStyle/>
          <a:p>
            <a:endParaRPr lang="en-US"/>
          </a:p>
        </p:txBody>
      </p:sp>
      <p:sp>
        <p:nvSpPr>
          <p:cNvPr id="116" name="Line 96"/>
          <p:cNvSpPr>
            <a:spLocks noChangeShapeType="1"/>
          </p:cNvSpPr>
          <p:nvPr/>
        </p:nvSpPr>
        <p:spPr bwMode="auto">
          <a:xfrm>
            <a:off x="4946002" y="3612345"/>
            <a:ext cx="1011504" cy="728382"/>
          </a:xfrm>
          <a:prstGeom prst="line">
            <a:avLst/>
          </a:prstGeom>
          <a:noFill/>
          <a:ln w="6350">
            <a:solidFill>
              <a:schemeClr val="tx1"/>
            </a:solidFill>
            <a:prstDash val="dash"/>
            <a:round/>
            <a:headEnd/>
            <a:tailEnd/>
          </a:ln>
        </p:spPr>
        <p:txBody>
          <a:bodyPr/>
          <a:lstStyle/>
          <a:p>
            <a:endParaRPr lang="en-US"/>
          </a:p>
        </p:txBody>
      </p:sp>
      <p:grpSp>
        <p:nvGrpSpPr>
          <p:cNvPr id="117" name="Group 97"/>
          <p:cNvGrpSpPr>
            <a:grpSpLocks/>
          </p:cNvGrpSpPr>
          <p:nvPr/>
        </p:nvGrpSpPr>
        <p:grpSpPr bwMode="auto">
          <a:xfrm>
            <a:off x="3074718" y="3108080"/>
            <a:ext cx="151726" cy="168088"/>
            <a:chOff x="1037" y="1607"/>
            <a:chExt cx="440" cy="425"/>
          </a:xfrm>
        </p:grpSpPr>
        <p:pic>
          <p:nvPicPr>
            <p:cNvPr id="118" name="Picture 9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9" name="Picture 9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20" name="Picture 10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1" name="Picture 10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22" name="Line 102"/>
          <p:cNvSpPr>
            <a:spLocks noChangeShapeType="1"/>
          </p:cNvSpPr>
          <p:nvPr/>
        </p:nvSpPr>
        <p:spPr bwMode="auto">
          <a:xfrm flipV="1">
            <a:off x="2872418" y="3220139"/>
            <a:ext cx="252876" cy="336176"/>
          </a:xfrm>
          <a:prstGeom prst="line">
            <a:avLst/>
          </a:prstGeom>
          <a:noFill/>
          <a:ln w="1270">
            <a:solidFill>
              <a:schemeClr val="tx1"/>
            </a:solidFill>
            <a:prstDash val="dash"/>
            <a:round/>
            <a:headEnd/>
            <a:tailEnd/>
          </a:ln>
        </p:spPr>
        <p:txBody>
          <a:bodyPr/>
          <a:lstStyle/>
          <a:p>
            <a:endParaRPr lang="en-US"/>
          </a:p>
        </p:txBody>
      </p:sp>
      <p:sp>
        <p:nvSpPr>
          <p:cNvPr id="123" name="Line 104"/>
          <p:cNvSpPr>
            <a:spLocks noChangeShapeType="1"/>
          </p:cNvSpPr>
          <p:nvPr/>
        </p:nvSpPr>
        <p:spPr bwMode="auto">
          <a:xfrm>
            <a:off x="3226444" y="3220139"/>
            <a:ext cx="657478" cy="336176"/>
          </a:xfrm>
          <a:prstGeom prst="line">
            <a:avLst/>
          </a:prstGeom>
          <a:noFill/>
          <a:ln w="1270">
            <a:solidFill>
              <a:schemeClr val="tx1"/>
            </a:solidFill>
            <a:prstDash val="dash"/>
            <a:round/>
            <a:headEnd/>
            <a:tailEnd/>
          </a:ln>
        </p:spPr>
        <p:txBody>
          <a:bodyPr/>
          <a:lstStyle/>
          <a:p>
            <a:endParaRPr lang="en-US"/>
          </a:p>
        </p:txBody>
      </p:sp>
      <p:grpSp>
        <p:nvGrpSpPr>
          <p:cNvPr id="124" name="Group 105"/>
          <p:cNvGrpSpPr>
            <a:grpSpLocks/>
          </p:cNvGrpSpPr>
          <p:nvPr/>
        </p:nvGrpSpPr>
        <p:grpSpPr bwMode="auto">
          <a:xfrm>
            <a:off x="5097727" y="3332198"/>
            <a:ext cx="151726" cy="168088"/>
            <a:chOff x="1037" y="1607"/>
            <a:chExt cx="440" cy="425"/>
          </a:xfrm>
        </p:grpSpPr>
        <p:pic>
          <p:nvPicPr>
            <p:cNvPr id="125" name="Picture 10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6" name="Picture 10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27" name="Picture 10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8" name="Picture 10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29" name="Group 110"/>
          <p:cNvGrpSpPr>
            <a:grpSpLocks/>
          </p:cNvGrpSpPr>
          <p:nvPr/>
        </p:nvGrpSpPr>
        <p:grpSpPr bwMode="auto">
          <a:xfrm>
            <a:off x="4237949" y="3220139"/>
            <a:ext cx="151726" cy="168088"/>
            <a:chOff x="1037" y="1607"/>
            <a:chExt cx="440" cy="425"/>
          </a:xfrm>
        </p:grpSpPr>
        <p:pic>
          <p:nvPicPr>
            <p:cNvPr id="130" name="Picture 111"/>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31" name="Picture 112"/>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32" name="Picture 113"/>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33" name="Picture 114"/>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34" name="Line 115"/>
          <p:cNvSpPr>
            <a:spLocks noChangeShapeType="1"/>
          </p:cNvSpPr>
          <p:nvPr/>
        </p:nvSpPr>
        <p:spPr bwMode="auto">
          <a:xfrm>
            <a:off x="5198878" y="3444257"/>
            <a:ext cx="455177" cy="224118"/>
          </a:xfrm>
          <a:prstGeom prst="line">
            <a:avLst/>
          </a:prstGeom>
          <a:noFill/>
          <a:ln w="1270">
            <a:solidFill>
              <a:schemeClr val="tx1"/>
            </a:solidFill>
            <a:prstDash val="dash"/>
            <a:round/>
            <a:headEnd/>
            <a:tailEnd/>
          </a:ln>
        </p:spPr>
        <p:txBody>
          <a:bodyPr/>
          <a:lstStyle/>
          <a:p>
            <a:endParaRPr lang="en-US"/>
          </a:p>
        </p:txBody>
      </p:sp>
      <p:sp>
        <p:nvSpPr>
          <p:cNvPr id="135" name="Line 116"/>
          <p:cNvSpPr>
            <a:spLocks noChangeShapeType="1"/>
          </p:cNvSpPr>
          <p:nvPr/>
        </p:nvSpPr>
        <p:spPr bwMode="auto">
          <a:xfrm flipV="1">
            <a:off x="4895426" y="3444257"/>
            <a:ext cx="252876" cy="56029"/>
          </a:xfrm>
          <a:prstGeom prst="line">
            <a:avLst/>
          </a:prstGeom>
          <a:noFill/>
          <a:ln w="1270">
            <a:solidFill>
              <a:schemeClr val="tx1"/>
            </a:solidFill>
            <a:prstDash val="dash"/>
            <a:round/>
            <a:headEnd/>
            <a:tailEnd/>
          </a:ln>
        </p:spPr>
        <p:txBody>
          <a:bodyPr/>
          <a:lstStyle/>
          <a:p>
            <a:endParaRPr lang="en-US"/>
          </a:p>
        </p:txBody>
      </p:sp>
      <p:sp>
        <p:nvSpPr>
          <p:cNvPr id="136" name="Line 117"/>
          <p:cNvSpPr>
            <a:spLocks noChangeShapeType="1"/>
          </p:cNvSpPr>
          <p:nvPr/>
        </p:nvSpPr>
        <p:spPr bwMode="auto">
          <a:xfrm>
            <a:off x="4339099" y="3332198"/>
            <a:ext cx="404602" cy="224118"/>
          </a:xfrm>
          <a:prstGeom prst="line">
            <a:avLst/>
          </a:prstGeom>
          <a:noFill/>
          <a:ln w="1270">
            <a:solidFill>
              <a:schemeClr val="tx1"/>
            </a:solidFill>
            <a:prstDash val="dash"/>
            <a:round/>
            <a:headEnd/>
            <a:tailEnd/>
          </a:ln>
        </p:spPr>
        <p:txBody>
          <a:bodyPr/>
          <a:lstStyle/>
          <a:p>
            <a:endParaRPr lang="en-US"/>
          </a:p>
        </p:txBody>
      </p:sp>
      <p:sp>
        <p:nvSpPr>
          <p:cNvPr id="137" name="Line 118"/>
          <p:cNvSpPr>
            <a:spLocks noChangeShapeType="1"/>
          </p:cNvSpPr>
          <p:nvPr/>
        </p:nvSpPr>
        <p:spPr bwMode="auto">
          <a:xfrm flipV="1">
            <a:off x="3985072" y="3332198"/>
            <a:ext cx="303451" cy="224118"/>
          </a:xfrm>
          <a:prstGeom prst="line">
            <a:avLst/>
          </a:prstGeom>
          <a:noFill/>
          <a:ln w="1270">
            <a:solidFill>
              <a:schemeClr val="tx1"/>
            </a:solidFill>
            <a:prstDash val="dash"/>
            <a:round/>
            <a:headEnd/>
            <a:tailEnd/>
          </a:ln>
        </p:spPr>
        <p:txBody>
          <a:bodyPr/>
          <a:lstStyle/>
          <a:p>
            <a:endParaRPr lang="en-US"/>
          </a:p>
        </p:txBody>
      </p:sp>
      <p:sp>
        <p:nvSpPr>
          <p:cNvPr id="138" name="Line 119"/>
          <p:cNvSpPr>
            <a:spLocks noChangeShapeType="1"/>
          </p:cNvSpPr>
          <p:nvPr/>
        </p:nvSpPr>
        <p:spPr bwMode="auto">
          <a:xfrm>
            <a:off x="3125294" y="3220139"/>
            <a:ext cx="1163230" cy="56029"/>
          </a:xfrm>
          <a:prstGeom prst="line">
            <a:avLst/>
          </a:prstGeom>
          <a:noFill/>
          <a:ln w="1270">
            <a:solidFill>
              <a:schemeClr val="tx1"/>
            </a:solidFill>
            <a:prstDash val="dash"/>
            <a:round/>
            <a:headEnd/>
            <a:tailEnd/>
          </a:ln>
        </p:spPr>
        <p:txBody>
          <a:bodyPr/>
          <a:lstStyle/>
          <a:p>
            <a:endParaRPr lang="en-US"/>
          </a:p>
        </p:txBody>
      </p:sp>
      <p:sp>
        <p:nvSpPr>
          <p:cNvPr id="139" name="Line 120"/>
          <p:cNvSpPr>
            <a:spLocks noChangeShapeType="1"/>
          </p:cNvSpPr>
          <p:nvPr/>
        </p:nvSpPr>
        <p:spPr bwMode="auto">
          <a:xfrm>
            <a:off x="4339099" y="3332198"/>
            <a:ext cx="809204" cy="56029"/>
          </a:xfrm>
          <a:prstGeom prst="line">
            <a:avLst/>
          </a:prstGeom>
          <a:noFill/>
          <a:ln w="1270">
            <a:solidFill>
              <a:schemeClr val="tx1"/>
            </a:solidFill>
            <a:prstDash val="dash"/>
            <a:round/>
            <a:headEnd/>
            <a:tailEnd/>
          </a:ln>
        </p:spPr>
        <p:txBody>
          <a:bodyPr/>
          <a:lstStyle/>
          <a:p>
            <a:endParaRPr lang="en-US"/>
          </a:p>
        </p:txBody>
      </p:sp>
      <p:grpSp>
        <p:nvGrpSpPr>
          <p:cNvPr id="140" name="Group 121"/>
          <p:cNvGrpSpPr>
            <a:grpSpLocks/>
          </p:cNvGrpSpPr>
          <p:nvPr/>
        </p:nvGrpSpPr>
        <p:grpSpPr bwMode="auto">
          <a:xfrm>
            <a:off x="3479320" y="2883962"/>
            <a:ext cx="101150" cy="112059"/>
            <a:chOff x="1037" y="1607"/>
            <a:chExt cx="440" cy="425"/>
          </a:xfrm>
        </p:grpSpPr>
        <p:pic>
          <p:nvPicPr>
            <p:cNvPr id="141" name="Picture 12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2" name="Picture 12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43" name="Picture 12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4" name="Picture 12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45" name="Group 126"/>
          <p:cNvGrpSpPr>
            <a:grpSpLocks/>
          </p:cNvGrpSpPr>
          <p:nvPr/>
        </p:nvGrpSpPr>
        <p:grpSpPr bwMode="auto">
          <a:xfrm>
            <a:off x="3985072" y="2996021"/>
            <a:ext cx="101150" cy="112059"/>
            <a:chOff x="1037" y="1607"/>
            <a:chExt cx="440" cy="425"/>
          </a:xfrm>
        </p:grpSpPr>
        <p:pic>
          <p:nvPicPr>
            <p:cNvPr id="146" name="Picture 12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7" name="Picture 12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48" name="Picture 12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9" name="Picture 13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50" name="Group 131"/>
          <p:cNvGrpSpPr>
            <a:grpSpLocks/>
          </p:cNvGrpSpPr>
          <p:nvPr/>
        </p:nvGrpSpPr>
        <p:grpSpPr bwMode="auto">
          <a:xfrm>
            <a:off x="4591975" y="3108080"/>
            <a:ext cx="101150" cy="112059"/>
            <a:chOff x="1037" y="1607"/>
            <a:chExt cx="440" cy="425"/>
          </a:xfrm>
        </p:grpSpPr>
        <p:pic>
          <p:nvPicPr>
            <p:cNvPr id="151" name="Picture 13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52" name="Picture 13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53" name="Picture 13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54" name="Picture 13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55" name="Line 136"/>
          <p:cNvSpPr>
            <a:spLocks noChangeShapeType="1"/>
          </p:cNvSpPr>
          <p:nvPr/>
        </p:nvSpPr>
        <p:spPr bwMode="auto">
          <a:xfrm flipV="1">
            <a:off x="3175869" y="2939992"/>
            <a:ext cx="303451" cy="280147"/>
          </a:xfrm>
          <a:prstGeom prst="line">
            <a:avLst/>
          </a:prstGeom>
          <a:noFill/>
          <a:ln w="1270">
            <a:solidFill>
              <a:schemeClr val="tx1"/>
            </a:solidFill>
            <a:prstDash val="dash"/>
            <a:round/>
            <a:headEnd/>
            <a:tailEnd/>
          </a:ln>
        </p:spPr>
        <p:txBody>
          <a:bodyPr/>
          <a:lstStyle/>
          <a:p>
            <a:endParaRPr lang="en-US"/>
          </a:p>
        </p:txBody>
      </p:sp>
      <p:sp>
        <p:nvSpPr>
          <p:cNvPr id="156" name="Line 137"/>
          <p:cNvSpPr>
            <a:spLocks noChangeShapeType="1"/>
          </p:cNvSpPr>
          <p:nvPr/>
        </p:nvSpPr>
        <p:spPr bwMode="auto">
          <a:xfrm flipV="1">
            <a:off x="2922993" y="3332198"/>
            <a:ext cx="1365531" cy="224118"/>
          </a:xfrm>
          <a:prstGeom prst="line">
            <a:avLst/>
          </a:prstGeom>
          <a:noFill/>
          <a:ln w="1270">
            <a:solidFill>
              <a:schemeClr val="tx1"/>
            </a:solidFill>
            <a:prstDash val="dash"/>
            <a:round/>
            <a:headEnd/>
            <a:tailEnd/>
          </a:ln>
        </p:spPr>
        <p:txBody>
          <a:bodyPr/>
          <a:lstStyle/>
          <a:p>
            <a:endParaRPr lang="en-US"/>
          </a:p>
        </p:txBody>
      </p:sp>
      <p:sp>
        <p:nvSpPr>
          <p:cNvPr id="157" name="Line 138"/>
          <p:cNvSpPr>
            <a:spLocks noChangeShapeType="1"/>
          </p:cNvSpPr>
          <p:nvPr/>
        </p:nvSpPr>
        <p:spPr bwMode="auto">
          <a:xfrm flipV="1">
            <a:off x="4035648" y="3388227"/>
            <a:ext cx="1163230" cy="168088"/>
          </a:xfrm>
          <a:prstGeom prst="line">
            <a:avLst/>
          </a:prstGeom>
          <a:noFill/>
          <a:ln w="1270">
            <a:solidFill>
              <a:schemeClr val="tx1"/>
            </a:solidFill>
            <a:prstDash val="dash"/>
            <a:round/>
            <a:headEnd/>
            <a:tailEnd/>
          </a:ln>
        </p:spPr>
        <p:txBody>
          <a:bodyPr/>
          <a:lstStyle/>
          <a:p>
            <a:endParaRPr lang="en-US"/>
          </a:p>
        </p:txBody>
      </p:sp>
      <p:sp>
        <p:nvSpPr>
          <p:cNvPr id="158" name="Line 139"/>
          <p:cNvSpPr>
            <a:spLocks noChangeShapeType="1"/>
          </p:cNvSpPr>
          <p:nvPr/>
        </p:nvSpPr>
        <p:spPr bwMode="auto">
          <a:xfrm>
            <a:off x="3529895" y="2939992"/>
            <a:ext cx="455177" cy="112059"/>
          </a:xfrm>
          <a:prstGeom prst="line">
            <a:avLst/>
          </a:prstGeom>
          <a:noFill/>
          <a:ln w="1270">
            <a:solidFill>
              <a:schemeClr val="tx1"/>
            </a:solidFill>
            <a:prstDash val="dash"/>
            <a:round/>
            <a:headEnd/>
            <a:tailEnd/>
          </a:ln>
        </p:spPr>
        <p:txBody>
          <a:bodyPr/>
          <a:lstStyle/>
          <a:p>
            <a:endParaRPr lang="en-US"/>
          </a:p>
        </p:txBody>
      </p:sp>
      <p:sp>
        <p:nvSpPr>
          <p:cNvPr id="159" name="Line 140"/>
          <p:cNvSpPr>
            <a:spLocks noChangeShapeType="1"/>
          </p:cNvSpPr>
          <p:nvPr/>
        </p:nvSpPr>
        <p:spPr bwMode="auto">
          <a:xfrm>
            <a:off x="4035648" y="3052051"/>
            <a:ext cx="556327" cy="112059"/>
          </a:xfrm>
          <a:prstGeom prst="line">
            <a:avLst/>
          </a:prstGeom>
          <a:noFill/>
          <a:ln w="1270">
            <a:solidFill>
              <a:schemeClr val="tx1"/>
            </a:solidFill>
            <a:prstDash val="dash"/>
            <a:round/>
            <a:headEnd/>
            <a:tailEnd/>
          </a:ln>
        </p:spPr>
        <p:txBody>
          <a:bodyPr/>
          <a:lstStyle/>
          <a:p>
            <a:endParaRPr lang="en-US"/>
          </a:p>
        </p:txBody>
      </p:sp>
      <p:sp>
        <p:nvSpPr>
          <p:cNvPr id="160" name="Line 141"/>
          <p:cNvSpPr>
            <a:spLocks noChangeShapeType="1"/>
          </p:cNvSpPr>
          <p:nvPr/>
        </p:nvSpPr>
        <p:spPr bwMode="auto">
          <a:xfrm>
            <a:off x="4642550" y="3164109"/>
            <a:ext cx="556327" cy="224118"/>
          </a:xfrm>
          <a:prstGeom prst="line">
            <a:avLst/>
          </a:prstGeom>
          <a:noFill/>
          <a:ln w="1270">
            <a:solidFill>
              <a:schemeClr val="tx1"/>
            </a:solidFill>
            <a:prstDash val="dash"/>
            <a:round/>
            <a:headEnd/>
            <a:tailEnd/>
          </a:ln>
        </p:spPr>
        <p:txBody>
          <a:bodyPr/>
          <a:lstStyle/>
          <a:p>
            <a:endParaRPr lang="en-US"/>
          </a:p>
        </p:txBody>
      </p:sp>
      <p:sp>
        <p:nvSpPr>
          <p:cNvPr id="161" name="Line 142"/>
          <p:cNvSpPr>
            <a:spLocks noChangeShapeType="1"/>
          </p:cNvSpPr>
          <p:nvPr/>
        </p:nvSpPr>
        <p:spPr bwMode="auto">
          <a:xfrm flipV="1">
            <a:off x="4339099" y="3220139"/>
            <a:ext cx="303451" cy="56029"/>
          </a:xfrm>
          <a:prstGeom prst="line">
            <a:avLst/>
          </a:prstGeom>
          <a:noFill/>
          <a:ln w="1270">
            <a:solidFill>
              <a:schemeClr val="tx1"/>
            </a:solidFill>
            <a:prstDash val="dash"/>
            <a:round/>
            <a:headEnd/>
            <a:tailEnd/>
          </a:ln>
        </p:spPr>
        <p:txBody>
          <a:bodyPr/>
          <a:lstStyle/>
          <a:p>
            <a:endParaRPr lang="en-US"/>
          </a:p>
        </p:txBody>
      </p:sp>
      <p:sp>
        <p:nvSpPr>
          <p:cNvPr id="162" name="Line 143"/>
          <p:cNvSpPr>
            <a:spLocks noChangeShapeType="1"/>
          </p:cNvSpPr>
          <p:nvPr/>
        </p:nvSpPr>
        <p:spPr bwMode="auto">
          <a:xfrm flipH="1" flipV="1">
            <a:off x="3479320" y="2939992"/>
            <a:ext cx="809204" cy="336176"/>
          </a:xfrm>
          <a:prstGeom prst="line">
            <a:avLst/>
          </a:prstGeom>
          <a:noFill/>
          <a:ln w="1270">
            <a:solidFill>
              <a:schemeClr val="tx1"/>
            </a:solidFill>
            <a:prstDash val="dash"/>
            <a:round/>
            <a:headEnd/>
            <a:tailEnd/>
          </a:ln>
        </p:spPr>
        <p:txBody>
          <a:bodyPr/>
          <a:lstStyle/>
          <a:p>
            <a:endParaRPr lang="en-US"/>
          </a:p>
        </p:txBody>
      </p:sp>
      <p:sp>
        <p:nvSpPr>
          <p:cNvPr id="163" name="AutoShape 145"/>
          <p:cNvSpPr>
            <a:spLocks noChangeArrowheads="1"/>
          </p:cNvSpPr>
          <p:nvPr/>
        </p:nvSpPr>
        <p:spPr bwMode="auto">
          <a:xfrm>
            <a:off x="3378170" y="1875433"/>
            <a:ext cx="1618407" cy="896471"/>
          </a:xfrm>
          <a:prstGeom prst="cloudCallout">
            <a:avLst>
              <a:gd name="adj1" fmla="val -8009"/>
              <a:gd name="adj2" fmla="val 4705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defRPr/>
            </a:pPr>
            <a:endParaRPr lang="en-US"/>
          </a:p>
        </p:txBody>
      </p:sp>
      <p:sp>
        <p:nvSpPr>
          <p:cNvPr id="164" name="Text Box 146"/>
          <p:cNvSpPr txBox="1">
            <a:spLocks noChangeArrowheads="1"/>
          </p:cNvSpPr>
          <p:nvPr/>
        </p:nvSpPr>
        <p:spPr bwMode="auto">
          <a:xfrm>
            <a:off x="3732196" y="2043521"/>
            <a:ext cx="1173767" cy="339679"/>
          </a:xfrm>
          <a:prstGeom prst="rect">
            <a:avLst/>
          </a:prstGeom>
          <a:noFill/>
          <a:ln w="9525">
            <a:noFill/>
            <a:miter lim="800000"/>
            <a:headEnd/>
            <a:tailEnd/>
          </a:ln>
        </p:spPr>
        <p:txBody>
          <a:bodyPr>
            <a:spAutoFit/>
          </a:bodyPr>
          <a:lstStyle/>
          <a:p>
            <a:r>
              <a:rPr lang="en-US"/>
              <a:t>Internet</a:t>
            </a:r>
          </a:p>
        </p:txBody>
      </p:sp>
      <p:pic>
        <p:nvPicPr>
          <p:cNvPr id="165" name="Picture 148"/>
          <p:cNvPicPr>
            <a:picLocks noChangeAspect="1" noChangeArrowheads="1"/>
          </p:cNvPicPr>
          <p:nvPr/>
        </p:nvPicPr>
        <p:blipFill>
          <a:blip r:embed="rId3" cstate="print"/>
          <a:srcRect/>
          <a:stretch>
            <a:fillRect/>
          </a:stretch>
        </p:blipFill>
        <p:spPr bwMode="auto">
          <a:xfrm>
            <a:off x="6210383" y="1979181"/>
            <a:ext cx="416193" cy="431893"/>
          </a:xfrm>
          <a:prstGeom prst="rect">
            <a:avLst/>
          </a:prstGeom>
          <a:noFill/>
          <a:ln w="9525">
            <a:noFill/>
            <a:miter lim="800000"/>
            <a:headEnd/>
            <a:tailEnd/>
          </a:ln>
        </p:spPr>
      </p:pic>
      <p:sp>
        <p:nvSpPr>
          <p:cNvPr id="166" name="Line 157"/>
          <p:cNvSpPr>
            <a:spLocks noChangeShapeType="1"/>
          </p:cNvSpPr>
          <p:nvPr/>
        </p:nvSpPr>
        <p:spPr bwMode="auto">
          <a:xfrm flipV="1">
            <a:off x="3580471" y="2659845"/>
            <a:ext cx="404602" cy="336176"/>
          </a:xfrm>
          <a:prstGeom prst="line">
            <a:avLst/>
          </a:prstGeom>
          <a:noFill/>
          <a:ln w="57150">
            <a:solidFill>
              <a:srgbClr val="969696"/>
            </a:solidFill>
            <a:round/>
            <a:headEnd/>
            <a:tailEnd/>
          </a:ln>
        </p:spPr>
        <p:txBody>
          <a:bodyPr/>
          <a:lstStyle/>
          <a:p>
            <a:endParaRPr lang="en-US"/>
          </a:p>
        </p:txBody>
      </p:sp>
      <p:sp>
        <p:nvSpPr>
          <p:cNvPr id="167" name="Line 158"/>
          <p:cNvSpPr>
            <a:spLocks noChangeShapeType="1"/>
          </p:cNvSpPr>
          <p:nvPr/>
        </p:nvSpPr>
        <p:spPr bwMode="auto">
          <a:xfrm>
            <a:off x="4187373" y="2659845"/>
            <a:ext cx="455177" cy="504265"/>
          </a:xfrm>
          <a:prstGeom prst="line">
            <a:avLst/>
          </a:prstGeom>
          <a:noFill/>
          <a:ln w="57150">
            <a:solidFill>
              <a:srgbClr val="969696"/>
            </a:solidFill>
            <a:round/>
            <a:headEnd/>
            <a:tailEnd/>
          </a:ln>
        </p:spPr>
        <p:txBody>
          <a:bodyPr/>
          <a:lstStyle/>
          <a:p>
            <a:endParaRPr lang="en-US"/>
          </a:p>
        </p:txBody>
      </p:sp>
      <p:grpSp>
        <p:nvGrpSpPr>
          <p:cNvPr id="168" name="Group 205"/>
          <p:cNvGrpSpPr>
            <a:grpSpLocks/>
          </p:cNvGrpSpPr>
          <p:nvPr/>
        </p:nvGrpSpPr>
        <p:grpSpPr bwMode="auto">
          <a:xfrm>
            <a:off x="3934497" y="2435727"/>
            <a:ext cx="252876" cy="280147"/>
            <a:chOff x="4038600" y="3124200"/>
            <a:chExt cx="381000" cy="381000"/>
          </a:xfrm>
        </p:grpSpPr>
        <p:sp>
          <p:nvSpPr>
            <p:cNvPr id="169" name="Oval 169"/>
            <p:cNvSpPr>
              <a:spLocks noChangeArrowheads="1"/>
            </p:cNvSpPr>
            <p:nvPr/>
          </p:nvSpPr>
          <p:spPr bwMode="auto">
            <a:xfrm>
              <a:off x="4038600" y="3124200"/>
              <a:ext cx="381000" cy="381000"/>
            </a:xfrm>
            <a:prstGeom prst="ellipse">
              <a:avLst/>
            </a:prstGeom>
            <a:solidFill>
              <a:srgbClr val="C00000">
                <a:alpha val="43137"/>
              </a:srgbClr>
            </a:solidFill>
            <a:ln w="9525">
              <a:solidFill>
                <a:schemeClr val="tx1"/>
              </a:solidFill>
              <a:round/>
              <a:headEnd/>
              <a:tailEnd/>
            </a:ln>
          </p:spPr>
          <p:txBody>
            <a:bodyPr wrap="none" anchor="ctr"/>
            <a:lstStyle/>
            <a:p>
              <a:endParaRPr lang="en-US"/>
            </a:p>
          </p:txBody>
        </p:sp>
        <p:grpSp>
          <p:nvGrpSpPr>
            <p:cNvPr id="170" name="Group 105"/>
            <p:cNvGrpSpPr>
              <a:grpSpLocks/>
            </p:cNvGrpSpPr>
            <p:nvPr/>
          </p:nvGrpSpPr>
          <p:grpSpPr bwMode="auto">
            <a:xfrm>
              <a:off x="4114800" y="3200400"/>
              <a:ext cx="228600" cy="228600"/>
              <a:chOff x="1037" y="1607"/>
              <a:chExt cx="440" cy="425"/>
            </a:xfrm>
          </p:grpSpPr>
          <p:pic>
            <p:nvPicPr>
              <p:cNvPr id="171" name="Picture 10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72" name="Picture 10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73" name="Picture 10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74" name="Picture 10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sp>
        <p:nvSpPr>
          <p:cNvPr id="175" name="Line 140"/>
          <p:cNvSpPr>
            <a:spLocks noChangeShapeType="1"/>
          </p:cNvSpPr>
          <p:nvPr/>
        </p:nvSpPr>
        <p:spPr bwMode="auto">
          <a:xfrm flipV="1">
            <a:off x="4136798" y="2379698"/>
            <a:ext cx="151726" cy="112059"/>
          </a:xfrm>
          <a:prstGeom prst="line">
            <a:avLst/>
          </a:prstGeom>
          <a:noFill/>
          <a:ln w="1270">
            <a:solidFill>
              <a:schemeClr val="tx1"/>
            </a:solidFill>
            <a:prstDash val="dash"/>
            <a:round/>
            <a:headEnd/>
            <a:tailEnd/>
          </a:ln>
        </p:spPr>
        <p:txBody>
          <a:bodyPr/>
          <a:lstStyle/>
          <a:p>
            <a:endParaRPr lang="en-US"/>
          </a:p>
        </p:txBody>
      </p:sp>
    </p:spTree>
    <p:extLst>
      <p:ext uri="{BB962C8B-B14F-4D97-AF65-F5344CB8AC3E}">
        <p14:creationId xmlns:p14="http://schemas.microsoft.com/office/powerpoint/2010/main" val="388425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13" y="0"/>
            <a:ext cx="8623846" cy="1072486"/>
          </a:xfrm>
        </p:spPr>
        <p:txBody>
          <a:bodyPr>
            <a:normAutofit fontScale="90000"/>
          </a:bodyPr>
          <a:lstStyle/>
          <a:p>
            <a:r>
              <a:rPr lang="en-US" altLang="zh-TW" sz="3600" dirty="0" smtClean="0"/>
              <a:t>Case study : Performance degradation becomes more severe when link bandwidth increases</a:t>
            </a:r>
            <a:endParaRPr lang="en-US" altLang="zh-TW" sz="3600" dirty="0"/>
          </a:p>
        </p:txBody>
      </p:sp>
      <p:sp>
        <p:nvSpPr>
          <p:cNvPr id="3" name="Content Placeholder 2"/>
          <p:cNvSpPr>
            <a:spLocks noGrp="1"/>
          </p:cNvSpPr>
          <p:nvPr>
            <p:ph idx="1"/>
          </p:nvPr>
        </p:nvSpPr>
        <p:spPr>
          <a:xfrm>
            <a:off x="811885" y="1542314"/>
            <a:ext cx="7457565" cy="1598195"/>
          </a:xfrm>
        </p:spPr>
        <p:txBody>
          <a:bodyPr>
            <a:noAutofit/>
          </a:bodyPr>
          <a:lstStyle/>
          <a:p>
            <a:r>
              <a:rPr lang="en-US" altLang="zh-TW" sz="1800" dirty="0"/>
              <a:t>Large throughput degradation when link rate </a:t>
            </a:r>
            <a:r>
              <a:rPr lang="en-US" altLang="zh-TW" sz="1800" dirty="0" smtClean="0"/>
              <a:t>increases in the presence of packet loss.</a:t>
            </a:r>
            <a:endParaRPr lang="en-US" sz="1800" dirty="0" smtClean="0"/>
          </a:p>
          <a:p>
            <a:r>
              <a:rPr lang="en-US" sz="1800" dirty="0" smtClean="0"/>
              <a:t>TCP </a:t>
            </a:r>
            <a:r>
              <a:rPr lang="en-US" sz="1800" dirty="0"/>
              <a:t>throughput drops while the link bandwidth fluctuates.</a:t>
            </a:r>
          </a:p>
          <a:p>
            <a:pPr lvl="1"/>
            <a:r>
              <a:rPr lang="en-US" altLang="zh-TW" sz="1800" dirty="0">
                <a:solidFill>
                  <a:schemeClr val="accent1"/>
                </a:solidFill>
              </a:rPr>
              <a:t>Two TCPs : New Reno and Compound TCP are used</a:t>
            </a:r>
          </a:p>
          <a:p>
            <a:pPr lvl="1"/>
            <a:r>
              <a:rPr lang="en-US" sz="1800" dirty="0" smtClean="0"/>
              <a:t>When </a:t>
            </a:r>
            <a:r>
              <a:rPr lang="en-US" sz="1800" dirty="0"/>
              <a:t>the link bandwidth exceeds 1Gpb, TCP throughput &lt; 50% of the </a:t>
            </a:r>
            <a:r>
              <a:rPr lang="en-US" sz="1800" dirty="0" err="1"/>
              <a:t>maxflow</a:t>
            </a:r>
            <a:r>
              <a:rPr lang="en-US" sz="1800" dirty="0" smtClean="0"/>
              <a:t>.</a:t>
            </a:r>
          </a:p>
          <a:p>
            <a:endParaRPr lang="en-US" sz="1800" dirty="0"/>
          </a:p>
        </p:txBody>
      </p:sp>
      <p:sp>
        <p:nvSpPr>
          <p:cNvPr id="4" name="Slide Number Placeholder 3"/>
          <p:cNvSpPr>
            <a:spLocks noGrp="1"/>
          </p:cNvSpPr>
          <p:nvPr>
            <p:ph type="sldNum" sz="quarter" idx="4294967295"/>
          </p:nvPr>
        </p:nvSpPr>
        <p:spPr>
          <a:xfrm>
            <a:off x="8387801" y="6317456"/>
            <a:ext cx="457200" cy="273844"/>
          </a:xfrm>
          <a:prstGeom prst="rect">
            <a:avLst/>
          </a:prstGeom>
        </p:spPr>
        <p:txBody>
          <a:bodyPr/>
          <a:lstStyle/>
          <a:p>
            <a:fld id="{8D5EF5E4-F40F-4706-8EA8-D252DC945BB4}" type="slidenum">
              <a:rPr lang="en-US" smtClean="0"/>
              <a:pPr/>
              <a:t>45</a:t>
            </a:fld>
            <a:endParaRPr lang="en-US" dirty="0"/>
          </a:p>
        </p:txBody>
      </p:sp>
      <p:graphicFrame>
        <p:nvGraphicFramePr>
          <p:cNvPr id="7" name="Chart 6"/>
          <p:cNvGraphicFramePr/>
          <p:nvPr>
            <p:extLst>
              <p:ext uri="{D42A27DB-BD31-4B8C-83A1-F6EECF244321}">
                <p14:modId xmlns:p14="http://schemas.microsoft.com/office/powerpoint/2010/main" val="1372988303"/>
              </p:ext>
            </p:extLst>
          </p:nvPr>
        </p:nvGraphicFramePr>
        <p:xfrm>
          <a:off x="419539" y="3593716"/>
          <a:ext cx="4877766" cy="2997584"/>
        </p:xfrm>
        <a:graphic>
          <a:graphicData uri="http://schemas.openxmlformats.org/drawingml/2006/chart">
            <c:chart xmlns:c="http://schemas.openxmlformats.org/drawingml/2006/chart" xmlns:r="http://schemas.openxmlformats.org/officeDocument/2006/relationships" r:id="rId3"/>
          </a:graphicData>
        </a:graphic>
      </p:graphicFrame>
      <p:grpSp>
        <p:nvGrpSpPr>
          <p:cNvPr id="41" name="Group 40"/>
          <p:cNvGrpSpPr/>
          <p:nvPr/>
        </p:nvGrpSpPr>
        <p:grpSpPr>
          <a:xfrm>
            <a:off x="5671504" y="4149685"/>
            <a:ext cx="3031722" cy="1782198"/>
            <a:chOff x="-171307" y="304800"/>
            <a:chExt cx="9162907" cy="5791200"/>
          </a:xfrm>
        </p:grpSpPr>
        <p:grpSp>
          <p:nvGrpSpPr>
            <p:cNvPr id="8" name="Group 49"/>
            <p:cNvGrpSpPr/>
            <p:nvPr/>
          </p:nvGrpSpPr>
          <p:grpSpPr>
            <a:xfrm>
              <a:off x="-171307" y="304800"/>
              <a:ext cx="9162907" cy="5791200"/>
              <a:chOff x="403822" y="2493693"/>
              <a:chExt cx="8206778" cy="3714048"/>
            </a:xfrm>
          </p:grpSpPr>
          <p:grpSp>
            <p:nvGrpSpPr>
              <p:cNvPr id="9" name="Group 98"/>
              <p:cNvGrpSpPr>
                <a:grpSpLocks/>
              </p:cNvGrpSpPr>
              <p:nvPr/>
            </p:nvGrpSpPr>
            <p:grpSpPr bwMode="auto">
              <a:xfrm>
                <a:off x="403822" y="2493693"/>
                <a:ext cx="8206778" cy="2999194"/>
                <a:chOff x="175222" y="2646093"/>
                <a:chExt cx="8206778" cy="2999194"/>
              </a:xfrm>
            </p:grpSpPr>
            <p:cxnSp>
              <p:nvCxnSpPr>
                <p:cNvPr id="16" name="Straight Connector 12"/>
                <p:cNvCxnSpPr>
                  <a:cxnSpLocks noChangeShapeType="1"/>
                </p:cNvCxnSpPr>
                <p:nvPr/>
              </p:nvCxnSpPr>
              <p:spPr bwMode="auto">
                <a:xfrm>
                  <a:off x="838200" y="3278221"/>
                  <a:ext cx="1316037" cy="836579"/>
                </a:xfrm>
                <a:prstGeom prst="line">
                  <a:avLst/>
                </a:prstGeom>
                <a:noFill/>
                <a:ln w="19050" algn="ctr">
                  <a:solidFill>
                    <a:schemeClr val="tx1"/>
                  </a:solidFill>
                  <a:prstDash val="dash"/>
                  <a:round/>
                  <a:headEnd/>
                  <a:tailEnd/>
                </a:ln>
              </p:spPr>
            </p:cxnSp>
            <p:cxnSp>
              <p:nvCxnSpPr>
                <p:cNvPr id="17" name="Straight Connector 10"/>
                <p:cNvCxnSpPr>
                  <a:cxnSpLocks noChangeShapeType="1"/>
                </p:cNvCxnSpPr>
                <p:nvPr/>
              </p:nvCxnSpPr>
              <p:spPr bwMode="auto">
                <a:xfrm flipV="1">
                  <a:off x="914400" y="4114800"/>
                  <a:ext cx="1231900" cy="724746"/>
                </a:xfrm>
                <a:prstGeom prst="line">
                  <a:avLst/>
                </a:prstGeom>
                <a:noFill/>
                <a:ln w="19050" algn="ctr">
                  <a:solidFill>
                    <a:schemeClr val="tx1"/>
                  </a:solidFill>
                  <a:prstDash val="dash"/>
                  <a:round/>
                  <a:headEnd/>
                  <a:tailEnd/>
                </a:ln>
              </p:spPr>
            </p:cxnSp>
            <p:grpSp>
              <p:nvGrpSpPr>
                <p:cNvPr id="18" name="Group 90"/>
                <p:cNvGrpSpPr>
                  <a:grpSpLocks/>
                </p:cNvGrpSpPr>
                <p:nvPr/>
              </p:nvGrpSpPr>
              <p:grpSpPr bwMode="auto">
                <a:xfrm>
                  <a:off x="2127250" y="2646093"/>
                  <a:ext cx="5873750" cy="2999194"/>
                  <a:chOff x="2127250" y="2284413"/>
                  <a:chExt cx="5873750" cy="3278189"/>
                </a:xfrm>
              </p:grpSpPr>
              <p:cxnSp>
                <p:nvCxnSpPr>
                  <p:cNvPr id="23" name="Straight Connector 8"/>
                  <p:cNvCxnSpPr>
                    <a:cxnSpLocks noChangeShapeType="1"/>
                  </p:cNvCxnSpPr>
                  <p:nvPr/>
                </p:nvCxnSpPr>
                <p:spPr bwMode="auto">
                  <a:xfrm rot="-5400000">
                    <a:off x="5272087" y="4176713"/>
                    <a:ext cx="1592263" cy="1011238"/>
                  </a:xfrm>
                  <a:prstGeom prst="line">
                    <a:avLst/>
                  </a:prstGeom>
                  <a:noFill/>
                  <a:ln w="19050" algn="ctr">
                    <a:solidFill>
                      <a:schemeClr val="tx1"/>
                    </a:solidFill>
                    <a:prstDash val="dash"/>
                    <a:round/>
                    <a:headEnd/>
                    <a:tailEnd/>
                  </a:ln>
                </p:spPr>
              </p:cxnSp>
              <p:cxnSp>
                <p:nvCxnSpPr>
                  <p:cNvPr id="24" name="Straight Connector 19"/>
                  <p:cNvCxnSpPr>
                    <a:cxnSpLocks noChangeShapeType="1"/>
                  </p:cNvCxnSpPr>
                  <p:nvPr/>
                </p:nvCxnSpPr>
                <p:spPr bwMode="auto">
                  <a:xfrm>
                    <a:off x="2995613" y="5468938"/>
                    <a:ext cx="2566987" cy="17462"/>
                  </a:xfrm>
                  <a:prstGeom prst="line">
                    <a:avLst/>
                  </a:prstGeom>
                  <a:noFill/>
                  <a:ln w="19050" algn="ctr">
                    <a:solidFill>
                      <a:schemeClr val="tx1"/>
                    </a:solidFill>
                    <a:prstDash val="dash"/>
                    <a:round/>
                    <a:headEnd/>
                    <a:tailEnd/>
                  </a:ln>
                </p:spPr>
              </p:cxnSp>
              <p:cxnSp>
                <p:nvCxnSpPr>
                  <p:cNvPr id="25" name="Straight Connector 6"/>
                  <p:cNvCxnSpPr>
                    <a:cxnSpLocks noChangeShapeType="1"/>
                  </p:cNvCxnSpPr>
                  <p:nvPr/>
                </p:nvCxnSpPr>
                <p:spPr bwMode="auto">
                  <a:xfrm rot="5400000" flipV="1">
                    <a:off x="1764507" y="4241006"/>
                    <a:ext cx="1592262" cy="866775"/>
                  </a:xfrm>
                  <a:prstGeom prst="line">
                    <a:avLst/>
                  </a:prstGeom>
                  <a:noFill/>
                  <a:ln w="19050" algn="ctr">
                    <a:solidFill>
                      <a:schemeClr val="tx1"/>
                    </a:solidFill>
                    <a:prstDash val="dash"/>
                    <a:round/>
                    <a:headEnd/>
                    <a:tailEnd/>
                  </a:ln>
                </p:spPr>
              </p:cxnSp>
              <p:cxnSp>
                <p:nvCxnSpPr>
                  <p:cNvPr id="26" name="Straight Connector 10"/>
                  <p:cNvCxnSpPr>
                    <a:cxnSpLocks noChangeShapeType="1"/>
                  </p:cNvCxnSpPr>
                  <p:nvPr/>
                </p:nvCxnSpPr>
                <p:spPr bwMode="auto">
                  <a:xfrm rot="-5400000">
                    <a:off x="1764506" y="2648744"/>
                    <a:ext cx="1592263" cy="866775"/>
                  </a:xfrm>
                  <a:prstGeom prst="line">
                    <a:avLst/>
                  </a:prstGeom>
                  <a:noFill/>
                  <a:ln w="19050" algn="ctr">
                    <a:solidFill>
                      <a:schemeClr val="tx1"/>
                    </a:solidFill>
                    <a:prstDash val="dash"/>
                    <a:round/>
                    <a:headEnd/>
                    <a:tailEnd/>
                  </a:ln>
                </p:spPr>
              </p:cxnSp>
              <p:cxnSp>
                <p:nvCxnSpPr>
                  <p:cNvPr id="27" name="Straight Connector 12"/>
                  <p:cNvCxnSpPr>
                    <a:cxnSpLocks noChangeShapeType="1"/>
                  </p:cNvCxnSpPr>
                  <p:nvPr/>
                </p:nvCxnSpPr>
                <p:spPr bwMode="auto">
                  <a:xfrm rot="5400000" flipV="1">
                    <a:off x="5272087" y="2576513"/>
                    <a:ext cx="1592263" cy="1011238"/>
                  </a:xfrm>
                  <a:prstGeom prst="line">
                    <a:avLst/>
                  </a:prstGeom>
                  <a:noFill/>
                  <a:ln w="19050" algn="ctr">
                    <a:solidFill>
                      <a:schemeClr val="tx1"/>
                    </a:solidFill>
                    <a:prstDash val="dash"/>
                    <a:round/>
                    <a:headEnd/>
                    <a:tailEnd/>
                  </a:ln>
                </p:spPr>
              </p:cxnSp>
              <p:cxnSp>
                <p:nvCxnSpPr>
                  <p:cNvPr id="28" name="Straight Connector 8"/>
                  <p:cNvCxnSpPr>
                    <a:cxnSpLocks noChangeShapeType="1"/>
                  </p:cNvCxnSpPr>
                  <p:nvPr/>
                </p:nvCxnSpPr>
                <p:spPr bwMode="auto">
                  <a:xfrm rot="5400000" flipH="1" flipV="1">
                    <a:off x="2647950" y="2632076"/>
                    <a:ext cx="3184525" cy="2492375"/>
                  </a:xfrm>
                  <a:prstGeom prst="line">
                    <a:avLst/>
                  </a:prstGeom>
                  <a:noFill/>
                  <a:ln w="19050" algn="ctr">
                    <a:solidFill>
                      <a:schemeClr val="tx1"/>
                    </a:solidFill>
                    <a:prstDash val="dash"/>
                    <a:round/>
                    <a:headEnd/>
                    <a:tailEnd/>
                  </a:ln>
                </p:spPr>
              </p:cxnSp>
              <p:cxnSp>
                <p:nvCxnSpPr>
                  <p:cNvPr id="29" name="Straight Connector 12"/>
                  <p:cNvCxnSpPr>
                    <a:cxnSpLocks noChangeShapeType="1"/>
                  </p:cNvCxnSpPr>
                  <p:nvPr/>
                </p:nvCxnSpPr>
                <p:spPr bwMode="auto">
                  <a:xfrm rot="16200000" flipH="1">
                    <a:off x="2640012" y="2640012"/>
                    <a:ext cx="3276602" cy="2568577"/>
                  </a:xfrm>
                  <a:prstGeom prst="line">
                    <a:avLst/>
                  </a:prstGeom>
                  <a:noFill/>
                  <a:ln w="19050" algn="ctr">
                    <a:solidFill>
                      <a:schemeClr val="tx1"/>
                    </a:solidFill>
                    <a:prstDash val="dash"/>
                    <a:round/>
                    <a:headEnd/>
                    <a:tailEnd/>
                  </a:ln>
                </p:spPr>
              </p:cxnSp>
              <p:cxnSp>
                <p:nvCxnSpPr>
                  <p:cNvPr id="30" name="Straight Connector 28"/>
                  <p:cNvCxnSpPr>
                    <a:cxnSpLocks noChangeShapeType="1"/>
                  </p:cNvCxnSpPr>
                  <p:nvPr/>
                </p:nvCxnSpPr>
                <p:spPr bwMode="auto">
                  <a:xfrm>
                    <a:off x="2995613" y="2284413"/>
                    <a:ext cx="2566987" cy="1587"/>
                  </a:xfrm>
                  <a:prstGeom prst="line">
                    <a:avLst/>
                  </a:prstGeom>
                  <a:noFill/>
                  <a:ln w="19050" algn="ctr">
                    <a:solidFill>
                      <a:schemeClr val="tx1"/>
                    </a:solidFill>
                    <a:prstDash val="dash"/>
                    <a:round/>
                    <a:headEnd/>
                    <a:tailEnd/>
                  </a:ln>
                </p:spPr>
              </p:cxnSp>
              <p:sp>
                <p:nvSpPr>
                  <p:cNvPr id="31" name="TextBox 48"/>
                  <p:cNvSpPr txBox="1">
                    <a:spLocks noChangeArrowheads="1"/>
                  </p:cNvSpPr>
                  <p:nvPr/>
                </p:nvSpPr>
                <p:spPr bwMode="auto">
                  <a:xfrm>
                    <a:off x="3221481" y="4990774"/>
                    <a:ext cx="338473" cy="525796"/>
                  </a:xfrm>
                  <a:prstGeom prst="rect">
                    <a:avLst/>
                  </a:prstGeom>
                  <a:noFill/>
                  <a:ln w="9525">
                    <a:noFill/>
                    <a:miter lim="800000"/>
                    <a:headEnd/>
                    <a:tailEnd/>
                  </a:ln>
                </p:spPr>
                <p:txBody>
                  <a:bodyPr wrap="square">
                    <a:spAutoFit/>
                  </a:bodyPr>
                  <a:lstStyle/>
                  <a:p>
                    <a:pPr>
                      <a:defRPr/>
                    </a:pPr>
                    <a:r>
                      <a:rPr lang="en-US" altLang="zh-TW" sz="900" dirty="0">
                        <a:solidFill>
                          <a:schemeClr val="accent6">
                            <a:lumMod val="75000"/>
                          </a:schemeClr>
                        </a:solidFill>
                        <a:latin typeface="Arial" pitchFamily="34" charset="0"/>
                      </a:rPr>
                      <a:t>H</a:t>
                    </a:r>
                    <a:endParaRPr lang="en-US" sz="900" dirty="0">
                      <a:solidFill>
                        <a:schemeClr val="accent6">
                          <a:lumMod val="75000"/>
                        </a:schemeClr>
                      </a:solidFill>
                      <a:latin typeface="Arial" pitchFamily="34" charset="0"/>
                    </a:endParaRPr>
                  </a:p>
                </p:txBody>
              </p:sp>
              <p:sp>
                <p:nvSpPr>
                  <p:cNvPr id="32" name="TextBox 48"/>
                  <p:cNvSpPr txBox="1">
                    <a:spLocks noChangeArrowheads="1"/>
                  </p:cNvSpPr>
                  <p:nvPr/>
                </p:nvSpPr>
                <p:spPr bwMode="auto">
                  <a:xfrm>
                    <a:off x="4702082" y="4926040"/>
                    <a:ext cx="381000" cy="525796"/>
                  </a:xfrm>
                  <a:prstGeom prst="rect">
                    <a:avLst/>
                  </a:prstGeom>
                  <a:noFill/>
                  <a:ln w="9525">
                    <a:noFill/>
                    <a:miter lim="800000"/>
                    <a:headEnd/>
                    <a:tailEnd/>
                  </a:ln>
                </p:spPr>
                <p:txBody>
                  <a:bodyPr>
                    <a:spAutoFit/>
                  </a:bodyPr>
                  <a:lstStyle/>
                  <a:p>
                    <a:pPr>
                      <a:defRPr/>
                    </a:pPr>
                    <a:r>
                      <a:rPr lang="en-US" altLang="zh-TW" sz="900" dirty="0">
                        <a:solidFill>
                          <a:schemeClr val="accent6">
                            <a:lumMod val="75000"/>
                          </a:schemeClr>
                        </a:solidFill>
                        <a:latin typeface="Arial" pitchFamily="34" charset="0"/>
                      </a:rPr>
                      <a:t>I</a:t>
                    </a:r>
                    <a:endParaRPr lang="en-US" sz="900" dirty="0">
                      <a:solidFill>
                        <a:schemeClr val="accent6">
                          <a:lumMod val="75000"/>
                        </a:schemeClr>
                      </a:solidFill>
                      <a:latin typeface="Arial" pitchFamily="34" charset="0"/>
                    </a:endParaRPr>
                  </a:p>
                </p:txBody>
              </p:sp>
              <p:cxnSp>
                <p:nvCxnSpPr>
                  <p:cNvPr id="33" name="Straight Connector 10"/>
                  <p:cNvCxnSpPr>
                    <a:cxnSpLocks noChangeShapeType="1"/>
                  </p:cNvCxnSpPr>
                  <p:nvPr/>
                </p:nvCxnSpPr>
                <p:spPr bwMode="auto">
                  <a:xfrm flipV="1">
                    <a:off x="6692900" y="3056860"/>
                    <a:ext cx="1155700" cy="708876"/>
                  </a:xfrm>
                  <a:prstGeom prst="line">
                    <a:avLst/>
                  </a:prstGeom>
                  <a:noFill/>
                  <a:ln w="19050" algn="ctr">
                    <a:solidFill>
                      <a:schemeClr val="tx1"/>
                    </a:solidFill>
                    <a:prstDash val="dash"/>
                    <a:round/>
                    <a:headEnd/>
                    <a:tailEnd/>
                  </a:ln>
                </p:spPr>
              </p:cxnSp>
              <p:cxnSp>
                <p:nvCxnSpPr>
                  <p:cNvPr id="34" name="Straight Connector 12"/>
                  <p:cNvCxnSpPr>
                    <a:cxnSpLocks noChangeShapeType="1"/>
                  </p:cNvCxnSpPr>
                  <p:nvPr/>
                </p:nvCxnSpPr>
                <p:spPr bwMode="auto">
                  <a:xfrm>
                    <a:off x="6684963" y="3974804"/>
                    <a:ext cx="1316037" cy="914400"/>
                  </a:xfrm>
                  <a:prstGeom prst="line">
                    <a:avLst/>
                  </a:prstGeom>
                  <a:noFill/>
                  <a:ln w="19050" algn="ctr">
                    <a:solidFill>
                      <a:schemeClr val="tx1"/>
                    </a:solidFill>
                    <a:prstDash val="dash"/>
                    <a:round/>
                    <a:headEnd/>
                    <a:tailEnd/>
                  </a:ln>
                </p:spPr>
              </p:cxnSp>
            </p:grpSp>
            <p:sp>
              <p:nvSpPr>
                <p:cNvPr id="19" name="Right Arrow 91"/>
                <p:cNvSpPr>
                  <a:spLocks noChangeArrowheads="1"/>
                </p:cNvSpPr>
                <p:nvPr/>
              </p:nvSpPr>
              <p:spPr bwMode="auto">
                <a:xfrm>
                  <a:off x="175222" y="3581400"/>
                  <a:ext cx="1958378" cy="1334389"/>
                </a:xfrm>
                <a:prstGeom prst="rightArrow">
                  <a:avLst>
                    <a:gd name="adj1" fmla="val 50000"/>
                    <a:gd name="adj2" fmla="val 50000"/>
                  </a:avLst>
                </a:prstGeom>
                <a:solidFill>
                  <a:srgbClr val="FFFF00"/>
                </a:solidFill>
                <a:ln w="19050" algn="ctr">
                  <a:solidFill>
                    <a:schemeClr val="tx1"/>
                  </a:solidFill>
                  <a:round/>
                  <a:headEnd/>
                  <a:tailEnd/>
                </a:ln>
              </p:spPr>
              <p:txBody>
                <a:bodyPr/>
                <a:lstStyle/>
                <a:p>
                  <a:pPr eaLnBrk="0" hangingPunct="0"/>
                  <a:endParaRPr lang="en-US" sz="900">
                    <a:solidFill>
                      <a:srgbClr val="FF0000"/>
                    </a:solidFill>
                    <a:latin typeface="Arial" pitchFamily="34" charset="0"/>
                  </a:endParaRPr>
                </a:p>
              </p:txBody>
            </p:sp>
            <p:sp>
              <p:nvSpPr>
                <p:cNvPr id="20" name="Right Arrow 92"/>
                <p:cNvSpPr>
                  <a:spLocks noChangeArrowheads="1"/>
                </p:cNvSpPr>
                <p:nvPr/>
              </p:nvSpPr>
              <p:spPr bwMode="auto">
                <a:xfrm>
                  <a:off x="6606210" y="3471438"/>
                  <a:ext cx="1693237" cy="1437557"/>
                </a:xfrm>
                <a:prstGeom prst="rightArrow">
                  <a:avLst>
                    <a:gd name="adj1" fmla="val 50000"/>
                    <a:gd name="adj2" fmla="val 50000"/>
                  </a:avLst>
                </a:prstGeom>
                <a:solidFill>
                  <a:srgbClr val="FFFF00"/>
                </a:solidFill>
                <a:ln w="19050" algn="ctr">
                  <a:solidFill>
                    <a:schemeClr val="tx1"/>
                  </a:solidFill>
                  <a:round/>
                  <a:headEnd/>
                  <a:tailEnd/>
                </a:ln>
              </p:spPr>
              <p:txBody>
                <a:bodyPr/>
                <a:lstStyle/>
                <a:p>
                  <a:pPr eaLnBrk="0" hangingPunct="0"/>
                  <a:endParaRPr lang="en-US" sz="900">
                    <a:solidFill>
                      <a:srgbClr val="FF0000"/>
                    </a:solidFill>
                    <a:latin typeface="Arial" pitchFamily="34" charset="0"/>
                  </a:endParaRPr>
                </a:p>
              </p:txBody>
            </p:sp>
            <p:sp>
              <p:nvSpPr>
                <p:cNvPr id="21" name="TextBox 93"/>
                <p:cNvSpPr txBox="1">
                  <a:spLocks noChangeArrowheads="1"/>
                </p:cNvSpPr>
                <p:nvPr/>
              </p:nvSpPr>
              <p:spPr bwMode="auto">
                <a:xfrm>
                  <a:off x="175222" y="3884109"/>
                  <a:ext cx="2110778" cy="769677"/>
                </a:xfrm>
                <a:prstGeom prst="rect">
                  <a:avLst/>
                </a:prstGeom>
                <a:noFill/>
                <a:ln w="9525">
                  <a:noFill/>
                  <a:miter lim="800000"/>
                  <a:headEnd/>
                  <a:tailEnd/>
                </a:ln>
              </p:spPr>
              <p:txBody>
                <a:bodyPr wrap="square">
                  <a:spAutoFit/>
                </a:bodyPr>
                <a:lstStyle/>
                <a:p>
                  <a:r>
                    <a:rPr lang="en-US" sz="900" dirty="0">
                      <a:latin typeface="Arial" pitchFamily="34" charset="0"/>
                    </a:rPr>
                    <a:t>10 TCP flows</a:t>
                  </a:r>
                </a:p>
              </p:txBody>
            </p:sp>
            <p:sp>
              <p:nvSpPr>
                <p:cNvPr id="22" name="TextBox 96"/>
                <p:cNvSpPr txBox="1">
                  <a:spLocks noChangeArrowheads="1"/>
                </p:cNvSpPr>
                <p:nvPr/>
              </p:nvSpPr>
              <p:spPr bwMode="auto">
                <a:xfrm>
                  <a:off x="6629399" y="3886199"/>
                  <a:ext cx="1752601" cy="1058305"/>
                </a:xfrm>
                <a:prstGeom prst="rect">
                  <a:avLst/>
                </a:prstGeom>
                <a:noFill/>
                <a:ln w="9525">
                  <a:noFill/>
                  <a:miter lim="800000"/>
                  <a:headEnd/>
                  <a:tailEnd/>
                </a:ln>
              </p:spPr>
              <p:txBody>
                <a:bodyPr>
                  <a:spAutoFit/>
                </a:bodyPr>
                <a:lstStyle/>
                <a:p>
                  <a:r>
                    <a:rPr lang="en-US" sz="900" dirty="0">
                      <a:latin typeface="Arial" pitchFamily="34" charset="0"/>
                    </a:rPr>
                    <a:t>10 TCP flows</a:t>
                  </a:r>
                </a:p>
              </p:txBody>
            </p:sp>
          </p:grpSp>
          <p:sp>
            <p:nvSpPr>
              <p:cNvPr id="10" name="TextBox 101"/>
              <p:cNvSpPr txBox="1">
                <a:spLocks noChangeArrowheads="1"/>
              </p:cNvSpPr>
              <p:nvPr/>
            </p:nvSpPr>
            <p:spPr bwMode="auto">
              <a:xfrm>
                <a:off x="3276600" y="5715001"/>
                <a:ext cx="2667000" cy="481047"/>
              </a:xfrm>
              <a:prstGeom prst="rect">
                <a:avLst/>
              </a:prstGeom>
              <a:noFill/>
              <a:ln w="9525">
                <a:noFill/>
                <a:miter lim="800000"/>
                <a:headEnd/>
                <a:tailEnd/>
              </a:ln>
            </p:spPr>
            <p:txBody>
              <a:bodyPr>
                <a:spAutoFit/>
              </a:bodyPr>
              <a:lstStyle/>
              <a:p>
                <a:pPr algn="ctr"/>
                <a:r>
                  <a:rPr lang="en-US" altLang="zh-TW" sz="900" dirty="0">
                    <a:latin typeface="Arial" pitchFamily="34" charset="0"/>
                  </a:rPr>
                  <a:t>C</a:t>
                </a:r>
                <a:r>
                  <a:rPr lang="en-US" sz="900" dirty="0">
                    <a:latin typeface="Arial" pitchFamily="34" charset="0"/>
                  </a:rPr>
                  <a:t>ross traffic</a:t>
                </a:r>
              </a:p>
            </p:txBody>
          </p:sp>
          <p:sp>
            <p:nvSpPr>
              <p:cNvPr id="11" name="TextBox 48"/>
              <p:cNvSpPr txBox="1">
                <a:spLocks noChangeArrowheads="1"/>
              </p:cNvSpPr>
              <p:nvPr/>
            </p:nvSpPr>
            <p:spPr bwMode="auto">
              <a:xfrm>
                <a:off x="2895600" y="3733799"/>
                <a:ext cx="381000" cy="481047"/>
              </a:xfrm>
              <a:prstGeom prst="rect">
                <a:avLst/>
              </a:prstGeom>
              <a:noFill/>
              <a:ln w="9525">
                <a:noFill/>
                <a:miter lim="800000"/>
                <a:headEnd/>
                <a:tailEnd/>
              </a:ln>
            </p:spPr>
            <p:txBody>
              <a:bodyPr>
                <a:spAutoFit/>
              </a:bodyPr>
              <a:lstStyle/>
              <a:p>
                <a:pPr>
                  <a:defRPr/>
                </a:pPr>
                <a:r>
                  <a:rPr lang="en-US" altLang="zh-TW" sz="900" dirty="0">
                    <a:solidFill>
                      <a:schemeClr val="accent6">
                        <a:lumMod val="75000"/>
                      </a:schemeClr>
                    </a:solidFill>
                    <a:latin typeface="Arial" pitchFamily="34" charset="0"/>
                  </a:rPr>
                  <a:t>G</a:t>
                </a:r>
                <a:endParaRPr lang="en-US" sz="900" dirty="0">
                  <a:solidFill>
                    <a:schemeClr val="accent6">
                      <a:lumMod val="75000"/>
                    </a:schemeClr>
                  </a:solidFill>
                  <a:latin typeface="Arial" pitchFamily="34" charset="0"/>
                </a:endParaRPr>
              </a:p>
            </p:txBody>
          </p:sp>
          <p:sp>
            <p:nvSpPr>
              <p:cNvPr id="12" name="TextBox 48"/>
              <p:cNvSpPr txBox="1">
                <a:spLocks noChangeArrowheads="1"/>
              </p:cNvSpPr>
              <p:nvPr/>
            </p:nvSpPr>
            <p:spPr bwMode="auto">
              <a:xfrm>
                <a:off x="3505201" y="2590802"/>
                <a:ext cx="381000" cy="481047"/>
              </a:xfrm>
              <a:prstGeom prst="rect">
                <a:avLst/>
              </a:prstGeom>
              <a:noFill/>
              <a:ln w="9525">
                <a:noFill/>
                <a:miter lim="800000"/>
                <a:headEnd/>
                <a:tailEnd/>
              </a:ln>
            </p:spPr>
            <p:txBody>
              <a:bodyPr>
                <a:spAutoFit/>
              </a:bodyPr>
              <a:lstStyle/>
              <a:p>
                <a:pPr>
                  <a:defRPr/>
                </a:pPr>
                <a:r>
                  <a:rPr lang="en-US" altLang="zh-TW" sz="900" dirty="0">
                    <a:solidFill>
                      <a:schemeClr val="accent6">
                        <a:lumMod val="75000"/>
                      </a:schemeClr>
                    </a:solidFill>
                    <a:latin typeface="Arial" pitchFamily="34" charset="0"/>
                  </a:rPr>
                  <a:t>C</a:t>
                </a:r>
                <a:endParaRPr lang="en-US" sz="900" dirty="0">
                  <a:solidFill>
                    <a:schemeClr val="accent6">
                      <a:lumMod val="75000"/>
                    </a:schemeClr>
                  </a:solidFill>
                  <a:latin typeface="Arial" pitchFamily="34" charset="0"/>
                </a:endParaRPr>
              </a:p>
            </p:txBody>
          </p:sp>
          <p:sp>
            <p:nvSpPr>
              <p:cNvPr id="13" name="TextBox 48"/>
              <p:cNvSpPr txBox="1">
                <a:spLocks noChangeArrowheads="1"/>
              </p:cNvSpPr>
              <p:nvPr/>
            </p:nvSpPr>
            <p:spPr bwMode="auto">
              <a:xfrm>
                <a:off x="5105399" y="2590802"/>
                <a:ext cx="381000" cy="481047"/>
              </a:xfrm>
              <a:prstGeom prst="rect">
                <a:avLst/>
              </a:prstGeom>
              <a:noFill/>
              <a:ln w="9525">
                <a:noFill/>
                <a:miter lim="800000"/>
                <a:headEnd/>
                <a:tailEnd/>
              </a:ln>
            </p:spPr>
            <p:txBody>
              <a:bodyPr>
                <a:spAutoFit/>
              </a:bodyPr>
              <a:lstStyle/>
              <a:p>
                <a:pPr>
                  <a:defRPr/>
                </a:pPr>
                <a:r>
                  <a:rPr lang="en-US" altLang="zh-TW" sz="900" dirty="0">
                    <a:solidFill>
                      <a:schemeClr val="accent6">
                        <a:lumMod val="75000"/>
                      </a:schemeClr>
                    </a:solidFill>
                    <a:latin typeface="Arial" pitchFamily="34" charset="0"/>
                  </a:rPr>
                  <a:t>B</a:t>
                </a:r>
                <a:endParaRPr lang="en-US" sz="900" dirty="0">
                  <a:solidFill>
                    <a:schemeClr val="accent6">
                      <a:lumMod val="75000"/>
                    </a:schemeClr>
                  </a:solidFill>
                  <a:latin typeface="Arial" pitchFamily="34" charset="0"/>
                </a:endParaRPr>
              </a:p>
            </p:txBody>
          </p:sp>
          <p:sp>
            <p:nvSpPr>
              <p:cNvPr id="14" name="TextBox 13"/>
              <p:cNvSpPr txBox="1">
                <a:spLocks noChangeArrowheads="1"/>
              </p:cNvSpPr>
              <p:nvPr/>
            </p:nvSpPr>
            <p:spPr bwMode="auto">
              <a:xfrm>
                <a:off x="5819391" y="3834876"/>
                <a:ext cx="381000" cy="481047"/>
              </a:xfrm>
              <a:prstGeom prst="rect">
                <a:avLst/>
              </a:prstGeom>
              <a:noFill/>
              <a:ln w="9525">
                <a:noFill/>
                <a:miter lim="800000"/>
                <a:headEnd/>
                <a:tailEnd/>
              </a:ln>
            </p:spPr>
            <p:txBody>
              <a:bodyPr>
                <a:spAutoFit/>
              </a:bodyPr>
              <a:lstStyle/>
              <a:p>
                <a:pPr>
                  <a:defRPr/>
                </a:pPr>
                <a:r>
                  <a:rPr lang="en-US" altLang="zh-TW" sz="900" dirty="0">
                    <a:solidFill>
                      <a:schemeClr val="accent6">
                        <a:lumMod val="75000"/>
                      </a:schemeClr>
                    </a:solidFill>
                    <a:latin typeface="Arial" pitchFamily="34" charset="0"/>
                  </a:rPr>
                  <a:t>A</a:t>
                </a:r>
                <a:endParaRPr lang="en-US" sz="900" dirty="0">
                  <a:solidFill>
                    <a:schemeClr val="accent6">
                      <a:lumMod val="75000"/>
                    </a:schemeClr>
                  </a:solidFill>
                  <a:latin typeface="Arial" pitchFamily="34" charset="0"/>
                </a:endParaRPr>
              </a:p>
            </p:txBody>
          </p:sp>
          <p:sp>
            <p:nvSpPr>
              <p:cNvPr id="15" name="U-Turn Arrow 14"/>
              <p:cNvSpPr/>
              <p:nvPr/>
            </p:nvSpPr>
            <p:spPr bwMode="auto">
              <a:xfrm>
                <a:off x="2514600" y="5386192"/>
                <a:ext cx="4038600" cy="821549"/>
              </a:xfrm>
              <a:prstGeom prst="uturnArrow">
                <a:avLst>
                  <a:gd name="adj1" fmla="val 25000"/>
                  <a:gd name="adj2" fmla="val 22619"/>
                  <a:gd name="adj3" fmla="val 25000"/>
                  <a:gd name="adj4" fmla="val 43750"/>
                  <a:gd name="adj5" fmla="val 10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900">
                  <a:solidFill>
                    <a:schemeClr val="tx1"/>
                  </a:solidFill>
                  <a:latin typeface="Arial" pitchFamily="34" charset="0"/>
                  <a:cs typeface="Arial" pitchFamily="34" charset="0"/>
                </a:endParaRPr>
              </a:p>
            </p:txBody>
          </p:sp>
        </p:grpSp>
        <p:pic>
          <p:nvPicPr>
            <p:cNvPr id="35" name="Picture 2"/>
            <p:cNvPicPr>
              <a:picLocks noChangeAspect="1" noChangeArrowheads="1"/>
            </p:cNvPicPr>
            <p:nvPr/>
          </p:nvPicPr>
          <p:blipFill>
            <a:blip r:embed="rId4" cstate="print"/>
            <a:srcRect/>
            <a:stretch>
              <a:fillRect/>
            </a:stretch>
          </p:blipFill>
          <p:spPr bwMode="auto">
            <a:xfrm flipH="1">
              <a:off x="2045677" y="2057400"/>
              <a:ext cx="468923" cy="1016000"/>
            </a:xfrm>
            <a:prstGeom prst="rect">
              <a:avLst/>
            </a:prstGeom>
            <a:noFill/>
            <a:ln w="9525">
              <a:noFill/>
              <a:miter lim="800000"/>
              <a:headEnd/>
              <a:tailEnd/>
            </a:ln>
            <a:effectLst/>
          </p:spPr>
        </p:pic>
        <p:pic>
          <p:nvPicPr>
            <p:cNvPr id="36" name="Picture 2"/>
            <p:cNvPicPr>
              <a:picLocks noChangeAspect="1" noChangeArrowheads="1"/>
            </p:cNvPicPr>
            <p:nvPr/>
          </p:nvPicPr>
          <p:blipFill>
            <a:blip r:embed="rId4" cstate="print"/>
            <a:srcRect/>
            <a:stretch>
              <a:fillRect/>
            </a:stretch>
          </p:blipFill>
          <p:spPr bwMode="auto">
            <a:xfrm flipH="1">
              <a:off x="2743200" y="304800"/>
              <a:ext cx="468923" cy="1016000"/>
            </a:xfrm>
            <a:prstGeom prst="rect">
              <a:avLst/>
            </a:prstGeom>
            <a:noFill/>
            <a:ln w="9525">
              <a:noFill/>
              <a:miter lim="800000"/>
              <a:headEnd/>
              <a:tailEnd/>
            </a:ln>
            <a:effectLst/>
          </p:spPr>
        </p:pic>
        <p:pic>
          <p:nvPicPr>
            <p:cNvPr id="37" name="Picture 2"/>
            <p:cNvPicPr>
              <a:picLocks noChangeAspect="1" noChangeArrowheads="1"/>
            </p:cNvPicPr>
            <p:nvPr/>
          </p:nvPicPr>
          <p:blipFill>
            <a:blip r:embed="rId4" cstate="print"/>
            <a:srcRect/>
            <a:stretch>
              <a:fillRect/>
            </a:stretch>
          </p:blipFill>
          <p:spPr bwMode="auto">
            <a:xfrm flipH="1">
              <a:off x="2743200" y="4114800"/>
              <a:ext cx="468923" cy="1016000"/>
            </a:xfrm>
            <a:prstGeom prst="rect">
              <a:avLst/>
            </a:prstGeom>
            <a:noFill/>
            <a:ln w="9525">
              <a:noFill/>
              <a:miter lim="800000"/>
              <a:headEnd/>
              <a:tailEnd/>
            </a:ln>
            <a:effectLst/>
          </p:spPr>
        </p:pic>
        <p:pic>
          <p:nvPicPr>
            <p:cNvPr id="38" name="Picture 2"/>
            <p:cNvPicPr>
              <a:picLocks noChangeAspect="1" noChangeArrowheads="1"/>
            </p:cNvPicPr>
            <p:nvPr/>
          </p:nvPicPr>
          <p:blipFill>
            <a:blip r:embed="rId4" cstate="print"/>
            <a:srcRect/>
            <a:stretch>
              <a:fillRect/>
            </a:stretch>
          </p:blipFill>
          <p:spPr bwMode="auto">
            <a:xfrm flipH="1">
              <a:off x="5497295" y="4165600"/>
              <a:ext cx="468922" cy="1015999"/>
            </a:xfrm>
            <a:prstGeom prst="rect">
              <a:avLst/>
            </a:prstGeom>
            <a:noFill/>
            <a:ln w="9525">
              <a:noFill/>
              <a:miter lim="800000"/>
              <a:headEnd/>
              <a:tailEnd/>
            </a:ln>
            <a:effectLst/>
          </p:spPr>
        </p:pic>
        <p:pic>
          <p:nvPicPr>
            <p:cNvPr id="39" name="Picture 2"/>
            <p:cNvPicPr>
              <a:picLocks noChangeAspect="1" noChangeArrowheads="1"/>
            </p:cNvPicPr>
            <p:nvPr/>
          </p:nvPicPr>
          <p:blipFill>
            <a:blip r:embed="rId4" cstate="print"/>
            <a:srcRect/>
            <a:stretch>
              <a:fillRect/>
            </a:stretch>
          </p:blipFill>
          <p:spPr bwMode="auto">
            <a:xfrm flipH="1">
              <a:off x="6553200" y="2057400"/>
              <a:ext cx="468923" cy="1016000"/>
            </a:xfrm>
            <a:prstGeom prst="rect">
              <a:avLst/>
            </a:prstGeom>
            <a:noFill/>
            <a:ln w="9525">
              <a:noFill/>
              <a:miter lim="800000"/>
              <a:headEnd/>
              <a:tailEnd/>
            </a:ln>
            <a:effectLst/>
          </p:spPr>
        </p:pic>
        <p:pic>
          <p:nvPicPr>
            <p:cNvPr id="40" name="Picture 2"/>
            <p:cNvPicPr>
              <a:picLocks noChangeAspect="1" noChangeArrowheads="1"/>
            </p:cNvPicPr>
            <p:nvPr/>
          </p:nvPicPr>
          <p:blipFill>
            <a:blip r:embed="rId4" cstate="print"/>
            <a:srcRect/>
            <a:stretch>
              <a:fillRect/>
            </a:stretch>
          </p:blipFill>
          <p:spPr bwMode="auto">
            <a:xfrm flipH="1">
              <a:off x="5562600" y="304800"/>
              <a:ext cx="468923" cy="1016000"/>
            </a:xfrm>
            <a:prstGeom prst="rect">
              <a:avLst/>
            </a:prstGeom>
            <a:noFill/>
            <a:ln w="9525">
              <a:noFill/>
              <a:miter lim="800000"/>
              <a:headEnd/>
              <a:tailEnd/>
            </a:ln>
            <a:effectLst/>
          </p:spPr>
        </p:pic>
      </p:grpSp>
    </p:spTree>
    <p:extLst>
      <p:ext uri="{BB962C8B-B14F-4D97-AF65-F5344CB8AC3E}">
        <p14:creationId xmlns:p14="http://schemas.microsoft.com/office/powerpoint/2010/main" val="110425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228808"/>
            <a:ext cx="8534400" cy="641349"/>
          </a:xfrm>
        </p:spPr>
        <p:txBody>
          <a:bodyPr>
            <a:noAutofit/>
          </a:bodyPr>
          <a:lstStyle/>
          <a:p>
            <a:r>
              <a:rPr lang="en-US" altLang="zh-TW" sz="3600" dirty="0"/>
              <a:t>Case study </a:t>
            </a:r>
            <a:r>
              <a:rPr lang="en-US" altLang="zh-TW" sz="3600" dirty="0" smtClean="0"/>
              <a:t>: </a:t>
            </a:r>
            <a:r>
              <a:rPr lang="en-US" altLang="zh-TW" sz="3600" dirty="0" smtClean="0"/>
              <a:t>Spare bandwidth rate adaptive network coding scheme (SRNC)</a:t>
            </a:r>
            <a:endParaRPr lang="en-US" sz="3600" dirty="0" smtClean="0"/>
          </a:p>
        </p:txBody>
      </p:sp>
      <p:sp>
        <p:nvSpPr>
          <p:cNvPr id="72" name="Slide Number Placeholder 71"/>
          <p:cNvSpPr>
            <a:spLocks noGrp="1"/>
          </p:cNvSpPr>
          <p:nvPr>
            <p:ph type="sldNum" sz="quarter" idx="4294967295"/>
          </p:nvPr>
        </p:nvSpPr>
        <p:spPr/>
        <p:txBody>
          <a:bodyPr/>
          <a:lstStyle/>
          <a:p>
            <a:endParaRPr lang="en-US" dirty="0">
              <a:solidFill>
                <a:prstClr val="black">
                  <a:tint val="75000"/>
                </a:prstClr>
              </a:solidFill>
            </a:endParaRPr>
          </a:p>
        </p:txBody>
      </p:sp>
      <p:sp>
        <p:nvSpPr>
          <p:cNvPr id="71" name="Content Placeholder 9"/>
          <p:cNvSpPr>
            <a:spLocks noGrp="1"/>
          </p:cNvSpPr>
          <p:nvPr>
            <p:ph sz="quarter" idx="4294967295"/>
          </p:nvPr>
        </p:nvSpPr>
        <p:spPr>
          <a:xfrm>
            <a:off x="680641" y="1169988"/>
            <a:ext cx="8089899" cy="847725"/>
          </a:xfrm>
        </p:spPr>
        <p:txBody>
          <a:bodyPr>
            <a:noAutofit/>
          </a:bodyPr>
          <a:lstStyle/>
          <a:p>
            <a:r>
              <a:rPr lang="en-US" sz="2000" b="0" dirty="0" smtClean="0"/>
              <a:t>Although packet loss occurs, packets are still decodable because SRNC fully and </a:t>
            </a:r>
            <a:r>
              <a:rPr lang="en-US" sz="2000" b="0" dirty="0" err="1" smtClean="0"/>
              <a:t>distributedly</a:t>
            </a:r>
            <a:r>
              <a:rPr lang="en-US" sz="2000" b="0" dirty="0" smtClean="0"/>
              <a:t> </a:t>
            </a:r>
            <a:r>
              <a:rPr lang="en-US" sz="2000" b="0" dirty="0" smtClean="0"/>
              <a:t>utilize the available bandwidth for transmission aimed to recover the packet loss during transmission. </a:t>
            </a:r>
          </a:p>
        </p:txBody>
      </p:sp>
      <p:sp>
        <p:nvSpPr>
          <p:cNvPr id="69" name="Content Placeholder 28"/>
          <p:cNvSpPr txBox="1">
            <a:spLocks/>
          </p:cNvSpPr>
          <p:nvPr/>
        </p:nvSpPr>
        <p:spPr bwMode="auto">
          <a:xfrm>
            <a:off x="5889104" y="2590056"/>
            <a:ext cx="251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14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12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1800" b="1" i="1" u="none" strike="noStrike" kern="0" cap="none" spc="0" normalizeH="0" baseline="0" noProof="0" smtClean="0">
                <a:ln>
                  <a:noFill/>
                </a:ln>
                <a:solidFill>
                  <a:srgbClr val="FF0000"/>
                </a:solidFill>
                <a:effectLst/>
                <a:uLnTx/>
                <a:uFillTx/>
                <a:latin typeface="Arial" pitchFamily="34" charset="0"/>
                <a:ea typeface="+mn-ea"/>
                <a:cs typeface="Arial" pitchFamily="34" charset="0"/>
              </a:rPr>
              <a:t>Packets are received successfully!</a:t>
            </a:r>
            <a:endParaRPr kumimoji="0" lang="en-US" sz="1800" b="1" i="1"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p:txBody>
      </p:sp>
      <p:cxnSp>
        <p:nvCxnSpPr>
          <p:cNvPr id="70" name="Straight Connector 10"/>
          <p:cNvCxnSpPr>
            <a:cxnSpLocks noChangeShapeType="1"/>
          </p:cNvCxnSpPr>
          <p:nvPr/>
        </p:nvCxnSpPr>
        <p:spPr bwMode="auto">
          <a:xfrm rot="-5400000">
            <a:off x="999728" y="3410744"/>
            <a:ext cx="1592263" cy="866775"/>
          </a:xfrm>
          <a:prstGeom prst="line">
            <a:avLst/>
          </a:prstGeom>
          <a:noFill/>
          <a:ln w="9525" algn="ctr">
            <a:solidFill>
              <a:sysClr val="windowText" lastClr="000000"/>
            </a:solidFill>
            <a:prstDash val="dash"/>
            <a:round/>
            <a:headEnd/>
            <a:tailEnd/>
          </a:ln>
        </p:spPr>
      </p:cxnSp>
      <p:cxnSp>
        <p:nvCxnSpPr>
          <p:cNvPr id="73" name="Straight Connector 8"/>
          <p:cNvCxnSpPr>
            <a:cxnSpLocks noChangeShapeType="1"/>
          </p:cNvCxnSpPr>
          <p:nvPr/>
        </p:nvCxnSpPr>
        <p:spPr bwMode="auto">
          <a:xfrm flipV="1">
            <a:off x="5782072" y="3886200"/>
            <a:ext cx="1219200" cy="754063"/>
          </a:xfrm>
          <a:prstGeom prst="line">
            <a:avLst/>
          </a:prstGeom>
          <a:noFill/>
          <a:ln w="9525" algn="ctr">
            <a:solidFill>
              <a:sysClr val="windowText" lastClr="000000"/>
            </a:solidFill>
            <a:prstDash val="dash"/>
            <a:round/>
            <a:headEnd/>
            <a:tailEnd/>
          </a:ln>
        </p:spPr>
      </p:cxnSp>
      <p:cxnSp>
        <p:nvCxnSpPr>
          <p:cNvPr id="79" name="Straight Connector 12"/>
          <p:cNvCxnSpPr>
            <a:cxnSpLocks noChangeShapeType="1"/>
          </p:cNvCxnSpPr>
          <p:nvPr/>
        </p:nvCxnSpPr>
        <p:spPr bwMode="auto">
          <a:xfrm>
            <a:off x="5837635" y="4648200"/>
            <a:ext cx="1263650" cy="838200"/>
          </a:xfrm>
          <a:prstGeom prst="line">
            <a:avLst/>
          </a:prstGeom>
          <a:noFill/>
          <a:ln w="9525" algn="ctr">
            <a:solidFill>
              <a:sysClr val="windowText" lastClr="000000"/>
            </a:solidFill>
            <a:prstDash val="dash"/>
            <a:round/>
            <a:headEnd/>
            <a:tailEnd/>
          </a:ln>
        </p:spPr>
      </p:cxnSp>
      <p:pic>
        <p:nvPicPr>
          <p:cNvPr id="80"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2048272" y="2895600"/>
            <a:ext cx="477838" cy="533400"/>
          </a:xfrm>
          <a:prstGeom prst="rect">
            <a:avLst/>
          </a:prstGeom>
          <a:noFill/>
          <a:ln w="9525">
            <a:noFill/>
            <a:miter lim="800000"/>
            <a:headEnd/>
            <a:tailEnd/>
          </a:ln>
        </p:spPr>
      </p:pic>
      <p:pic>
        <p:nvPicPr>
          <p:cNvPr id="81"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1362472" y="4267200"/>
            <a:ext cx="477838" cy="533400"/>
          </a:xfrm>
          <a:prstGeom prst="rect">
            <a:avLst/>
          </a:prstGeom>
          <a:noFill/>
          <a:ln w="9525">
            <a:noFill/>
            <a:miter lim="800000"/>
            <a:headEnd/>
            <a:tailEnd/>
          </a:ln>
        </p:spPr>
      </p:pic>
      <p:pic>
        <p:nvPicPr>
          <p:cNvPr id="82"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2048272" y="5791200"/>
            <a:ext cx="477838" cy="533400"/>
          </a:xfrm>
          <a:prstGeom prst="rect">
            <a:avLst/>
          </a:prstGeom>
          <a:noFill/>
          <a:ln w="9525">
            <a:noFill/>
            <a:miter lim="800000"/>
            <a:headEnd/>
            <a:tailEnd/>
          </a:ln>
        </p:spPr>
      </p:pic>
      <p:pic>
        <p:nvPicPr>
          <p:cNvPr id="83"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2962672" y="4343400"/>
            <a:ext cx="477838" cy="533400"/>
          </a:xfrm>
          <a:prstGeom prst="rect">
            <a:avLst/>
          </a:prstGeom>
          <a:noFill/>
          <a:ln w="9525">
            <a:noFill/>
            <a:miter lim="800000"/>
            <a:headEnd/>
            <a:tailEnd/>
          </a:ln>
        </p:spPr>
      </p:pic>
      <p:pic>
        <p:nvPicPr>
          <p:cNvPr id="84"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4410472" y="2819400"/>
            <a:ext cx="477838" cy="533400"/>
          </a:xfrm>
          <a:prstGeom prst="rect">
            <a:avLst/>
          </a:prstGeom>
          <a:noFill/>
          <a:ln w="9525">
            <a:noFill/>
            <a:miter lim="800000"/>
            <a:headEnd/>
            <a:tailEnd/>
          </a:ln>
        </p:spPr>
      </p:pic>
      <p:pic>
        <p:nvPicPr>
          <p:cNvPr id="85"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4486672" y="5867400"/>
            <a:ext cx="477838" cy="533400"/>
          </a:xfrm>
          <a:prstGeom prst="rect">
            <a:avLst/>
          </a:prstGeom>
          <a:noFill/>
          <a:ln w="9525">
            <a:noFill/>
            <a:miter lim="800000"/>
            <a:headEnd/>
            <a:tailEnd/>
          </a:ln>
        </p:spPr>
      </p:pic>
      <p:pic>
        <p:nvPicPr>
          <p:cNvPr id="86" name="Picture 5" descr="http://articles.techrepublic.com.com/i/tr/cms/contentPics/r00220020621cnt01_01.jpg"/>
          <p:cNvPicPr>
            <a:picLocks noChangeAspect="1" noChangeArrowheads="1"/>
          </p:cNvPicPr>
          <p:nvPr/>
        </p:nvPicPr>
        <p:blipFill>
          <a:blip r:embed="rId3" cstate="print"/>
          <a:srcRect/>
          <a:stretch>
            <a:fillRect/>
          </a:stretch>
        </p:blipFill>
        <p:spPr bwMode="auto">
          <a:xfrm>
            <a:off x="5477272" y="4267200"/>
            <a:ext cx="477838" cy="533400"/>
          </a:xfrm>
          <a:prstGeom prst="rect">
            <a:avLst/>
          </a:prstGeom>
          <a:noFill/>
          <a:ln w="9525">
            <a:noFill/>
            <a:miter lim="800000"/>
            <a:headEnd/>
            <a:tailEnd/>
          </a:ln>
        </p:spPr>
      </p:pic>
      <p:cxnSp>
        <p:nvCxnSpPr>
          <p:cNvPr id="87" name="Straight Connector 12"/>
          <p:cNvCxnSpPr>
            <a:cxnSpLocks noChangeShapeType="1"/>
          </p:cNvCxnSpPr>
          <p:nvPr/>
        </p:nvCxnSpPr>
        <p:spPr bwMode="auto">
          <a:xfrm rot="5400000" flipV="1">
            <a:off x="1932384" y="3338513"/>
            <a:ext cx="1592263" cy="1011238"/>
          </a:xfrm>
          <a:prstGeom prst="line">
            <a:avLst/>
          </a:prstGeom>
          <a:noFill/>
          <a:ln w="9525" algn="ctr">
            <a:solidFill>
              <a:sysClr val="windowText" lastClr="000000"/>
            </a:solidFill>
            <a:prstDash val="dash"/>
            <a:round/>
            <a:headEnd/>
            <a:tailEnd/>
          </a:ln>
        </p:spPr>
      </p:cxnSp>
      <p:cxnSp>
        <p:nvCxnSpPr>
          <p:cNvPr id="88" name="Straight Connector 6"/>
          <p:cNvCxnSpPr>
            <a:cxnSpLocks noChangeShapeType="1"/>
          </p:cNvCxnSpPr>
          <p:nvPr/>
        </p:nvCxnSpPr>
        <p:spPr bwMode="auto">
          <a:xfrm rot="5400000" flipV="1">
            <a:off x="993379" y="5003006"/>
            <a:ext cx="1592262" cy="866775"/>
          </a:xfrm>
          <a:prstGeom prst="line">
            <a:avLst/>
          </a:prstGeom>
          <a:noFill/>
          <a:ln w="9525" algn="ctr">
            <a:solidFill>
              <a:sysClr val="windowText" lastClr="000000"/>
            </a:solidFill>
            <a:prstDash val="dash"/>
            <a:round/>
            <a:headEnd/>
            <a:tailEnd/>
          </a:ln>
        </p:spPr>
      </p:cxnSp>
      <p:cxnSp>
        <p:nvCxnSpPr>
          <p:cNvPr id="89" name="Straight Connector 8"/>
          <p:cNvCxnSpPr>
            <a:cxnSpLocks noChangeShapeType="1"/>
          </p:cNvCxnSpPr>
          <p:nvPr/>
        </p:nvCxnSpPr>
        <p:spPr bwMode="auto">
          <a:xfrm rot="-5400000">
            <a:off x="1932385" y="4930775"/>
            <a:ext cx="1592262" cy="1011238"/>
          </a:xfrm>
          <a:prstGeom prst="line">
            <a:avLst/>
          </a:prstGeom>
          <a:noFill/>
          <a:ln w="9525" algn="ctr">
            <a:solidFill>
              <a:sysClr val="windowText" lastClr="000000"/>
            </a:solidFill>
            <a:prstDash val="dash"/>
            <a:round/>
            <a:headEnd/>
            <a:tailEnd/>
          </a:ln>
        </p:spPr>
      </p:cxnSp>
      <p:cxnSp>
        <p:nvCxnSpPr>
          <p:cNvPr id="90" name="Straight Connector 10"/>
          <p:cNvCxnSpPr>
            <a:cxnSpLocks noChangeShapeType="1"/>
          </p:cNvCxnSpPr>
          <p:nvPr/>
        </p:nvCxnSpPr>
        <p:spPr bwMode="auto">
          <a:xfrm rot="-5400000">
            <a:off x="993378" y="3410744"/>
            <a:ext cx="1592263" cy="866775"/>
          </a:xfrm>
          <a:prstGeom prst="line">
            <a:avLst/>
          </a:prstGeom>
          <a:noFill/>
          <a:ln w="9525" algn="ctr">
            <a:solidFill>
              <a:sysClr val="windowText" lastClr="000000"/>
            </a:solidFill>
            <a:prstDash val="dash"/>
            <a:round/>
            <a:headEnd/>
            <a:tailEnd/>
          </a:ln>
        </p:spPr>
      </p:cxnSp>
      <p:cxnSp>
        <p:nvCxnSpPr>
          <p:cNvPr id="91" name="Straight Connector 19"/>
          <p:cNvCxnSpPr>
            <a:cxnSpLocks noChangeShapeType="1"/>
          </p:cNvCxnSpPr>
          <p:nvPr/>
        </p:nvCxnSpPr>
        <p:spPr bwMode="auto">
          <a:xfrm>
            <a:off x="2224485" y="6230938"/>
            <a:ext cx="2566987" cy="17462"/>
          </a:xfrm>
          <a:prstGeom prst="line">
            <a:avLst/>
          </a:prstGeom>
          <a:noFill/>
          <a:ln w="9525" algn="ctr">
            <a:solidFill>
              <a:sysClr val="windowText" lastClr="000000"/>
            </a:solidFill>
            <a:prstDash val="dash"/>
            <a:round/>
            <a:headEnd/>
            <a:tailEnd/>
          </a:ln>
        </p:spPr>
      </p:cxnSp>
      <p:cxnSp>
        <p:nvCxnSpPr>
          <p:cNvPr id="92" name="Straight Connector 21"/>
          <p:cNvCxnSpPr>
            <a:cxnSpLocks noChangeShapeType="1"/>
          </p:cNvCxnSpPr>
          <p:nvPr/>
        </p:nvCxnSpPr>
        <p:spPr bwMode="auto">
          <a:xfrm>
            <a:off x="3235722" y="4638675"/>
            <a:ext cx="2601913" cy="1588"/>
          </a:xfrm>
          <a:prstGeom prst="line">
            <a:avLst/>
          </a:prstGeom>
          <a:noFill/>
          <a:ln w="9525" algn="ctr">
            <a:solidFill>
              <a:sysClr val="windowText" lastClr="000000"/>
            </a:solidFill>
            <a:prstDash val="dash"/>
            <a:round/>
            <a:headEnd/>
            <a:tailEnd/>
          </a:ln>
        </p:spPr>
      </p:cxnSp>
      <p:cxnSp>
        <p:nvCxnSpPr>
          <p:cNvPr id="93" name="Straight Connector 28"/>
          <p:cNvCxnSpPr>
            <a:cxnSpLocks noChangeShapeType="1"/>
          </p:cNvCxnSpPr>
          <p:nvPr/>
        </p:nvCxnSpPr>
        <p:spPr bwMode="auto">
          <a:xfrm>
            <a:off x="2224485" y="3046413"/>
            <a:ext cx="2566987" cy="1587"/>
          </a:xfrm>
          <a:prstGeom prst="line">
            <a:avLst/>
          </a:prstGeom>
          <a:noFill/>
          <a:ln w="9525" algn="ctr">
            <a:solidFill>
              <a:sysClr val="windowText" lastClr="000000"/>
            </a:solidFill>
            <a:prstDash val="dash"/>
            <a:round/>
            <a:headEnd/>
            <a:tailEnd/>
          </a:ln>
        </p:spPr>
      </p:cxnSp>
      <p:cxnSp>
        <p:nvCxnSpPr>
          <p:cNvPr id="94" name="Straight Connector 8"/>
          <p:cNvCxnSpPr>
            <a:cxnSpLocks noChangeShapeType="1"/>
          </p:cNvCxnSpPr>
          <p:nvPr/>
        </p:nvCxnSpPr>
        <p:spPr bwMode="auto">
          <a:xfrm rot="-5400000">
            <a:off x="4500959" y="4938713"/>
            <a:ext cx="1592263" cy="1011238"/>
          </a:xfrm>
          <a:prstGeom prst="line">
            <a:avLst/>
          </a:prstGeom>
          <a:noFill/>
          <a:ln w="9525" algn="ctr">
            <a:solidFill>
              <a:sysClr val="windowText" lastClr="000000"/>
            </a:solidFill>
            <a:prstDash val="dash"/>
            <a:round/>
            <a:headEnd/>
            <a:tailEnd/>
          </a:ln>
        </p:spPr>
      </p:cxnSp>
      <p:cxnSp>
        <p:nvCxnSpPr>
          <p:cNvPr id="95" name="Straight Connector 12"/>
          <p:cNvCxnSpPr>
            <a:cxnSpLocks noChangeShapeType="1"/>
          </p:cNvCxnSpPr>
          <p:nvPr/>
        </p:nvCxnSpPr>
        <p:spPr bwMode="auto">
          <a:xfrm rot="5400000" flipV="1">
            <a:off x="4500959" y="3338513"/>
            <a:ext cx="1592263" cy="1011238"/>
          </a:xfrm>
          <a:prstGeom prst="line">
            <a:avLst/>
          </a:prstGeom>
          <a:noFill/>
          <a:ln w="9525" algn="ctr">
            <a:solidFill>
              <a:sysClr val="windowText" lastClr="000000"/>
            </a:solidFill>
            <a:prstDash val="dash"/>
            <a:round/>
            <a:headEnd/>
            <a:tailEnd/>
          </a:ln>
        </p:spPr>
      </p:cxnSp>
      <p:sp>
        <p:nvSpPr>
          <p:cNvPr id="96" name="TextBox 47"/>
          <p:cNvSpPr txBox="1">
            <a:spLocks noChangeArrowheads="1"/>
          </p:cNvSpPr>
          <p:nvPr/>
        </p:nvSpPr>
        <p:spPr bwMode="auto">
          <a:xfrm>
            <a:off x="1667272" y="5127625"/>
            <a:ext cx="312738"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97" name="TextBox 48"/>
          <p:cNvSpPr txBox="1">
            <a:spLocks noChangeArrowheads="1"/>
          </p:cNvSpPr>
          <p:nvPr/>
        </p:nvSpPr>
        <p:spPr bwMode="auto">
          <a:xfrm>
            <a:off x="1811735" y="3679825"/>
            <a:ext cx="312737"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98" name="TextBox 49"/>
          <p:cNvSpPr txBox="1">
            <a:spLocks noChangeArrowheads="1"/>
          </p:cNvSpPr>
          <p:nvPr/>
        </p:nvSpPr>
        <p:spPr bwMode="auto">
          <a:xfrm>
            <a:off x="2429272" y="5127625"/>
            <a:ext cx="312738"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99" name="TextBox 50"/>
          <p:cNvSpPr txBox="1">
            <a:spLocks noChangeArrowheads="1"/>
          </p:cNvSpPr>
          <p:nvPr/>
        </p:nvSpPr>
        <p:spPr bwMode="auto">
          <a:xfrm>
            <a:off x="2429272" y="3679825"/>
            <a:ext cx="312738"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100" name="TextBox 51"/>
          <p:cNvSpPr txBox="1">
            <a:spLocks noChangeArrowheads="1"/>
          </p:cNvSpPr>
          <p:nvPr/>
        </p:nvSpPr>
        <p:spPr bwMode="auto">
          <a:xfrm>
            <a:off x="3319860" y="5889625"/>
            <a:ext cx="481012" cy="369888"/>
          </a:xfrm>
          <a:prstGeom prst="rect">
            <a:avLst/>
          </a:prstGeom>
          <a:noFill/>
          <a:ln w="9525">
            <a:noFill/>
            <a:miter lim="800000"/>
            <a:headEnd/>
            <a:tailEnd/>
          </a:ln>
        </p:spPr>
        <p:txBody>
          <a:bodyPr>
            <a:spAutoFit/>
          </a:bodyPr>
          <a:lstStyle/>
          <a:p>
            <a:pPr fontAlgn="base">
              <a:spcBef>
                <a:spcPct val="0"/>
              </a:spcBef>
              <a:spcAft>
                <a:spcPct val="0"/>
              </a:spcAft>
              <a:defRPr/>
            </a:pPr>
            <a:r>
              <a:rPr lang="en-US" dirty="0">
                <a:solidFill>
                  <a:srgbClr val="4BACC6">
                    <a:lumMod val="75000"/>
                  </a:srgbClr>
                </a:solidFill>
                <a:cs typeface="Arial" pitchFamily="34" charset="0"/>
              </a:rPr>
              <a:t>3</a:t>
            </a:r>
          </a:p>
        </p:txBody>
      </p:sp>
      <p:sp>
        <p:nvSpPr>
          <p:cNvPr id="101" name="TextBox 52"/>
          <p:cNvSpPr txBox="1">
            <a:spLocks noChangeArrowheads="1"/>
          </p:cNvSpPr>
          <p:nvPr/>
        </p:nvSpPr>
        <p:spPr bwMode="auto">
          <a:xfrm>
            <a:off x="4181872" y="4343400"/>
            <a:ext cx="312738"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dirty="0">
                <a:solidFill>
                  <a:srgbClr val="4BACC6">
                    <a:lumMod val="75000"/>
                  </a:srgbClr>
                </a:solidFill>
                <a:cs typeface="Arial" pitchFamily="34" charset="0"/>
              </a:rPr>
              <a:t>3</a:t>
            </a:r>
          </a:p>
        </p:txBody>
      </p:sp>
      <p:sp>
        <p:nvSpPr>
          <p:cNvPr id="102" name="TextBox 53"/>
          <p:cNvSpPr txBox="1">
            <a:spLocks noChangeArrowheads="1"/>
          </p:cNvSpPr>
          <p:nvPr/>
        </p:nvSpPr>
        <p:spPr bwMode="auto">
          <a:xfrm>
            <a:off x="3472260" y="3059113"/>
            <a:ext cx="481012" cy="369887"/>
          </a:xfrm>
          <a:prstGeom prst="rect">
            <a:avLst/>
          </a:prstGeom>
          <a:noFill/>
          <a:ln w="9525">
            <a:noFill/>
            <a:miter lim="800000"/>
            <a:headEnd/>
            <a:tailEnd/>
          </a:ln>
        </p:spPr>
        <p:txBody>
          <a:bodyPr>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103" name="TextBox 54"/>
          <p:cNvSpPr txBox="1">
            <a:spLocks noChangeArrowheads="1"/>
          </p:cNvSpPr>
          <p:nvPr/>
        </p:nvSpPr>
        <p:spPr bwMode="auto">
          <a:xfrm>
            <a:off x="4791472" y="5410200"/>
            <a:ext cx="479425" cy="369888"/>
          </a:xfrm>
          <a:prstGeom prst="rect">
            <a:avLst/>
          </a:prstGeom>
          <a:noFill/>
          <a:ln w="9525">
            <a:noFill/>
            <a:miter lim="800000"/>
            <a:headEnd/>
            <a:tailEnd/>
          </a:ln>
        </p:spPr>
        <p:txBody>
          <a:bodyPr>
            <a:spAutoFit/>
          </a:bodyPr>
          <a:lstStyle/>
          <a:p>
            <a:pPr fontAlgn="base">
              <a:spcBef>
                <a:spcPct val="0"/>
              </a:spcBef>
              <a:spcAft>
                <a:spcPct val="0"/>
              </a:spcAft>
              <a:defRPr/>
            </a:pPr>
            <a:r>
              <a:rPr lang="en-US" dirty="0">
                <a:solidFill>
                  <a:srgbClr val="4BACC6">
                    <a:lumMod val="75000"/>
                  </a:srgbClr>
                </a:solidFill>
                <a:cs typeface="Arial" pitchFamily="34" charset="0"/>
              </a:rPr>
              <a:t>2</a:t>
            </a:r>
          </a:p>
        </p:txBody>
      </p:sp>
      <p:sp>
        <p:nvSpPr>
          <p:cNvPr id="104" name="TextBox 55"/>
          <p:cNvSpPr txBox="1">
            <a:spLocks noChangeArrowheads="1"/>
          </p:cNvSpPr>
          <p:nvPr/>
        </p:nvSpPr>
        <p:spPr bwMode="auto">
          <a:xfrm>
            <a:off x="4843860" y="3505200"/>
            <a:ext cx="481012" cy="369888"/>
          </a:xfrm>
          <a:prstGeom prst="rect">
            <a:avLst/>
          </a:prstGeom>
          <a:noFill/>
          <a:ln w="9525">
            <a:noFill/>
            <a:miter lim="800000"/>
            <a:headEnd/>
            <a:tailEnd/>
          </a:ln>
        </p:spPr>
        <p:txBody>
          <a:bodyPr>
            <a:spAutoFit/>
          </a:bodyPr>
          <a:lstStyle/>
          <a:p>
            <a:pPr fontAlgn="base">
              <a:spcBef>
                <a:spcPct val="0"/>
              </a:spcBef>
              <a:spcAft>
                <a:spcPct val="0"/>
              </a:spcAft>
              <a:defRPr/>
            </a:pPr>
            <a:r>
              <a:rPr lang="en-US" dirty="0" smtClean="0">
                <a:solidFill>
                  <a:srgbClr val="4BACC6">
                    <a:lumMod val="75000"/>
                  </a:srgbClr>
                </a:solidFill>
                <a:cs typeface="Arial" pitchFamily="34" charset="0"/>
              </a:rPr>
              <a:t>1</a:t>
            </a:r>
            <a:endParaRPr lang="en-US" dirty="0">
              <a:solidFill>
                <a:srgbClr val="4BACC6">
                  <a:lumMod val="75000"/>
                </a:srgbClr>
              </a:solidFill>
              <a:cs typeface="Arial" pitchFamily="34" charset="0"/>
            </a:endParaRPr>
          </a:p>
        </p:txBody>
      </p:sp>
      <p:sp>
        <p:nvSpPr>
          <p:cNvPr id="105" name="TextBox 48"/>
          <p:cNvSpPr txBox="1">
            <a:spLocks noChangeArrowheads="1"/>
          </p:cNvSpPr>
          <p:nvPr/>
        </p:nvSpPr>
        <p:spPr bwMode="auto">
          <a:xfrm>
            <a:off x="1743472" y="44958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A</a:t>
            </a:r>
          </a:p>
        </p:txBody>
      </p:sp>
      <p:sp>
        <p:nvSpPr>
          <p:cNvPr id="106" name="TextBox 48"/>
          <p:cNvSpPr txBox="1">
            <a:spLocks noChangeArrowheads="1"/>
          </p:cNvSpPr>
          <p:nvPr/>
        </p:nvSpPr>
        <p:spPr bwMode="auto">
          <a:xfrm>
            <a:off x="2048272" y="33528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B</a:t>
            </a:r>
          </a:p>
        </p:txBody>
      </p:sp>
      <p:sp>
        <p:nvSpPr>
          <p:cNvPr id="107" name="TextBox 48"/>
          <p:cNvSpPr txBox="1">
            <a:spLocks noChangeArrowheads="1"/>
          </p:cNvSpPr>
          <p:nvPr/>
        </p:nvSpPr>
        <p:spPr bwMode="auto">
          <a:xfrm>
            <a:off x="2124472" y="56388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C</a:t>
            </a:r>
          </a:p>
        </p:txBody>
      </p:sp>
      <p:sp>
        <p:nvSpPr>
          <p:cNvPr id="108" name="TextBox 48"/>
          <p:cNvSpPr txBox="1">
            <a:spLocks noChangeArrowheads="1"/>
          </p:cNvSpPr>
          <p:nvPr/>
        </p:nvSpPr>
        <p:spPr bwMode="auto">
          <a:xfrm>
            <a:off x="2657872" y="44958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D</a:t>
            </a:r>
          </a:p>
        </p:txBody>
      </p:sp>
      <p:sp>
        <p:nvSpPr>
          <p:cNvPr id="118" name="TextBox 48"/>
          <p:cNvSpPr txBox="1">
            <a:spLocks noChangeArrowheads="1"/>
          </p:cNvSpPr>
          <p:nvPr/>
        </p:nvSpPr>
        <p:spPr bwMode="auto">
          <a:xfrm>
            <a:off x="4410472" y="32766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E</a:t>
            </a:r>
          </a:p>
        </p:txBody>
      </p:sp>
      <p:sp>
        <p:nvSpPr>
          <p:cNvPr id="119" name="TextBox 48"/>
          <p:cNvSpPr txBox="1">
            <a:spLocks noChangeArrowheads="1"/>
          </p:cNvSpPr>
          <p:nvPr/>
        </p:nvSpPr>
        <p:spPr bwMode="auto">
          <a:xfrm>
            <a:off x="4410472" y="57912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F</a:t>
            </a:r>
          </a:p>
        </p:txBody>
      </p:sp>
      <p:sp>
        <p:nvSpPr>
          <p:cNvPr id="120" name="TextBox 48"/>
          <p:cNvSpPr txBox="1">
            <a:spLocks noChangeArrowheads="1"/>
          </p:cNvSpPr>
          <p:nvPr/>
        </p:nvSpPr>
        <p:spPr bwMode="auto">
          <a:xfrm>
            <a:off x="5248672" y="4267200"/>
            <a:ext cx="381000" cy="338138"/>
          </a:xfrm>
          <a:prstGeom prst="rect">
            <a:avLst/>
          </a:prstGeom>
          <a:noFill/>
          <a:ln w="9525">
            <a:noFill/>
            <a:miter lim="800000"/>
            <a:headEnd/>
            <a:tailEnd/>
          </a:ln>
        </p:spPr>
        <p:txBody>
          <a:bodyPr>
            <a:spAutoFit/>
          </a:bodyPr>
          <a:lstStyle/>
          <a:p>
            <a:pPr fontAlgn="base">
              <a:spcBef>
                <a:spcPct val="0"/>
              </a:spcBef>
              <a:spcAft>
                <a:spcPct val="0"/>
              </a:spcAft>
              <a:defRPr/>
            </a:pPr>
            <a:r>
              <a:rPr lang="en-US" sz="1600" dirty="0">
                <a:solidFill>
                  <a:srgbClr val="F79646">
                    <a:lumMod val="75000"/>
                  </a:srgbClr>
                </a:solidFill>
                <a:cs typeface="Arial" pitchFamily="34" charset="0"/>
              </a:rPr>
              <a:t>G</a:t>
            </a:r>
          </a:p>
        </p:txBody>
      </p:sp>
      <p:sp>
        <p:nvSpPr>
          <p:cNvPr id="121" name="Rectangle 132"/>
          <p:cNvSpPr/>
          <p:nvPr/>
        </p:nvSpPr>
        <p:spPr bwMode="auto">
          <a:xfrm>
            <a:off x="981472" y="4343400"/>
            <a:ext cx="381000" cy="228600"/>
          </a:xfrm>
          <a:prstGeom prst="rect">
            <a:avLst/>
          </a:prstGeom>
          <a:solidFill>
            <a:srgbClr val="66FF33"/>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22" name="Rectangle 133"/>
          <p:cNvSpPr/>
          <p:nvPr/>
        </p:nvSpPr>
        <p:spPr bwMode="auto">
          <a:xfrm>
            <a:off x="981472" y="4648200"/>
            <a:ext cx="381000" cy="228600"/>
          </a:xfrm>
          <a:prstGeom prst="rect">
            <a:avLst/>
          </a:prstGeom>
          <a:solidFill>
            <a:srgbClr val="00B05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23" name="Rectangle 134"/>
          <p:cNvSpPr/>
          <p:nvPr/>
        </p:nvSpPr>
        <p:spPr bwMode="auto">
          <a:xfrm>
            <a:off x="3953272" y="4648200"/>
            <a:ext cx="381000" cy="228600"/>
          </a:xfrm>
          <a:prstGeom prst="rect">
            <a:avLst/>
          </a:prstGeom>
          <a:solidFill>
            <a:srgbClr val="99FFCC"/>
          </a:solidFill>
          <a:ln w="9525" cap="flat" cmpd="sng" algn="ctr">
            <a:solidFill>
              <a:sysClr val="windowText" lastClr="000000"/>
            </a:solidFill>
            <a:prstDash val="solid"/>
            <a:headEnd type="none" w="med" len="med"/>
            <a:tailEnd type="none" w="med" len="med"/>
          </a:ln>
          <a:effectLst>
            <a:outerShdw blurRad="40000" dist="23000" dir="5400000" rotWithShape="0">
              <a:srgbClr val="000000">
                <a:alpha val="35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24" name="Rectangle 135"/>
          <p:cNvSpPr/>
          <p:nvPr/>
        </p:nvSpPr>
        <p:spPr bwMode="auto">
          <a:xfrm>
            <a:off x="3496072" y="4648200"/>
            <a:ext cx="381000" cy="228600"/>
          </a:xfrm>
          <a:prstGeom prst="rect">
            <a:avLst/>
          </a:prstGeom>
          <a:solidFill>
            <a:srgbClr val="DDFF7D"/>
          </a:solidFill>
          <a:ln w="9525" cap="flat" cmpd="sng" algn="ctr">
            <a:solidFill>
              <a:sysClr val="windowText" lastClr="000000"/>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25" name="Rectangle 136"/>
          <p:cNvSpPr/>
          <p:nvPr/>
        </p:nvSpPr>
        <p:spPr bwMode="auto">
          <a:xfrm>
            <a:off x="5858272" y="4038600"/>
            <a:ext cx="381000" cy="228600"/>
          </a:xfrm>
          <a:prstGeom prst="rect">
            <a:avLst/>
          </a:prstGeom>
          <a:solidFill>
            <a:srgbClr val="FFFF0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4" name="Rectangle 137"/>
          <p:cNvSpPr/>
          <p:nvPr/>
        </p:nvSpPr>
        <p:spPr bwMode="auto">
          <a:xfrm>
            <a:off x="5858272" y="4343400"/>
            <a:ext cx="381000" cy="228600"/>
          </a:xfrm>
          <a:prstGeom prst="rect">
            <a:avLst/>
          </a:prstGeom>
          <a:solidFill>
            <a:srgbClr val="FFC00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5" name="Rectangle 138"/>
          <p:cNvSpPr/>
          <p:nvPr/>
        </p:nvSpPr>
        <p:spPr bwMode="auto">
          <a:xfrm>
            <a:off x="5858272" y="4648200"/>
            <a:ext cx="381000" cy="228600"/>
          </a:xfrm>
          <a:prstGeom prst="rect">
            <a:avLst/>
          </a:prstGeom>
          <a:solidFill>
            <a:srgbClr val="66FFFF"/>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6" name="Rectangle 139"/>
          <p:cNvSpPr/>
          <p:nvPr/>
        </p:nvSpPr>
        <p:spPr bwMode="auto">
          <a:xfrm>
            <a:off x="5858272" y="4953000"/>
            <a:ext cx="381000" cy="228600"/>
          </a:xfrm>
          <a:prstGeom prst="rect">
            <a:avLst/>
          </a:prstGeom>
          <a:solidFill>
            <a:srgbClr val="0066FF"/>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7" name="Rectangle 140"/>
          <p:cNvSpPr/>
          <p:nvPr/>
        </p:nvSpPr>
        <p:spPr bwMode="auto">
          <a:xfrm>
            <a:off x="981472" y="4038600"/>
            <a:ext cx="381000" cy="228600"/>
          </a:xfrm>
          <a:prstGeom prst="rect">
            <a:avLst/>
          </a:prstGeom>
          <a:solidFill>
            <a:srgbClr val="9BBB59">
              <a:lumMod val="75000"/>
            </a:srgbClr>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8" name="Rectangle 141"/>
          <p:cNvSpPr/>
          <p:nvPr/>
        </p:nvSpPr>
        <p:spPr bwMode="auto">
          <a:xfrm>
            <a:off x="981472" y="4953000"/>
            <a:ext cx="381000" cy="228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59" name="Rectangle 142"/>
          <p:cNvSpPr/>
          <p:nvPr/>
        </p:nvSpPr>
        <p:spPr bwMode="auto">
          <a:xfrm>
            <a:off x="2886472" y="2743200"/>
            <a:ext cx="381000" cy="228600"/>
          </a:xfrm>
          <a:prstGeom prst="rect">
            <a:avLst/>
          </a:prstGeom>
          <a:solidFill>
            <a:srgbClr val="00660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0" name="Rectangle 143"/>
          <p:cNvSpPr/>
          <p:nvPr/>
        </p:nvSpPr>
        <p:spPr bwMode="auto">
          <a:xfrm>
            <a:off x="2657872" y="3581400"/>
            <a:ext cx="381000" cy="228600"/>
          </a:xfrm>
          <a:prstGeom prst="rect">
            <a:avLst/>
          </a:prstGeom>
          <a:solidFill>
            <a:srgbClr val="ADF52B"/>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1" name="Rectangle 144"/>
          <p:cNvSpPr/>
          <p:nvPr/>
        </p:nvSpPr>
        <p:spPr bwMode="auto">
          <a:xfrm>
            <a:off x="3419872" y="6248400"/>
            <a:ext cx="381000" cy="228600"/>
          </a:xfrm>
          <a:prstGeom prst="rect">
            <a:avLst/>
          </a:prstGeom>
          <a:solidFill>
            <a:srgbClr val="66FF33"/>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2" name="Rectangle 145"/>
          <p:cNvSpPr/>
          <p:nvPr/>
        </p:nvSpPr>
        <p:spPr bwMode="auto">
          <a:xfrm>
            <a:off x="2051720" y="6393904"/>
            <a:ext cx="381000" cy="228600"/>
          </a:xfrm>
          <a:prstGeom prst="rect">
            <a:avLst/>
          </a:prstGeom>
          <a:solidFill>
            <a:srgbClr val="087863"/>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3" name="Rectangle 146"/>
          <p:cNvSpPr/>
          <p:nvPr/>
        </p:nvSpPr>
        <p:spPr bwMode="auto">
          <a:xfrm>
            <a:off x="2505472" y="3276600"/>
            <a:ext cx="381000" cy="228600"/>
          </a:xfrm>
          <a:prstGeom prst="rect">
            <a:avLst/>
          </a:prstGeom>
          <a:solidFill>
            <a:srgbClr val="9BBB59"/>
          </a:solidFill>
          <a:ln w="9525" cap="flat" cmpd="sng" algn="ctr">
            <a:solidFill>
              <a:sysClr val="windowText" lastClr="000000"/>
            </a:solid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a:cs typeface="Arial" pitchFamily="34" charset="0"/>
            </a:endParaRPr>
          </a:p>
        </p:txBody>
      </p:sp>
      <p:sp>
        <p:nvSpPr>
          <p:cNvPr id="164" name="Rectangle 147"/>
          <p:cNvSpPr>
            <a:spLocks noChangeArrowheads="1"/>
          </p:cNvSpPr>
          <p:nvPr/>
        </p:nvSpPr>
        <p:spPr bwMode="auto">
          <a:xfrm>
            <a:off x="2353072" y="2743200"/>
            <a:ext cx="381000" cy="228600"/>
          </a:xfrm>
          <a:prstGeom prst="rect">
            <a:avLst/>
          </a:prstGeom>
          <a:solidFill>
            <a:srgbClr val="F6FD99"/>
          </a:solidFill>
          <a:ln w="9525" algn="ctr">
            <a:solidFill>
              <a:sysClr val="windowText" lastClr="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imes"/>
              <a:cs typeface="Arial" pitchFamily="34" charset="0"/>
            </a:endParaRPr>
          </a:p>
        </p:txBody>
      </p:sp>
      <p:sp>
        <p:nvSpPr>
          <p:cNvPr id="165" name="Multiply 148"/>
          <p:cNvSpPr/>
          <p:nvPr/>
        </p:nvSpPr>
        <p:spPr bwMode="auto">
          <a:xfrm>
            <a:off x="2907432" y="3886200"/>
            <a:ext cx="533400" cy="762000"/>
          </a:xfrm>
          <a:prstGeom prst="mathMultiply">
            <a:avLst/>
          </a:prstGeom>
          <a:solidFill>
            <a:srgbClr val="FF0000"/>
          </a:solidFill>
          <a:ln w="9525" cap="flat" cmpd="sng" algn="ctr">
            <a:solidFill>
              <a:sysClr val="windowText" lastClr="000000"/>
            </a:solid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a:cs typeface="Arial" pitchFamily="34" charset="0"/>
            </a:endParaRPr>
          </a:p>
        </p:txBody>
      </p:sp>
      <p:sp>
        <p:nvSpPr>
          <p:cNvPr id="166" name="Rectangle 149"/>
          <p:cNvSpPr/>
          <p:nvPr/>
        </p:nvSpPr>
        <p:spPr bwMode="auto">
          <a:xfrm>
            <a:off x="1594520" y="6393904"/>
            <a:ext cx="381000" cy="228600"/>
          </a:xfrm>
          <a:prstGeom prst="rect">
            <a:avLst/>
          </a:prstGeom>
          <a:solidFill>
            <a:srgbClr val="DDFF7D"/>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7" name="Rectangle 150"/>
          <p:cNvSpPr/>
          <p:nvPr/>
        </p:nvSpPr>
        <p:spPr bwMode="auto">
          <a:xfrm>
            <a:off x="2505472" y="6248400"/>
            <a:ext cx="381000" cy="228600"/>
          </a:xfrm>
          <a:prstGeom prst="rect">
            <a:avLst/>
          </a:prstGeom>
          <a:solidFill>
            <a:srgbClr val="9BBB59">
              <a:lumMod val="75000"/>
            </a:srgbClr>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8" name="Rectangle 151"/>
          <p:cNvSpPr/>
          <p:nvPr/>
        </p:nvSpPr>
        <p:spPr bwMode="auto">
          <a:xfrm>
            <a:off x="3038872" y="4648200"/>
            <a:ext cx="381000" cy="228600"/>
          </a:xfrm>
          <a:prstGeom prst="rect">
            <a:avLst/>
          </a:prstGeom>
          <a:solidFill>
            <a:srgbClr val="5C9F03"/>
          </a:solidFill>
          <a:ln w="9525" cap="flat" cmpd="sng" algn="ctr">
            <a:solidFill>
              <a:sysClr val="windowText" lastClr="000000"/>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69" name="Rectangle 152"/>
          <p:cNvSpPr/>
          <p:nvPr/>
        </p:nvSpPr>
        <p:spPr bwMode="auto">
          <a:xfrm>
            <a:off x="2962672" y="6248400"/>
            <a:ext cx="381000" cy="228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70" name="Explosion 1 95"/>
          <p:cNvSpPr>
            <a:spLocks noChangeArrowheads="1"/>
          </p:cNvSpPr>
          <p:nvPr/>
        </p:nvSpPr>
        <p:spPr bwMode="auto">
          <a:xfrm>
            <a:off x="4029472" y="5867400"/>
            <a:ext cx="1219200" cy="990600"/>
          </a:xfrm>
          <a:prstGeom prst="irregularSeal1">
            <a:avLst/>
          </a:prstGeom>
          <a:solidFill>
            <a:srgbClr val="FF0000"/>
          </a:solidFill>
          <a:ln w="9525" algn="ctr">
            <a:solidFill>
              <a:sysClr val="windowText" lastClr="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imes"/>
              <a:cs typeface="Arial" pitchFamily="34" charset="0"/>
            </a:endParaRPr>
          </a:p>
        </p:txBody>
      </p:sp>
      <p:sp>
        <p:nvSpPr>
          <p:cNvPr id="171" name="Rectangle 73"/>
          <p:cNvSpPr/>
          <p:nvPr/>
        </p:nvSpPr>
        <p:spPr bwMode="auto">
          <a:xfrm>
            <a:off x="971600" y="4030216"/>
            <a:ext cx="381000" cy="228600"/>
          </a:xfrm>
          <a:prstGeom prst="rect">
            <a:avLst/>
          </a:prstGeom>
          <a:solidFill>
            <a:srgbClr val="FFFF0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72" name="Rectangle 74"/>
          <p:cNvSpPr/>
          <p:nvPr/>
        </p:nvSpPr>
        <p:spPr bwMode="auto">
          <a:xfrm>
            <a:off x="971600" y="4335016"/>
            <a:ext cx="381000" cy="228600"/>
          </a:xfrm>
          <a:prstGeom prst="rect">
            <a:avLst/>
          </a:prstGeom>
          <a:solidFill>
            <a:srgbClr val="FFC000"/>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73" name="Rectangle 75"/>
          <p:cNvSpPr/>
          <p:nvPr/>
        </p:nvSpPr>
        <p:spPr bwMode="auto">
          <a:xfrm>
            <a:off x="971600" y="4639816"/>
            <a:ext cx="381000" cy="228600"/>
          </a:xfrm>
          <a:prstGeom prst="rect">
            <a:avLst/>
          </a:prstGeom>
          <a:solidFill>
            <a:srgbClr val="66FFFF"/>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74" name="Rectangle 76"/>
          <p:cNvSpPr/>
          <p:nvPr/>
        </p:nvSpPr>
        <p:spPr bwMode="auto">
          <a:xfrm>
            <a:off x="971600" y="4944616"/>
            <a:ext cx="381000" cy="228600"/>
          </a:xfrm>
          <a:prstGeom prst="rect">
            <a:avLst/>
          </a:prstGeom>
          <a:solidFill>
            <a:srgbClr val="0066FF"/>
          </a:soli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D5F9BD"/>
              </a:solidFill>
              <a:effectLst/>
              <a:uLnTx/>
              <a:uFillTx/>
              <a:latin typeface="Times"/>
              <a:ea typeface="+mn-ea"/>
              <a:cs typeface="+mn-cs"/>
            </a:endParaRPr>
          </a:p>
        </p:txBody>
      </p:sp>
      <p:sp>
        <p:nvSpPr>
          <p:cNvPr id="175" name="Cloud 77"/>
          <p:cNvSpPr/>
          <p:nvPr/>
        </p:nvSpPr>
        <p:spPr bwMode="auto">
          <a:xfrm>
            <a:off x="6753200" y="3454152"/>
            <a:ext cx="1800200" cy="2448272"/>
          </a:xfrm>
          <a:prstGeom prst="cloud">
            <a:avLst/>
          </a:prstGeom>
          <a:solidFill>
            <a:sysClr val="window" lastClr="FFFFFF"/>
          </a:solidFill>
          <a:ln w="25400"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prstClr val="black"/>
              </a:solidFill>
              <a:effectLst/>
              <a:uLnTx/>
              <a:uFillTx/>
              <a:latin typeface="Times"/>
              <a:ea typeface="+mn-ea"/>
              <a:cs typeface="+mn-cs"/>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Times"/>
                <a:ea typeface="+mn-ea"/>
                <a:cs typeface="+mn-cs"/>
              </a:rPr>
              <a:t>Mobile Users</a:t>
            </a:r>
          </a:p>
        </p:txBody>
      </p:sp>
      <p:sp>
        <p:nvSpPr>
          <p:cNvPr id="68" name="Slide Number Placeholder 3"/>
          <p:cNvSpPr>
            <a:spLocks noGrp="1"/>
          </p:cNvSpPr>
          <p:nvPr>
            <p:ph type="sldNum" sz="quarter" idx="4294967295"/>
          </p:nvPr>
        </p:nvSpPr>
        <p:spPr>
          <a:xfrm>
            <a:off x="8387801" y="6317456"/>
            <a:ext cx="457200" cy="273844"/>
          </a:xfrm>
          <a:prstGeom prst="rect">
            <a:avLst/>
          </a:prstGeom>
        </p:spPr>
        <p:txBody>
          <a:bodyPr/>
          <a:lstStyle/>
          <a:p>
            <a:r>
              <a:rPr lang="en-US" dirty="0" smtClean="0"/>
              <a:t>46</a:t>
            </a:r>
            <a:endParaRPr lang="en-US" dirty="0"/>
          </a:p>
        </p:txBody>
      </p:sp>
    </p:spTree>
    <p:extLst>
      <p:ext uri="{BB962C8B-B14F-4D97-AF65-F5344CB8AC3E}">
        <p14:creationId xmlns:p14="http://schemas.microsoft.com/office/powerpoint/2010/main" val="425251040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8779"/>
            <a:ext cx="8305800" cy="457200"/>
          </a:xfrm>
        </p:spPr>
        <p:txBody>
          <a:bodyPr>
            <a:noAutofit/>
          </a:bodyPr>
          <a:lstStyle/>
          <a:p>
            <a:r>
              <a:rPr lang="en-US" sz="2800" dirty="0" smtClean="0"/>
              <a:t>Case study: Throughput enhancement in </a:t>
            </a:r>
            <a:r>
              <a:rPr lang="en-US" sz="2800" dirty="0" err="1" smtClean="0"/>
              <a:t>lossy</a:t>
            </a:r>
            <a:r>
              <a:rPr lang="en-US" sz="2800" dirty="0" smtClean="0"/>
              <a:t> wireless networks</a:t>
            </a:r>
            <a:endParaRPr lang="en-US" sz="2800" dirty="0"/>
          </a:p>
        </p:txBody>
      </p:sp>
      <p:sp>
        <p:nvSpPr>
          <p:cNvPr id="3" name="Content Placeholder 2"/>
          <p:cNvSpPr>
            <a:spLocks noGrp="1"/>
          </p:cNvSpPr>
          <p:nvPr>
            <p:ph idx="1"/>
          </p:nvPr>
        </p:nvSpPr>
        <p:spPr>
          <a:xfrm>
            <a:off x="1093614" y="1143000"/>
            <a:ext cx="6829771" cy="1371600"/>
          </a:xfrm>
        </p:spPr>
        <p:txBody>
          <a:bodyPr/>
          <a:lstStyle/>
          <a:p>
            <a:r>
              <a:rPr lang="en-US" sz="1800" dirty="0" smtClean="0"/>
              <a:t>Consider wireless loss occurs on each link with independent probability </a:t>
            </a:r>
            <a:r>
              <a:rPr lang="en-US" sz="1800" i="1" dirty="0" smtClean="0"/>
              <a:t>p</a:t>
            </a:r>
            <a:r>
              <a:rPr lang="en-US" sz="1800" dirty="0" smtClean="0"/>
              <a:t>.</a:t>
            </a:r>
          </a:p>
          <a:p>
            <a:r>
              <a:rPr lang="en-US" sz="1800" dirty="0" smtClean="0"/>
              <a:t>Approximately, the wireless loss of the mesh is </a:t>
            </a:r>
            <a:r>
              <a:rPr lang="en-US" sz="1800" i="1" dirty="0" smtClean="0"/>
              <a:t>4p.</a:t>
            </a:r>
          </a:p>
        </p:txBody>
      </p:sp>
      <p:sp>
        <p:nvSpPr>
          <p:cNvPr id="4" name="Slide Number Placeholder 3"/>
          <p:cNvSpPr>
            <a:spLocks noGrp="1"/>
          </p:cNvSpPr>
          <p:nvPr>
            <p:ph type="sldNum" sz="quarter" idx="4294967295"/>
          </p:nvPr>
        </p:nvSpPr>
        <p:spPr/>
        <p:txBody>
          <a:bodyPr/>
          <a:lstStyle/>
          <a:p>
            <a:endParaRPr lang="en-US" dirty="0">
              <a:solidFill>
                <a:prstClr val="black">
                  <a:tint val="75000"/>
                </a:prstClr>
              </a:solidFill>
            </a:endParaRPr>
          </a:p>
        </p:txBody>
      </p:sp>
      <p:graphicFrame>
        <p:nvGraphicFramePr>
          <p:cNvPr id="6" name="Chart 5"/>
          <p:cNvGraphicFramePr/>
          <p:nvPr>
            <p:extLst>
              <p:ext uri="{D42A27DB-BD31-4B8C-83A1-F6EECF244321}">
                <p14:modId xmlns:p14="http://schemas.microsoft.com/office/powerpoint/2010/main" val="1511736093"/>
              </p:ext>
            </p:extLst>
          </p:nvPr>
        </p:nvGraphicFramePr>
        <p:xfrm>
          <a:off x="1244599" y="2438400"/>
          <a:ext cx="6527800" cy="3975724"/>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3"/>
          <p:cNvSpPr>
            <a:spLocks noGrp="1"/>
          </p:cNvSpPr>
          <p:nvPr>
            <p:ph type="sldNum" sz="quarter" idx="4294967295"/>
          </p:nvPr>
        </p:nvSpPr>
        <p:spPr>
          <a:xfrm>
            <a:off x="8387801" y="6317456"/>
            <a:ext cx="457200" cy="273844"/>
          </a:xfrm>
          <a:prstGeom prst="rect">
            <a:avLst/>
          </a:prstGeom>
        </p:spPr>
        <p:txBody>
          <a:bodyPr/>
          <a:lstStyle/>
          <a:p>
            <a:r>
              <a:rPr lang="en-US" dirty="0" smtClean="0"/>
              <a:t>48</a:t>
            </a:r>
            <a:endParaRPr lang="en-US" dirty="0"/>
          </a:p>
        </p:txBody>
      </p:sp>
    </p:spTree>
    <p:extLst>
      <p:ext uri="{BB962C8B-B14F-4D97-AF65-F5344CB8AC3E}">
        <p14:creationId xmlns:p14="http://schemas.microsoft.com/office/powerpoint/2010/main" val="25492831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Wireless networking introduces more challenges than wired networks</a:t>
            </a:r>
          </a:p>
          <a:p>
            <a:pPr lvl="1"/>
            <a:r>
              <a:rPr lang="en-US" dirty="0" smtClean="0"/>
              <a:t>Interference, attenuation, multipath, hidden terminals, etc.</a:t>
            </a:r>
          </a:p>
          <a:p>
            <a:r>
              <a:rPr lang="en-US" dirty="0" smtClean="0"/>
              <a:t>CSMA/CD doesn’t work because collision detection is difficult </a:t>
            </a:r>
          </a:p>
          <a:p>
            <a:pPr lvl="1"/>
            <a:r>
              <a:rPr lang="en-US" dirty="0" smtClean="0"/>
              <a:t>Instead, CSMA/CA is used that avoid collisions by reserving the channel a priori</a:t>
            </a:r>
          </a:p>
          <a:p>
            <a:r>
              <a:rPr lang="en-US" dirty="0" smtClean="0"/>
              <a:t>Support high throughput and low latency service</a:t>
            </a:r>
          </a:p>
          <a:p>
            <a:pPr lvl="1"/>
            <a:r>
              <a:rPr lang="en-US" dirty="0" smtClean="0"/>
              <a:t>Large </a:t>
            </a:r>
            <a:r>
              <a:rPr lang="en-US" dirty="0" smtClean="0"/>
              <a:t>bandwidth</a:t>
            </a:r>
            <a:endParaRPr lang="en-US" dirty="0" smtClean="0"/>
          </a:p>
          <a:p>
            <a:pPr lvl="1"/>
            <a:r>
              <a:rPr lang="en-US" dirty="0" smtClean="0"/>
              <a:t>Higher layer support</a:t>
            </a:r>
          </a:p>
        </p:txBody>
      </p:sp>
      <p:sp>
        <p:nvSpPr>
          <p:cNvPr id="6" name="Slide Number Placeholder 5"/>
          <p:cNvSpPr>
            <a:spLocks noGrp="1"/>
          </p:cNvSpPr>
          <p:nvPr>
            <p:ph type="sldNum" sz="quarter" idx="12"/>
          </p:nvPr>
        </p:nvSpPr>
        <p:spPr/>
        <p:txBody>
          <a:bodyPr/>
          <a:lstStyle/>
          <a:p>
            <a:fld id="{A190D881-957A-7944-A8D0-1584E528B88F}" type="slidenum">
              <a:rPr lang="en-US" smtClean="0"/>
              <a:pPr/>
              <a:t>48</a:t>
            </a:fld>
            <a:endParaRPr lang="en-US"/>
          </a:p>
        </p:txBody>
      </p:sp>
    </p:spTree>
    <p:extLst>
      <p:ext uri="{BB962C8B-B14F-4D97-AF65-F5344CB8AC3E}">
        <p14:creationId xmlns:p14="http://schemas.microsoft.com/office/powerpoint/2010/main" val="754285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88" y="1600200"/>
            <a:ext cx="7886700" cy="2316163"/>
          </a:xfrm>
        </p:spPr>
        <p:txBody>
          <a:bodyPr>
            <a:normAutofit fontScale="90000"/>
          </a:bodyPr>
          <a:lstStyle/>
          <a:p>
            <a:pPr algn="ctr"/>
            <a:r>
              <a:rPr lang="en-US" dirty="0" smtClean="0"/>
              <a:t/>
            </a:r>
            <a:br>
              <a:rPr lang="en-US" dirty="0" smtClean="0"/>
            </a:br>
            <a:r>
              <a:rPr lang="en-US" dirty="0" smtClean="0"/>
              <a:t>Q&amp;A</a:t>
            </a:r>
            <a:br>
              <a:rPr lang="en-US" dirty="0" smtClean="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49</a:t>
            </a:fld>
            <a:endParaRPr lang="en-US"/>
          </a:p>
        </p:txBody>
      </p:sp>
      <p:sp>
        <p:nvSpPr>
          <p:cNvPr id="5" name="Rectangle 2"/>
          <p:cNvSpPr>
            <a:spLocks noChangeArrowheads="1"/>
          </p:cNvSpPr>
          <p:nvPr/>
        </p:nvSpPr>
        <p:spPr bwMode="auto">
          <a:xfrm>
            <a:off x="1276350" y="4343400"/>
            <a:ext cx="72390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2000" b="1" u="sng" dirty="0" smtClean="0">
                <a:hlinkClick r:id="rId2"/>
              </a:rPr>
              <a:t>chinya@gapps.ntust.edu.tw</a:t>
            </a:r>
            <a:endParaRPr lang="en-US" sz="2000" b="1" u="sng" dirty="0" smtClean="0"/>
          </a:p>
          <a:p>
            <a:pPr lvl="0" algn="ctr" eaLnBrk="0" fontAlgn="base" hangingPunct="0">
              <a:spcBef>
                <a:spcPct val="0"/>
              </a:spcBef>
              <a:spcAft>
                <a:spcPct val="0"/>
              </a:spcAft>
            </a:pPr>
            <a:r>
              <a:rPr lang="en-US" sz="2000" b="1" dirty="0"/>
              <a:t/>
            </a:r>
            <a:br>
              <a:rPr lang="en-US" sz="2000" b="1" dirty="0"/>
            </a:br>
            <a:r>
              <a:rPr kumimoji="0" lang="en-US" altLang="en-US" sz="20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https://sites.google.com/a/gapps.ntust.edu.tw/chin-ya-huang/</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bwMode="auto">
          <a:xfrm>
            <a:off x="1943100" y="4419600"/>
            <a:ext cx="1543050" cy="85725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53" name="Oval 52"/>
          <p:cNvSpPr/>
          <p:nvPr/>
        </p:nvSpPr>
        <p:spPr bwMode="auto">
          <a:xfrm>
            <a:off x="3059031" y="5638800"/>
            <a:ext cx="1512969" cy="83820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48" name="Oval 47"/>
          <p:cNvSpPr/>
          <p:nvPr/>
        </p:nvSpPr>
        <p:spPr bwMode="auto">
          <a:xfrm>
            <a:off x="3486150" y="4305300"/>
            <a:ext cx="1428750" cy="108585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46" name="Oval 45"/>
          <p:cNvSpPr/>
          <p:nvPr/>
        </p:nvSpPr>
        <p:spPr bwMode="auto">
          <a:xfrm>
            <a:off x="5772150" y="4419600"/>
            <a:ext cx="1200150" cy="114300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44" name="Oval 43"/>
          <p:cNvSpPr/>
          <p:nvPr/>
        </p:nvSpPr>
        <p:spPr bwMode="auto">
          <a:xfrm>
            <a:off x="4400550" y="5048250"/>
            <a:ext cx="1771650" cy="1371600"/>
          </a:xfrm>
          <a:prstGeom prst="ellipse">
            <a:avLst/>
          </a:prstGeom>
          <a:solidFill>
            <a:srgbClr val="FFFF00">
              <a:alpha val="34118"/>
            </a:srgb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43" name="Oval 42"/>
          <p:cNvSpPr/>
          <p:nvPr/>
        </p:nvSpPr>
        <p:spPr bwMode="auto">
          <a:xfrm>
            <a:off x="1543050" y="5276850"/>
            <a:ext cx="1600200" cy="120015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42" name="Oval 41"/>
          <p:cNvSpPr/>
          <p:nvPr/>
        </p:nvSpPr>
        <p:spPr bwMode="auto">
          <a:xfrm>
            <a:off x="2914650" y="5162550"/>
            <a:ext cx="971550" cy="628650"/>
          </a:xfrm>
          <a:prstGeom prst="ellipse">
            <a:avLst/>
          </a:prstGeom>
          <a:solidFill>
            <a:srgbClr val="FFFF00">
              <a:alpha val="32157"/>
            </a:srgb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050">
              <a:latin typeface="Times"/>
            </a:endParaRPr>
          </a:p>
        </p:txBody>
      </p:sp>
      <p:sp>
        <p:nvSpPr>
          <p:cNvPr id="2" name="Title 1"/>
          <p:cNvSpPr>
            <a:spLocks noGrp="1"/>
          </p:cNvSpPr>
          <p:nvPr>
            <p:ph type="title"/>
          </p:nvPr>
        </p:nvSpPr>
        <p:spPr>
          <a:xfrm>
            <a:off x="649505" y="234453"/>
            <a:ext cx="7886700" cy="994172"/>
          </a:xfrm>
        </p:spPr>
        <p:txBody>
          <a:bodyPr>
            <a:noAutofit/>
          </a:bodyPr>
          <a:lstStyle/>
          <a:p>
            <a:r>
              <a:rPr lang="en-US" dirty="0" smtClean="0"/>
              <a:t>Challenges of real-time content delivery</a:t>
            </a:r>
            <a:endParaRPr lang="en-US" dirty="0"/>
          </a:p>
        </p:txBody>
      </p:sp>
      <p:sp>
        <p:nvSpPr>
          <p:cNvPr id="3" name="Content Placeholder 2"/>
          <p:cNvSpPr>
            <a:spLocks noGrp="1"/>
          </p:cNvSpPr>
          <p:nvPr>
            <p:ph idx="1"/>
          </p:nvPr>
        </p:nvSpPr>
        <p:spPr>
          <a:xfrm rot="10800000" flipV="1">
            <a:off x="606827" y="1438175"/>
            <a:ext cx="7916834" cy="723364"/>
          </a:xfrm>
        </p:spPr>
        <p:txBody>
          <a:bodyPr>
            <a:noAutofit/>
          </a:bodyPr>
          <a:lstStyle/>
          <a:p>
            <a:r>
              <a:rPr lang="en-US" sz="2400" dirty="0" smtClean="0"/>
              <a:t>Assume wireless mesh network is deployed to provide more than 1 </a:t>
            </a:r>
            <a:r>
              <a:rPr lang="en-US" sz="2400" dirty="0" err="1" smtClean="0"/>
              <a:t>Gpbs</a:t>
            </a:r>
            <a:r>
              <a:rPr lang="en-US" sz="2400" dirty="0"/>
              <a:t> </a:t>
            </a:r>
            <a:r>
              <a:rPr lang="en-US" sz="2400" dirty="0" smtClean="0"/>
              <a:t>data rate.</a:t>
            </a:r>
          </a:p>
          <a:p>
            <a:r>
              <a:rPr lang="en-US" sz="2400" dirty="0" smtClean="0"/>
              <a:t>Packet loss might occurs during transmission because of</a:t>
            </a:r>
          </a:p>
          <a:p>
            <a:pPr lvl="1"/>
            <a:r>
              <a:rPr lang="en-US" dirty="0" smtClean="0"/>
              <a:t>Interference</a:t>
            </a:r>
          </a:p>
          <a:p>
            <a:pPr lvl="1"/>
            <a:r>
              <a:rPr lang="en-US" dirty="0" smtClean="0"/>
              <a:t>Qualify of multi-hop transmission link</a:t>
            </a:r>
          </a:p>
        </p:txBody>
      </p:sp>
      <p:sp>
        <p:nvSpPr>
          <p:cNvPr id="4" name="Slide Number Placeholder 3"/>
          <p:cNvSpPr>
            <a:spLocks noGrp="1"/>
          </p:cNvSpPr>
          <p:nvPr>
            <p:ph type="sldNum" sz="quarter" idx="4294967295"/>
          </p:nvPr>
        </p:nvSpPr>
        <p:spPr>
          <a:xfrm>
            <a:off x="8515350" y="6316187"/>
            <a:ext cx="457200" cy="273844"/>
          </a:xfrm>
          <a:prstGeom prst="rect">
            <a:avLst/>
          </a:prstGeom>
        </p:spPr>
        <p:txBody>
          <a:bodyPr/>
          <a:lstStyle/>
          <a:p>
            <a:fld id="{8D5EF5E4-F40F-4706-8EA8-D252DC945BB4}" type="slidenum">
              <a:rPr lang="en-US" smtClean="0"/>
              <a:pPr/>
              <a:t>5</a:t>
            </a:fld>
            <a:endParaRPr lang="en-US" dirty="0"/>
          </a:p>
        </p:txBody>
      </p:sp>
      <p:sp>
        <p:nvSpPr>
          <p:cNvPr id="6" name="Cloud 5"/>
          <p:cNvSpPr/>
          <p:nvPr/>
        </p:nvSpPr>
        <p:spPr>
          <a:xfrm>
            <a:off x="2564996" y="3637346"/>
            <a:ext cx="3612240" cy="642942"/>
          </a:xfrm>
          <a:prstGeom prst="cloud">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latin typeface="Arial" pitchFamily="34" charset="0"/>
                <a:cs typeface="Arial" pitchFamily="34" charset="0"/>
              </a:rPr>
              <a:t>Internet</a:t>
            </a:r>
          </a:p>
        </p:txBody>
      </p:sp>
      <p:sp>
        <p:nvSpPr>
          <p:cNvPr id="47" name="Parallelogram 46"/>
          <p:cNvSpPr/>
          <p:nvPr/>
        </p:nvSpPr>
        <p:spPr>
          <a:xfrm>
            <a:off x="1714500" y="4368534"/>
            <a:ext cx="5657850" cy="2108466"/>
          </a:xfrm>
          <a:prstGeom prst="parallelogram">
            <a:avLst>
              <a:gd name="adj" fmla="val 22652"/>
            </a:avLst>
          </a:prstGeom>
          <a:noFill/>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sz="1050" b="1"/>
          </a:p>
        </p:txBody>
      </p:sp>
      <p:pic>
        <p:nvPicPr>
          <p:cNvPr id="65" name="Picture 151"/>
          <p:cNvPicPr>
            <a:picLocks noChangeAspect="1" noChangeArrowheads="1"/>
          </p:cNvPicPr>
          <p:nvPr/>
        </p:nvPicPr>
        <p:blipFill>
          <a:blip r:embed="rId3" cstate="print"/>
          <a:srcRect/>
          <a:stretch>
            <a:fillRect/>
          </a:stretch>
        </p:blipFill>
        <p:spPr bwMode="auto">
          <a:xfrm>
            <a:off x="3314701" y="5276852"/>
            <a:ext cx="238424" cy="351847"/>
          </a:xfrm>
          <a:prstGeom prst="rect">
            <a:avLst/>
          </a:prstGeom>
          <a:noFill/>
          <a:ln w="9525">
            <a:noFill/>
            <a:miter lim="800000"/>
            <a:headEnd/>
            <a:tailEnd/>
          </a:ln>
        </p:spPr>
      </p:pic>
      <p:pic>
        <p:nvPicPr>
          <p:cNvPr id="76" name="Picture 151"/>
          <p:cNvPicPr>
            <a:picLocks noChangeAspect="1" noChangeArrowheads="1"/>
          </p:cNvPicPr>
          <p:nvPr/>
        </p:nvPicPr>
        <p:blipFill>
          <a:blip r:embed="rId3" cstate="print"/>
          <a:srcRect/>
          <a:stretch>
            <a:fillRect/>
          </a:stretch>
        </p:blipFill>
        <p:spPr bwMode="auto">
          <a:xfrm>
            <a:off x="4287604" y="4365088"/>
            <a:ext cx="277640" cy="330008"/>
          </a:xfrm>
          <a:prstGeom prst="rect">
            <a:avLst/>
          </a:prstGeom>
          <a:noFill/>
          <a:ln w="9525">
            <a:noFill/>
            <a:miter lim="800000"/>
            <a:headEnd/>
            <a:tailEnd/>
          </a:ln>
        </p:spPr>
      </p:pic>
      <p:pic>
        <p:nvPicPr>
          <p:cNvPr id="32" name="Picture 151"/>
          <p:cNvPicPr>
            <a:picLocks noChangeAspect="1" noChangeArrowheads="1"/>
          </p:cNvPicPr>
          <p:nvPr/>
        </p:nvPicPr>
        <p:blipFill>
          <a:blip r:embed="rId3" cstate="print"/>
          <a:srcRect/>
          <a:stretch>
            <a:fillRect/>
          </a:stretch>
        </p:blipFill>
        <p:spPr bwMode="auto">
          <a:xfrm>
            <a:off x="2143891" y="4650687"/>
            <a:ext cx="242135" cy="357322"/>
          </a:xfrm>
          <a:prstGeom prst="rect">
            <a:avLst/>
          </a:prstGeom>
          <a:noFill/>
          <a:ln w="9525">
            <a:noFill/>
            <a:miter lim="800000"/>
            <a:headEnd/>
            <a:tailEnd/>
          </a:ln>
        </p:spPr>
      </p:pic>
      <p:pic>
        <p:nvPicPr>
          <p:cNvPr id="33" name="Picture 151"/>
          <p:cNvPicPr>
            <a:picLocks noChangeAspect="1" noChangeArrowheads="1"/>
          </p:cNvPicPr>
          <p:nvPr/>
        </p:nvPicPr>
        <p:blipFill>
          <a:blip r:embed="rId3" cstate="print"/>
          <a:srcRect/>
          <a:stretch>
            <a:fillRect/>
          </a:stretch>
        </p:blipFill>
        <p:spPr bwMode="auto">
          <a:xfrm>
            <a:off x="2228852" y="5905502"/>
            <a:ext cx="242135" cy="357322"/>
          </a:xfrm>
          <a:prstGeom prst="rect">
            <a:avLst/>
          </a:prstGeom>
          <a:noFill/>
          <a:ln w="9525">
            <a:noFill/>
            <a:miter lim="800000"/>
            <a:headEnd/>
            <a:tailEnd/>
          </a:ln>
        </p:spPr>
      </p:pic>
      <p:pic>
        <p:nvPicPr>
          <p:cNvPr id="34" name="Picture 151"/>
          <p:cNvPicPr>
            <a:picLocks noChangeAspect="1" noChangeArrowheads="1"/>
          </p:cNvPicPr>
          <p:nvPr/>
        </p:nvPicPr>
        <p:blipFill>
          <a:blip r:embed="rId3" cstate="print"/>
          <a:srcRect/>
          <a:stretch>
            <a:fillRect/>
          </a:stretch>
        </p:blipFill>
        <p:spPr bwMode="auto">
          <a:xfrm>
            <a:off x="3776099" y="6070919"/>
            <a:ext cx="219546" cy="323987"/>
          </a:xfrm>
          <a:prstGeom prst="rect">
            <a:avLst/>
          </a:prstGeom>
          <a:noFill/>
          <a:ln w="9525">
            <a:noFill/>
            <a:miter lim="800000"/>
            <a:headEnd/>
            <a:tailEnd/>
          </a:ln>
        </p:spPr>
      </p:pic>
      <p:pic>
        <p:nvPicPr>
          <p:cNvPr id="35" name="Picture 151"/>
          <p:cNvPicPr>
            <a:picLocks noChangeAspect="1" noChangeArrowheads="1"/>
          </p:cNvPicPr>
          <p:nvPr/>
        </p:nvPicPr>
        <p:blipFill>
          <a:blip r:embed="rId3" cstate="print"/>
          <a:srcRect/>
          <a:stretch>
            <a:fillRect/>
          </a:stretch>
        </p:blipFill>
        <p:spPr bwMode="auto">
          <a:xfrm>
            <a:off x="6286501" y="4876800"/>
            <a:ext cx="223886" cy="330390"/>
          </a:xfrm>
          <a:prstGeom prst="rect">
            <a:avLst/>
          </a:prstGeom>
          <a:noFill/>
          <a:ln w="9525">
            <a:noFill/>
            <a:miter lim="800000"/>
            <a:headEnd/>
            <a:tailEnd/>
          </a:ln>
        </p:spPr>
      </p:pic>
      <p:pic>
        <p:nvPicPr>
          <p:cNvPr id="40" name="Picture 151"/>
          <p:cNvPicPr>
            <a:picLocks noChangeAspect="1" noChangeArrowheads="1"/>
          </p:cNvPicPr>
          <p:nvPr/>
        </p:nvPicPr>
        <p:blipFill>
          <a:blip r:embed="rId3" cstate="print"/>
          <a:srcRect/>
          <a:stretch>
            <a:fillRect/>
          </a:stretch>
        </p:blipFill>
        <p:spPr bwMode="auto">
          <a:xfrm>
            <a:off x="5143500" y="5848350"/>
            <a:ext cx="222222" cy="327936"/>
          </a:xfrm>
          <a:prstGeom prst="rect">
            <a:avLst/>
          </a:prstGeom>
          <a:noFill/>
          <a:ln w="9525">
            <a:noFill/>
            <a:miter lim="800000"/>
            <a:headEnd/>
            <a:tailEnd/>
          </a:ln>
        </p:spPr>
      </p:pic>
      <p:pic>
        <p:nvPicPr>
          <p:cNvPr id="17" name="Picture 191" descr="http://www.shinyshiny.tv/pink%20laptop%20notino.JPG"/>
          <p:cNvPicPr>
            <a:picLocks noChangeAspect="1" noChangeArrowheads="1"/>
          </p:cNvPicPr>
          <p:nvPr/>
        </p:nvPicPr>
        <p:blipFill>
          <a:blip r:embed="rId4" cstate="print"/>
          <a:srcRect t="2469"/>
          <a:stretch>
            <a:fillRect/>
          </a:stretch>
        </p:blipFill>
        <p:spPr bwMode="auto">
          <a:xfrm>
            <a:off x="4720361" y="6074669"/>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18" name="Picture 191" descr="http://www.shinyshiny.tv/pink%20laptop%20notino.JPG"/>
          <p:cNvPicPr>
            <a:picLocks noChangeAspect="1" noChangeArrowheads="1"/>
          </p:cNvPicPr>
          <p:nvPr/>
        </p:nvPicPr>
        <p:blipFill>
          <a:blip r:embed="rId4" cstate="print"/>
          <a:srcRect t="2469"/>
          <a:stretch>
            <a:fillRect/>
          </a:stretch>
        </p:blipFill>
        <p:spPr bwMode="auto">
          <a:xfrm>
            <a:off x="2571752" y="5391152"/>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19" name="Picture 191" descr="http://www.shinyshiny.tv/pink%20laptop%20notino.JPG"/>
          <p:cNvPicPr>
            <a:picLocks noChangeAspect="1" noChangeArrowheads="1"/>
          </p:cNvPicPr>
          <p:nvPr/>
        </p:nvPicPr>
        <p:blipFill>
          <a:blip r:embed="rId4" cstate="print"/>
          <a:srcRect t="2469"/>
          <a:stretch>
            <a:fillRect/>
          </a:stretch>
        </p:blipFill>
        <p:spPr bwMode="auto">
          <a:xfrm>
            <a:off x="4016763" y="4656338"/>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0" name="Picture 187" descr="http://www.sofee.cn/blog/wp-content/uploads/2008/09/google_g1_phone_desktop.jpg"/>
          <p:cNvPicPr>
            <a:picLocks noChangeAspect="1" noChangeArrowheads="1"/>
          </p:cNvPicPr>
          <p:nvPr/>
        </p:nvPicPr>
        <p:blipFill>
          <a:blip r:embed="rId5" cstate="print"/>
          <a:srcRect l="24969" t="3464" r="23694" b="13420"/>
          <a:stretch>
            <a:fillRect/>
          </a:stretch>
        </p:blipFill>
        <p:spPr bwMode="auto">
          <a:xfrm>
            <a:off x="2971801" y="4762501"/>
            <a:ext cx="87513" cy="20158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3" name="Picture 189" descr="http://www.learningkeys.org/Portals/0/PDA.jpg"/>
          <p:cNvPicPr>
            <a:picLocks noChangeAspect="1" noChangeArrowheads="1"/>
          </p:cNvPicPr>
          <p:nvPr/>
        </p:nvPicPr>
        <p:blipFill>
          <a:blip r:embed="rId6" cstate="print"/>
          <a:srcRect l="22858" t="5714" r="25714" b="8571"/>
          <a:stretch>
            <a:fillRect/>
          </a:stretch>
        </p:blipFill>
        <p:spPr bwMode="auto">
          <a:xfrm>
            <a:off x="6825775" y="4656338"/>
            <a:ext cx="107708" cy="22397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4" name="Picture 3"/>
          <p:cNvPicPr>
            <a:picLocks noChangeAspect="1" noChangeArrowheads="1"/>
          </p:cNvPicPr>
          <p:nvPr/>
        </p:nvPicPr>
        <p:blipFill>
          <a:blip r:embed="rId7" cstate="print"/>
          <a:srcRect/>
          <a:stretch>
            <a:fillRect/>
          </a:stretch>
        </p:blipFill>
        <p:spPr bwMode="auto">
          <a:xfrm>
            <a:off x="3714751" y="4819651"/>
            <a:ext cx="187208" cy="238251"/>
          </a:xfrm>
          <a:prstGeom prst="rect">
            <a:avLst/>
          </a:prstGeom>
          <a:noFill/>
          <a:ln w="9525">
            <a:noFill/>
            <a:miter lim="800000"/>
            <a:headEnd/>
            <a:tailEnd/>
          </a:ln>
          <a:effectLst/>
        </p:spPr>
      </p:pic>
      <p:pic>
        <p:nvPicPr>
          <p:cNvPr id="25" name="Picture 3"/>
          <p:cNvPicPr>
            <a:picLocks noChangeAspect="1" noChangeArrowheads="1"/>
          </p:cNvPicPr>
          <p:nvPr/>
        </p:nvPicPr>
        <p:blipFill>
          <a:blip r:embed="rId7" cstate="print"/>
          <a:srcRect/>
          <a:stretch>
            <a:fillRect/>
          </a:stretch>
        </p:blipFill>
        <p:spPr bwMode="auto">
          <a:xfrm>
            <a:off x="6457951" y="5276851"/>
            <a:ext cx="187208" cy="238251"/>
          </a:xfrm>
          <a:prstGeom prst="rect">
            <a:avLst/>
          </a:prstGeom>
          <a:noFill/>
          <a:ln w="9525">
            <a:noFill/>
            <a:miter lim="800000"/>
            <a:headEnd/>
            <a:tailEnd/>
          </a:ln>
          <a:effectLst/>
        </p:spPr>
      </p:pic>
      <p:pic>
        <p:nvPicPr>
          <p:cNvPr id="26" name="Picture 3"/>
          <p:cNvPicPr>
            <a:picLocks noChangeAspect="1" noChangeArrowheads="1"/>
          </p:cNvPicPr>
          <p:nvPr/>
        </p:nvPicPr>
        <p:blipFill>
          <a:blip r:embed="rId7" cstate="print"/>
          <a:srcRect/>
          <a:stretch>
            <a:fillRect/>
          </a:stretch>
        </p:blipFill>
        <p:spPr bwMode="auto">
          <a:xfrm>
            <a:off x="2232709" y="5687704"/>
            <a:ext cx="187208" cy="238251"/>
          </a:xfrm>
          <a:prstGeom prst="rect">
            <a:avLst/>
          </a:prstGeom>
          <a:noFill/>
          <a:ln w="9525">
            <a:noFill/>
            <a:miter lim="800000"/>
            <a:headEnd/>
            <a:tailEnd/>
          </a:ln>
          <a:effectLst/>
        </p:spPr>
      </p:pic>
      <p:pic>
        <p:nvPicPr>
          <p:cNvPr id="27" name="Picture 3"/>
          <p:cNvPicPr>
            <a:picLocks noChangeAspect="1" noChangeArrowheads="1"/>
          </p:cNvPicPr>
          <p:nvPr/>
        </p:nvPicPr>
        <p:blipFill>
          <a:blip r:embed="rId7" cstate="print"/>
          <a:srcRect/>
          <a:stretch>
            <a:fillRect/>
          </a:stretch>
        </p:blipFill>
        <p:spPr bwMode="auto">
          <a:xfrm>
            <a:off x="2914651" y="5848351"/>
            <a:ext cx="187208" cy="238251"/>
          </a:xfrm>
          <a:prstGeom prst="rect">
            <a:avLst/>
          </a:prstGeom>
          <a:noFill/>
          <a:ln w="9525">
            <a:noFill/>
            <a:miter lim="800000"/>
            <a:headEnd/>
            <a:tailEnd/>
          </a:ln>
          <a:effectLst/>
        </p:spPr>
      </p:pic>
      <p:pic>
        <p:nvPicPr>
          <p:cNvPr id="28" name="Picture 5"/>
          <p:cNvPicPr>
            <a:picLocks noChangeAspect="1" noChangeArrowheads="1"/>
          </p:cNvPicPr>
          <p:nvPr/>
        </p:nvPicPr>
        <p:blipFill>
          <a:blip r:embed="rId8" cstate="print"/>
          <a:srcRect/>
          <a:stretch>
            <a:fillRect/>
          </a:stretch>
        </p:blipFill>
        <p:spPr bwMode="auto">
          <a:xfrm>
            <a:off x="5873433" y="6020164"/>
            <a:ext cx="226091" cy="273278"/>
          </a:xfrm>
          <a:prstGeom prst="rect">
            <a:avLst/>
          </a:prstGeom>
          <a:noFill/>
          <a:ln w="9525">
            <a:noFill/>
            <a:miter lim="800000"/>
            <a:headEnd/>
            <a:tailEnd/>
          </a:ln>
          <a:effectLst/>
        </p:spPr>
      </p:pic>
      <p:pic>
        <p:nvPicPr>
          <p:cNvPr id="29" name="Picture 6"/>
          <p:cNvPicPr>
            <a:picLocks noChangeAspect="1" noChangeArrowheads="1"/>
          </p:cNvPicPr>
          <p:nvPr/>
        </p:nvPicPr>
        <p:blipFill>
          <a:blip r:embed="rId9" cstate="print"/>
          <a:srcRect/>
          <a:stretch>
            <a:fillRect/>
          </a:stretch>
        </p:blipFill>
        <p:spPr bwMode="auto">
          <a:xfrm>
            <a:off x="3575428" y="5274012"/>
            <a:ext cx="243365" cy="303644"/>
          </a:xfrm>
          <a:prstGeom prst="rect">
            <a:avLst/>
          </a:prstGeom>
          <a:noFill/>
          <a:ln w="9525">
            <a:noFill/>
            <a:miter lim="800000"/>
            <a:headEnd/>
            <a:tailEnd/>
          </a:ln>
          <a:effectLst/>
        </p:spPr>
      </p:pic>
      <p:pic>
        <p:nvPicPr>
          <p:cNvPr id="11" name="Picture 3"/>
          <p:cNvPicPr>
            <a:picLocks noChangeAspect="1" noChangeArrowheads="1"/>
          </p:cNvPicPr>
          <p:nvPr/>
        </p:nvPicPr>
        <p:blipFill>
          <a:blip r:embed="rId10" cstate="print"/>
          <a:srcRect/>
          <a:stretch>
            <a:fillRect/>
          </a:stretch>
        </p:blipFill>
        <p:spPr bwMode="auto">
          <a:xfrm rot="8929521">
            <a:off x="2223535" y="4311611"/>
            <a:ext cx="734756" cy="181873"/>
          </a:xfrm>
          <a:prstGeom prst="rect">
            <a:avLst/>
          </a:prstGeom>
          <a:noFill/>
          <a:ln w="9525">
            <a:noFill/>
            <a:miter lim="800000"/>
            <a:headEnd/>
            <a:tailEnd/>
          </a:ln>
          <a:effectLst/>
        </p:spPr>
      </p:pic>
      <p:cxnSp>
        <p:nvCxnSpPr>
          <p:cNvPr id="52" name="Curved Connector 51"/>
          <p:cNvCxnSpPr/>
          <p:nvPr/>
        </p:nvCxnSpPr>
        <p:spPr bwMode="auto">
          <a:xfrm rot="16200000" flipH="1">
            <a:off x="4478957" y="4455496"/>
            <a:ext cx="1943465" cy="1071577"/>
          </a:xfrm>
          <a:prstGeom prst="curvedConnector3">
            <a:avLst>
              <a:gd name="adj1" fmla="val -11053"/>
            </a:avLst>
          </a:prstGeom>
          <a:solidFill>
            <a:schemeClr val="accent1"/>
          </a:solidFill>
          <a:ln w="31750" cap="flat" cmpd="sng" algn="ctr">
            <a:solidFill>
              <a:srgbClr val="7030A0"/>
            </a:solidFill>
            <a:prstDash val="solid"/>
            <a:round/>
            <a:headEnd type="none" w="med" len="med"/>
            <a:tailEnd type="stealth" w="lg" len="lg"/>
          </a:ln>
          <a:effectLst/>
        </p:spPr>
      </p:cxnSp>
      <p:cxnSp>
        <p:nvCxnSpPr>
          <p:cNvPr id="59" name="Straight Connector 58"/>
          <p:cNvCxnSpPr>
            <a:stCxn id="28" idx="1"/>
            <a:endCxn id="40" idx="3"/>
          </p:cNvCxnSpPr>
          <p:nvPr/>
        </p:nvCxnSpPr>
        <p:spPr bwMode="auto">
          <a:xfrm rot="10800000">
            <a:off x="5365725" y="6012321"/>
            <a:ext cx="507709" cy="144485"/>
          </a:xfrm>
          <a:prstGeom prst="line">
            <a:avLst/>
          </a:prstGeom>
          <a:solidFill>
            <a:schemeClr val="accent1"/>
          </a:solidFill>
          <a:ln w="25400" cap="flat" cmpd="sng" algn="ctr">
            <a:solidFill>
              <a:srgbClr val="00B050"/>
            </a:solidFill>
            <a:prstDash val="sysDash"/>
            <a:round/>
            <a:headEnd type="stealth" w="lg" len="lg"/>
            <a:tailEnd type="none" w="med" len="med"/>
          </a:ln>
          <a:effectLst/>
        </p:spPr>
      </p:cxnSp>
      <p:cxnSp>
        <p:nvCxnSpPr>
          <p:cNvPr id="69" name="Straight Connector 68"/>
          <p:cNvCxnSpPr>
            <a:stCxn id="40" idx="1"/>
            <a:endCxn id="76" idx="2"/>
          </p:cNvCxnSpPr>
          <p:nvPr/>
        </p:nvCxnSpPr>
        <p:spPr bwMode="auto">
          <a:xfrm rot="10800000">
            <a:off x="4426426" y="4695097"/>
            <a:ext cx="717077" cy="1317224"/>
          </a:xfrm>
          <a:prstGeom prst="line">
            <a:avLst/>
          </a:prstGeom>
          <a:solidFill>
            <a:schemeClr val="accent1"/>
          </a:solidFill>
          <a:ln w="25400" cap="flat" cmpd="sng" algn="ctr">
            <a:solidFill>
              <a:srgbClr val="00B050"/>
            </a:solidFill>
            <a:prstDash val="sysDash"/>
            <a:round/>
            <a:headEnd type="stealth" w="lg" len="lg"/>
            <a:tailEnd type="none" w="med" len="med"/>
          </a:ln>
          <a:effectLst/>
        </p:spPr>
      </p:cxnSp>
      <p:cxnSp>
        <p:nvCxnSpPr>
          <p:cNvPr id="73" name="Straight Connector 72"/>
          <p:cNvCxnSpPr>
            <a:stCxn id="65" idx="1"/>
            <a:endCxn id="76" idx="1"/>
          </p:cNvCxnSpPr>
          <p:nvPr/>
        </p:nvCxnSpPr>
        <p:spPr bwMode="auto">
          <a:xfrm flipV="1">
            <a:off x="3314701" y="4530092"/>
            <a:ext cx="972902" cy="922684"/>
          </a:xfrm>
          <a:prstGeom prst="line">
            <a:avLst/>
          </a:prstGeom>
          <a:solidFill>
            <a:schemeClr val="accent1"/>
          </a:solidFill>
          <a:ln w="25400" cap="flat" cmpd="sng" algn="ctr">
            <a:solidFill>
              <a:srgbClr val="00B050"/>
            </a:solidFill>
            <a:prstDash val="sysDash"/>
            <a:round/>
            <a:headEnd type="none" w="med" len="med"/>
            <a:tailEnd type="stealth" w="lg" len="lg"/>
          </a:ln>
          <a:effectLst/>
        </p:spPr>
      </p:cxnSp>
      <p:cxnSp>
        <p:nvCxnSpPr>
          <p:cNvPr id="78" name="Straight Connector 77"/>
          <p:cNvCxnSpPr/>
          <p:nvPr/>
        </p:nvCxnSpPr>
        <p:spPr bwMode="auto">
          <a:xfrm rot="10800000" flipV="1">
            <a:off x="2343150" y="4191000"/>
            <a:ext cx="1257300" cy="628650"/>
          </a:xfrm>
          <a:prstGeom prst="line">
            <a:avLst/>
          </a:prstGeom>
          <a:solidFill>
            <a:schemeClr val="accent1"/>
          </a:solidFill>
          <a:ln w="25400" cap="flat" cmpd="sng" algn="ctr">
            <a:solidFill>
              <a:srgbClr val="00B050"/>
            </a:solidFill>
            <a:prstDash val="sysDash"/>
            <a:round/>
            <a:headEnd type="none" w="med" len="med"/>
            <a:tailEnd type="stealth" w="lg" len="lg"/>
          </a:ln>
          <a:effectLst/>
        </p:spPr>
      </p:cxnSp>
      <p:pic>
        <p:nvPicPr>
          <p:cNvPr id="49" name="Content Placeholder 12" descr="amazon.jpg"/>
          <p:cNvPicPr>
            <a:picLocks noChangeAspect="1"/>
          </p:cNvPicPr>
          <p:nvPr/>
        </p:nvPicPr>
        <p:blipFill>
          <a:blip r:embed="rId11" cstate="print"/>
          <a:srcRect l="4879" t="25000" r="17061" b="4545"/>
          <a:stretch>
            <a:fillRect/>
          </a:stretch>
        </p:blipFill>
        <p:spPr bwMode="auto">
          <a:xfrm>
            <a:off x="2914650" y="3790950"/>
            <a:ext cx="628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Straight Arrow Connector 49"/>
          <p:cNvCxnSpPr/>
          <p:nvPr/>
        </p:nvCxnSpPr>
        <p:spPr bwMode="auto">
          <a:xfrm flipV="1">
            <a:off x="2400302" y="5600702"/>
            <a:ext cx="215065" cy="407261"/>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cxnSp>
        <p:nvCxnSpPr>
          <p:cNvPr id="51" name="Straight Arrow Connector 50"/>
          <p:cNvCxnSpPr/>
          <p:nvPr/>
        </p:nvCxnSpPr>
        <p:spPr bwMode="auto">
          <a:xfrm rot="10800000">
            <a:off x="2795263" y="5342258"/>
            <a:ext cx="519440" cy="91467"/>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sp>
        <p:nvSpPr>
          <p:cNvPr id="54" name="TextBox 63"/>
          <p:cNvSpPr txBox="1"/>
          <p:nvPr/>
        </p:nvSpPr>
        <p:spPr>
          <a:xfrm>
            <a:off x="2514600" y="5029200"/>
            <a:ext cx="228600" cy="253916"/>
          </a:xfrm>
          <a:prstGeom prst="rect">
            <a:avLst/>
          </a:prstGeom>
          <a:noFill/>
        </p:spPr>
        <p:txBody>
          <a:bodyPr wrap="square" rtlCol="0">
            <a:spAutoFit/>
          </a:bodyPr>
          <a:lstStyle/>
          <a:p>
            <a:r>
              <a:rPr lang="en-US" sz="1050" b="1" dirty="0">
                <a:solidFill>
                  <a:srgbClr val="FF0000"/>
                </a:solidFill>
                <a:latin typeface="Arial" pitchFamily="34" charset="0"/>
              </a:rPr>
              <a:t>?</a:t>
            </a:r>
          </a:p>
        </p:txBody>
      </p:sp>
      <p:sp>
        <p:nvSpPr>
          <p:cNvPr id="55" name="TextBox 69"/>
          <p:cNvSpPr txBox="1"/>
          <p:nvPr/>
        </p:nvSpPr>
        <p:spPr>
          <a:xfrm>
            <a:off x="3282071" y="5715002"/>
            <a:ext cx="1232779" cy="307777"/>
          </a:xfrm>
          <a:prstGeom prst="rect">
            <a:avLst/>
          </a:prstGeom>
          <a:noFill/>
        </p:spPr>
        <p:txBody>
          <a:bodyPr wrap="square" rtlCol="0">
            <a:spAutoFit/>
          </a:bodyPr>
          <a:lstStyle/>
          <a:p>
            <a:r>
              <a:rPr lang="en-US" sz="1400" b="1" dirty="0">
                <a:solidFill>
                  <a:srgbClr val="FF0000"/>
                </a:solidFill>
                <a:latin typeface="Arial" pitchFamily="34" charset="0"/>
              </a:rPr>
              <a:t>Interference</a:t>
            </a:r>
          </a:p>
        </p:txBody>
      </p:sp>
      <p:cxnSp>
        <p:nvCxnSpPr>
          <p:cNvPr id="56" name="Straight Arrow Connector 48"/>
          <p:cNvCxnSpPr/>
          <p:nvPr/>
        </p:nvCxnSpPr>
        <p:spPr bwMode="auto">
          <a:xfrm rot="16200000" flipV="1">
            <a:off x="2987318" y="4973270"/>
            <a:ext cx="431256" cy="374778"/>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cxnSp>
        <p:nvCxnSpPr>
          <p:cNvPr id="57" name="Straight Arrow Connector 53"/>
          <p:cNvCxnSpPr/>
          <p:nvPr/>
        </p:nvCxnSpPr>
        <p:spPr bwMode="auto">
          <a:xfrm flipV="1">
            <a:off x="2470987" y="5943602"/>
            <a:ext cx="557965" cy="121511"/>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cxnSp>
        <p:nvCxnSpPr>
          <p:cNvPr id="58" name="Straight Arrow Connector 55"/>
          <p:cNvCxnSpPr/>
          <p:nvPr/>
        </p:nvCxnSpPr>
        <p:spPr bwMode="auto">
          <a:xfrm rot="5400000" flipH="1" flipV="1">
            <a:off x="3414388" y="5163205"/>
            <a:ext cx="434367" cy="166359"/>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cxnSp>
        <p:nvCxnSpPr>
          <p:cNvPr id="60" name="Straight Arrow Connector 58"/>
          <p:cNvCxnSpPr/>
          <p:nvPr/>
        </p:nvCxnSpPr>
        <p:spPr bwMode="auto">
          <a:xfrm flipV="1">
            <a:off x="3486152" y="5466772"/>
            <a:ext cx="228599" cy="76778"/>
          </a:xfrm>
          <a:prstGeom prst="straightConnector1">
            <a:avLst/>
          </a:prstGeom>
          <a:solidFill>
            <a:schemeClr val="accent1"/>
          </a:solidFill>
          <a:ln w="38100" cap="flat" cmpd="sng" algn="ctr">
            <a:solidFill>
              <a:srgbClr val="FF0000"/>
            </a:solidFill>
            <a:prstDash val="sysDash"/>
            <a:round/>
            <a:headEnd type="stealth" w="med" len="med"/>
            <a:tailEnd type="none"/>
          </a:ln>
          <a:effectLst/>
        </p:spPr>
      </p:cxnSp>
      <p:sp>
        <p:nvSpPr>
          <p:cNvPr id="61" name="TextBox 69"/>
          <p:cNvSpPr txBox="1"/>
          <p:nvPr/>
        </p:nvSpPr>
        <p:spPr>
          <a:xfrm>
            <a:off x="4800599" y="5200651"/>
            <a:ext cx="1314453" cy="461665"/>
          </a:xfrm>
          <a:prstGeom prst="rect">
            <a:avLst/>
          </a:prstGeom>
          <a:noFill/>
        </p:spPr>
        <p:txBody>
          <a:bodyPr wrap="square" rtlCol="0">
            <a:spAutoFit/>
          </a:bodyPr>
          <a:lstStyle/>
          <a:p>
            <a:r>
              <a:rPr lang="en-US" sz="1200" b="1" dirty="0">
                <a:solidFill>
                  <a:srgbClr val="00B050"/>
                </a:solidFill>
                <a:latin typeface="Arial" pitchFamily="34" charset="0"/>
              </a:rPr>
              <a:t>Multi-hop</a:t>
            </a:r>
            <a:br>
              <a:rPr lang="en-US" sz="1200" b="1" dirty="0">
                <a:solidFill>
                  <a:srgbClr val="00B050"/>
                </a:solidFill>
                <a:latin typeface="Arial" pitchFamily="34" charset="0"/>
              </a:rPr>
            </a:br>
            <a:r>
              <a:rPr lang="en-US" sz="1200" b="1" dirty="0">
                <a:solidFill>
                  <a:srgbClr val="00B050"/>
                </a:solidFill>
                <a:latin typeface="Arial" pitchFamily="34" charset="0"/>
              </a:rPr>
              <a:t>Transmission</a:t>
            </a:r>
          </a:p>
        </p:txBody>
      </p:sp>
      <p:cxnSp>
        <p:nvCxnSpPr>
          <p:cNvPr id="62" name="Straight Connector 72"/>
          <p:cNvCxnSpPr>
            <a:endCxn id="65" idx="1"/>
          </p:cNvCxnSpPr>
          <p:nvPr/>
        </p:nvCxnSpPr>
        <p:spPr bwMode="auto">
          <a:xfrm>
            <a:off x="2400301" y="4829347"/>
            <a:ext cx="914401" cy="623429"/>
          </a:xfrm>
          <a:prstGeom prst="line">
            <a:avLst/>
          </a:prstGeom>
          <a:solidFill>
            <a:schemeClr val="accent1"/>
          </a:solidFill>
          <a:ln w="25400" cap="flat" cmpd="sng" algn="ctr">
            <a:solidFill>
              <a:srgbClr val="00B050"/>
            </a:solidFill>
            <a:prstDash val="sysDash"/>
            <a:round/>
            <a:headEnd type="none" w="med" len="med"/>
            <a:tailEnd type="stealth" w="lg" len="lg"/>
          </a:ln>
          <a:effectLst/>
        </p:spPr>
      </p:cxnSp>
    </p:spTree>
    <p:extLst>
      <p:ext uri="{BB962C8B-B14F-4D97-AF65-F5344CB8AC3E}">
        <p14:creationId xmlns:p14="http://schemas.microsoft.com/office/powerpoint/2010/main" val="351282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blinds(horizontal)">
                                      <p:cBhvr>
                                        <p:cTn id="11" dur="500"/>
                                        <p:tgtEl>
                                          <p:spTgt spid="78"/>
                                        </p:tgtEl>
                                      </p:cBhvr>
                                    </p:animEffect>
                                  </p:childTnLst>
                                </p:cTn>
                              </p:par>
                              <p:par>
                                <p:cTn id="12" presetID="3" presetClass="entr" presetSubtype="10"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blinds(horizontal)">
                                      <p:cBhvr>
                                        <p:cTn id="14" dur="500"/>
                                        <p:tgtEl>
                                          <p:spTgt spid="73"/>
                                        </p:tgtEl>
                                      </p:cBhvr>
                                    </p:animEffect>
                                  </p:childTnLst>
                                </p:cTn>
                              </p:par>
                              <p:par>
                                <p:cTn id="15" presetID="3" presetClass="entr" presetSubtype="1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par>
                                <p:cTn id="18" presetID="3" presetClass="entr" presetSubtype="1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linds(horizontal)">
                                      <p:cBhvr>
                                        <p:cTn id="20" dur="500"/>
                                        <p:tgtEl>
                                          <p:spTgt spid="5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linds(horizontal)">
                                      <p:cBhvr>
                                        <p:cTn id="23" dur="500"/>
                                        <p:tgtEl>
                                          <p:spTgt spid="55"/>
                                        </p:tgtEl>
                                      </p:cBhvr>
                                    </p:animEffect>
                                  </p:childTnLst>
                                </p:cTn>
                              </p:par>
                              <p:par>
                                <p:cTn id="24" presetID="3" presetClass="entr" presetSubtype="1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blinds(horizontal)">
                                      <p:cBhvr>
                                        <p:cTn id="26" dur="500"/>
                                        <p:tgtEl>
                                          <p:spTgt spid="57"/>
                                        </p:tgtEl>
                                      </p:cBhvr>
                                    </p:animEffect>
                                  </p:childTnLst>
                                </p:cTn>
                              </p:par>
                              <p:par>
                                <p:cTn id="27" presetID="3" presetClass="entr" presetSubtype="1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linds(horizontal)">
                                      <p:cBhvr>
                                        <p:cTn id="29" dur="500"/>
                                        <p:tgtEl>
                                          <p:spTgt spid="50"/>
                                        </p:tgtEl>
                                      </p:cBhvr>
                                    </p:animEffect>
                                  </p:childTnLst>
                                </p:cTn>
                              </p:par>
                              <p:par>
                                <p:cTn id="30" presetID="3" presetClass="entr" presetSubtype="1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par>
                                <p:cTn id="33" presetID="3" presetClass="entr" presetSubtype="1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par>
                                <p:cTn id="36" presetID="3" presetClass="entr" presetSubtype="1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linds(horizontal)">
                                      <p:cBhvr>
                                        <p:cTn id="38" dur="500"/>
                                        <p:tgtEl>
                                          <p:spTgt spid="58"/>
                                        </p:tgtEl>
                                      </p:cBhvr>
                                    </p:animEffect>
                                  </p:childTnLst>
                                </p:cTn>
                              </p:par>
                              <p:par>
                                <p:cTn id="39" presetID="3" presetClass="entr" presetSubtype="1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blinds(horizontal)">
                                      <p:cBhvr>
                                        <p:cTn id="41" dur="500"/>
                                        <p:tgtEl>
                                          <p:spTgt spid="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linds(horizontal)">
                                      <p:cBhvr>
                                        <p:cTn id="44" dur="500"/>
                                        <p:tgtEl>
                                          <p:spTgt spid="5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blinds(horizontal)">
                                      <p:cBhvr>
                                        <p:cTn id="47" dur="500"/>
                                        <p:tgtEl>
                                          <p:spTgt spid="61"/>
                                        </p:tgtEl>
                                      </p:cBhvr>
                                    </p:animEffect>
                                  </p:childTnLst>
                                </p:cTn>
                              </p:par>
                              <p:par>
                                <p:cTn id="48" presetID="3" presetClass="entr" presetSubtype="10" fill="hold"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blinds(horizontal)">
                                      <p:cBhvr>
                                        <p:cTn id="50" dur="500"/>
                                        <p:tgtEl>
                                          <p:spTgt spid="62"/>
                                        </p:tgtEl>
                                      </p:cBhvr>
                                    </p:animEffect>
                                  </p:childTnLst>
                                </p:cTn>
                              </p:par>
                            </p:childTnLst>
                          </p:cTn>
                        </p:par>
                        <p:par>
                          <p:cTn id="51" fill="hold">
                            <p:stCondLst>
                              <p:cond delay="1000"/>
                            </p:stCondLst>
                            <p:childTnLst>
                              <p:par>
                                <p:cTn id="52" presetID="1" presetClass="entr" presetSubtype="0" fill="hold" nodeType="after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194" y="365575"/>
            <a:ext cx="7886700" cy="994172"/>
          </a:xfrm>
        </p:spPr>
        <p:txBody>
          <a:bodyPr>
            <a:noAutofit/>
          </a:bodyPr>
          <a:lstStyle/>
          <a:p>
            <a:r>
              <a:rPr lang="en-US" altLang="zh-TW" dirty="0"/>
              <a:t>Challenges of real-time content delivery</a:t>
            </a:r>
            <a:endParaRPr lang="en-US" dirty="0"/>
          </a:p>
        </p:txBody>
      </p:sp>
      <p:sp>
        <p:nvSpPr>
          <p:cNvPr id="3" name="Content Placeholder 2"/>
          <p:cNvSpPr>
            <a:spLocks noGrp="1"/>
          </p:cNvSpPr>
          <p:nvPr>
            <p:ph idx="1"/>
          </p:nvPr>
        </p:nvSpPr>
        <p:spPr>
          <a:xfrm flipV="1">
            <a:off x="1699125" y="5558653"/>
            <a:ext cx="6229350" cy="171450"/>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a:xfrm>
            <a:off x="8286750" y="5684045"/>
            <a:ext cx="457200" cy="273844"/>
          </a:xfrm>
          <a:prstGeom prst="rect">
            <a:avLst/>
          </a:prstGeom>
        </p:spPr>
        <p:txBody>
          <a:bodyPr/>
          <a:lstStyle/>
          <a:p>
            <a:fld id="{8D5EF5E4-F40F-4706-8EA8-D252DC945BB4}" type="slidenum">
              <a:rPr lang="en-US" smtClean="0"/>
              <a:pPr/>
              <a:t>6</a:t>
            </a:fld>
            <a:endParaRPr lang="en-US" dirty="0"/>
          </a:p>
        </p:txBody>
      </p:sp>
      <p:sp>
        <p:nvSpPr>
          <p:cNvPr id="6" name="Cloud 5"/>
          <p:cNvSpPr/>
          <p:nvPr/>
        </p:nvSpPr>
        <p:spPr>
          <a:xfrm>
            <a:off x="2663921" y="2815453"/>
            <a:ext cx="3612240" cy="685800"/>
          </a:xfrm>
          <a:prstGeom prst="cloud">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Arial" pitchFamily="34" charset="0"/>
                <a:cs typeface="Arial" pitchFamily="34" charset="0"/>
              </a:rPr>
              <a:t>Internet</a:t>
            </a:r>
          </a:p>
        </p:txBody>
      </p:sp>
      <p:sp>
        <p:nvSpPr>
          <p:cNvPr id="47" name="Parallelogram 46"/>
          <p:cNvSpPr/>
          <p:nvPr/>
        </p:nvSpPr>
        <p:spPr>
          <a:xfrm>
            <a:off x="1813425" y="3564487"/>
            <a:ext cx="5657850" cy="2108466"/>
          </a:xfrm>
          <a:prstGeom prst="parallelogram">
            <a:avLst>
              <a:gd name="adj" fmla="val 22652"/>
            </a:avLst>
          </a:prstGeom>
          <a:noFill/>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sz="1350" b="1"/>
          </a:p>
        </p:txBody>
      </p:sp>
      <p:pic>
        <p:nvPicPr>
          <p:cNvPr id="65" name="Picture 151"/>
          <p:cNvPicPr>
            <a:picLocks noChangeAspect="1" noChangeArrowheads="1"/>
          </p:cNvPicPr>
          <p:nvPr/>
        </p:nvPicPr>
        <p:blipFill>
          <a:blip r:embed="rId3" cstate="print"/>
          <a:srcRect/>
          <a:stretch>
            <a:fillRect/>
          </a:stretch>
        </p:blipFill>
        <p:spPr bwMode="auto">
          <a:xfrm>
            <a:off x="3356476" y="4578158"/>
            <a:ext cx="238424" cy="351847"/>
          </a:xfrm>
          <a:prstGeom prst="rect">
            <a:avLst/>
          </a:prstGeom>
          <a:noFill/>
          <a:ln w="9525">
            <a:noFill/>
            <a:miter lim="800000"/>
            <a:headEnd/>
            <a:tailEnd/>
          </a:ln>
        </p:spPr>
      </p:pic>
      <p:pic>
        <p:nvPicPr>
          <p:cNvPr id="76" name="Picture 151"/>
          <p:cNvPicPr>
            <a:picLocks noChangeAspect="1" noChangeArrowheads="1"/>
          </p:cNvPicPr>
          <p:nvPr/>
        </p:nvPicPr>
        <p:blipFill>
          <a:blip r:embed="rId3" cstate="print"/>
          <a:srcRect/>
          <a:stretch>
            <a:fillRect/>
          </a:stretch>
        </p:blipFill>
        <p:spPr bwMode="auto">
          <a:xfrm>
            <a:off x="4386529" y="3561041"/>
            <a:ext cx="277640" cy="330008"/>
          </a:xfrm>
          <a:prstGeom prst="rect">
            <a:avLst/>
          </a:prstGeom>
          <a:noFill/>
          <a:ln w="9525">
            <a:noFill/>
            <a:miter lim="800000"/>
            <a:headEnd/>
            <a:tailEnd/>
          </a:ln>
        </p:spPr>
      </p:pic>
      <p:pic>
        <p:nvPicPr>
          <p:cNvPr id="32" name="Picture 151"/>
          <p:cNvPicPr>
            <a:picLocks noChangeAspect="1" noChangeArrowheads="1"/>
          </p:cNvPicPr>
          <p:nvPr/>
        </p:nvPicPr>
        <p:blipFill>
          <a:blip r:embed="rId3" cstate="print"/>
          <a:srcRect/>
          <a:stretch>
            <a:fillRect/>
          </a:stretch>
        </p:blipFill>
        <p:spPr bwMode="auto">
          <a:xfrm>
            <a:off x="2242816" y="3846640"/>
            <a:ext cx="242135" cy="357322"/>
          </a:xfrm>
          <a:prstGeom prst="rect">
            <a:avLst/>
          </a:prstGeom>
          <a:noFill/>
          <a:ln w="9525">
            <a:noFill/>
            <a:miter lim="800000"/>
            <a:headEnd/>
            <a:tailEnd/>
          </a:ln>
        </p:spPr>
      </p:pic>
      <p:pic>
        <p:nvPicPr>
          <p:cNvPr id="33" name="Picture 151"/>
          <p:cNvPicPr>
            <a:picLocks noChangeAspect="1" noChangeArrowheads="1"/>
          </p:cNvPicPr>
          <p:nvPr/>
        </p:nvPicPr>
        <p:blipFill>
          <a:blip r:embed="rId3" cstate="print"/>
          <a:srcRect/>
          <a:stretch>
            <a:fillRect/>
          </a:stretch>
        </p:blipFill>
        <p:spPr bwMode="auto">
          <a:xfrm>
            <a:off x="2327777" y="5101455"/>
            <a:ext cx="242135" cy="357322"/>
          </a:xfrm>
          <a:prstGeom prst="rect">
            <a:avLst/>
          </a:prstGeom>
          <a:noFill/>
          <a:ln w="9525">
            <a:noFill/>
            <a:miter lim="800000"/>
            <a:headEnd/>
            <a:tailEnd/>
          </a:ln>
        </p:spPr>
      </p:pic>
      <p:pic>
        <p:nvPicPr>
          <p:cNvPr id="34" name="Picture 151"/>
          <p:cNvPicPr>
            <a:picLocks noChangeAspect="1" noChangeArrowheads="1"/>
          </p:cNvPicPr>
          <p:nvPr/>
        </p:nvPicPr>
        <p:blipFill>
          <a:blip r:embed="rId3" cstate="print"/>
          <a:srcRect/>
          <a:stretch>
            <a:fillRect/>
          </a:stretch>
        </p:blipFill>
        <p:spPr bwMode="auto">
          <a:xfrm>
            <a:off x="3875024" y="5266872"/>
            <a:ext cx="219546" cy="323987"/>
          </a:xfrm>
          <a:prstGeom prst="rect">
            <a:avLst/>
          </a:prstGeom>
          <a:noFill/>
          <a:ln w="9525">
            <a:noFill/>
            <a:miter lim="800000"/>
            <a:headEnd/>
            <a:tailEnd/>
          </a:ln>
        </p:spPr>
      </p:pic>
      <p:pic>
        <p:nvPicPr>
          <p:cNvPr id="35" name="Picture 151"/>
          <p:cNvPicPr>
            <a:picLocks noChangeAspect="1" noChangeArrowheads="1"/>
          </p:cNvPicPr>
          <p:nvPr/>
        </p:nvPicPr>
        <p:blipFill>
          <a:blip r:embed="rId3" cstate="print"/>
          <a:srcRect/>
          <a:stretch>
            <a:fillRect/>
          </a:stretch>
        </p:blipFill>
        <p:spPr bwMode="auto">
          <a:xfrm>
            <a:off x="6385426" y="4072753"/>
            <a:ext cx="223886" cy="330390"/>
          </a:xfrm>
          <a:prstGeom prst="rect">
            <a:avLst/>
          </a:prstGeom>
          <a:noFill/>
          <a:ln w="9525">
            <a:noFill/>
            <a:miter lim="800000"/>
            <a:headEnd/>
            <a:tailEnd/>
          </a:ln>
        </p:spPr>
      </p:pic>
      <p:pic>
        <p:nvPicPr>
          <p:cNvPr id="40" name="Picture 151"/>
          <p:cNvPicPr>
            <a:picLocks noChangeAspect="1" noChangeArrowheads="1"/>
          </p:cNvPicPr>
          <p:nvPr/>
        </p:nvPicPr>
        <p:blipFill>
          <a:blip r:embed="rId3" cstate="print"/>
          <a:srcRect/>
          <a:stretch>
            <a:fillRect/>
          </a:stretch>
        </p:blipFill>
        <p:spPr bwMode="auto">
          <a:xfrm>
            <a:off x="5242425" y="5044303"/>
            <a:ext cx="222222" cy="327936"/>
          </a:xfrm>
          <a:prstGeom prst="rect">
            <a:avLst/>
          </a:prstGeom>
          <a:noFill/>
          <a:ln w="9525">
            <a:noFill/>
            <a:miter lim="800000"/>
            <a:headEnd/>
            <a:tailEnd/>
          </a:ln>
        </p:spPr>
      </p:pic>
      <p:pic>
        <p:nvPicPr>
          <p:cNvPr id="17" name="Picture 191" descr="http://www.shinyshiny.tv/pink%20laptop%20notino.JPG"/>
          <p:cNvPicPr>
            <a:picLocks noChangeAspect="1" noChangeArrowheads="1"/>
          </p:cNvPicPr>
          <p:nvPr/>
        </p:nvPicPr>
        <p:blipFill>
          <a:blip r:embed="rId4" cstate="print"/>
          <a:srcRect t="2469"/>
          <a:stretch>
            <a:fillRect/>
          </a:stretch>
        </p:blipFill>
        <p:spPr bwMode="auto">
          <a:xfrm>
            <a:off x="4819286" y="5270622"/>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18" name="Picture 191" descr="http://www.shinyshiny.tv/pink%20laptop%20notino.JPG"/>
          <p:cNvPicPr>
            <a:picLocks noChangeAspect="1" noChangeArrowheads="1"/>
          </p:cNvPicPr>
          <p:nvPr/>
        </p:nvPicPr>
        <p:blipFill>
          <a:blip r:embed="rId4" cstate="print"/>
          <a:srcRect t="2469"/>
          <a:stretch>
            <a:fillRect/>
          </a:stretch>
        </p:blipFill>
        <p:spPr bwMode="auto">
          <a:xfrm>
            <a:off x="2670677" y="4587105"/>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19" name="Picture 191" descr="http://www.shinyshiny.tv/pink%20laptop%20notino.JPG"/>
          <p:cNvPicPr>
            <a:picLocks noChangeAspect="1" noChangeArrowheads="1"/>
          </p:cNvPicPr>
          <p:nvPr/>
        </p:nvPicPr>
        <p:blipFill>
          <a:blip r:embed="rId4" cstate="print"/>
          <a:srcRect t="2469"/>
          <a:stretch>
            <a:fillRect/>
          </a:stretch>
        </p:blipFill>
        <p:spPr bwMode="auto">
          <a:xfrm>
            <a:off x="4115688" y="3852291"/>
            <a:ext cx="215416" cy="21277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1" name="Picture 189" descr="http://www.learningkeys.org/Portals/0/PDA.jpg"/>
          <p:cNvPicPr>
            <a:picLocks noChangeAspect="1" noChangeArrowheads="1"/>
          </p:cNvPicPr>
          <p:nvPr/>
        </p:nvPicPr>
        <p:blipFill>
          <a:blip r:embed="rId5" cstate="print"/>
          <a:srcRect l="22858" t="5714" r="25714" b="8571"/>
          <a:stretch>
            <a:fillRect/>
          </a:stretch>
        </p:blipFill>
        <p:spPr bwMode="auto">
          <a:xfrm>
            <a:off x="6651862" y="5233641"/>
            <a:ext cx="107708" cy="22397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3" name="Picture 189" descr="http://www.learningkeys.org/Portals/0/PDA.jpg"/>
          <p:cNvPicPr>
            <a:picLocks noChangeAspect="1" noChangeArrowheads="1"/>
          </p:cNvPicPr>
          <p:nvPr/>
        </p:nvPicPr>
        <p:blipFill>
          <a:blip r:embed="rId5" cstate="print"/>
          <a:srcRect l="22858" t="5714" r="25714" b="8571"/>
          <a:stretch>
            <a:fillRect/>
          </a:stretch>
        </p:blipFill>
        <p:spPr bwMode="auto">
          <a:xfrm>
            <a:off x="6924700" y="3852291"/>
            <a:ext cx="107708" cy="22397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25" name="Picture 3"/>
          <p:cNvPicPr>
            <a:picLocks noChangeAspect="1" noChangeArrowheads="1"/>
          </p:cNvPicPr>
          <p:nvPr/>
        </p:nvPicPr>
        <p:blipFill>
          <a:blip r:embed="rId6" cstate="print"/>
          <a:srcRect/>
          <a:stretch>
            <a:fillRect/>
          </a:stretch>
        </p:blipFill>
        <p:spPr bwMode="auto">
          <a:xfrm>
            <a:off x="6556876" y="4472804"/>
            <a:ext cx="187208" cy="238251"/>
          </a:xfrm>
          <a:prstGeom prst="rect">
            <a:avLst/>
          </a:prstGeom>
          <a:noFill/>
          <a:ln w="9525">
            <a:noFill/>
            <a:miter lim="800000"/>
            <a:headEnd/>
            <a:tailEnd/>
          </a:ln>
          <a:effectLst/>
        </p:spPr>
      </p:pic>
      <p:pic>
        <p:nvPicPr>
          <p:cNvPr id="26" name="Picture 3"/>
          <p:cNvPicPr>
            <a:picLocks noChangeAspect="1" noChangeArrowheads="1"/>
          </p:cNvPicPr>
          <p:nvPr/>
        </p:nvPicPr>
        <p:blipFill>
          <a:blip r:embed="rId6" cstate="print"/>
          <a:srcRect/>
          <a:stretch>
            <a:fillRect/>
          </a:stretch>
        </p:blipFill>
        <p:spPr bwMode="auto">
          <a:xfrm>
            <a:off x="2331634" y="4883657"/>
            <a:ext cx="187208" cy="238251"/>
          </a:xfrm>
          <a:prstGeom prst="rect">
            <a:avLst/>
          </a:prstGeom>
          <a:noFill/>
          <a:ln w="9525">
            <a:noFill/>
            <a:miter lim="800000"/>
            <a:headEnd/>
            <a:tailEnd/>
          </a:ln>
          <a:effectLst/>
        </p:spPr>
      </p:pic>
      <p:pic>
        <p:nvPicPr>
          <p:cNvPr id="27" name="Picture 3"/>
          <p:cNvPicPr>
            <a:picLocks noChangeAspect="1" noChangeArrowheads="1"/>
          </p:cNvPicPr>
          <p:nvPr/>
        </p:nvPicPr>
        <p:blipFill>
          <a:blip r:embed="rId6" cstate="print"/>
          <a:srcRect/>
          <a:stretch>
            <a:fillRect/>
          </a:stretch>
        </p:blipFill>
        <p:spPr bwMode="auto">
          <a:xfrm>
            <a:off x="3013576" y="5044304"/>
            <a:ext cx="187208" cy="238251"/>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5972358" y="5216117"/>
            <a:ext cx="226091" cy="273278"/>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3674353" y="4469965"/>
            <a:ext cx="243365" cy="303644"/>
          </a:xfrm>
          <a:prstGeom prst="rect">
            <a:avLst/>
          </a:prstGeom>
          <a:noFill/>
          <a:ln w="9525">
            <a:noFill/>
            <a:miter lim="800000"/>
            <a:headEnd/>
            <a:tailEnd/>
          </a:ln>
          <a:effectLst/>
        </p:spPr>
      </p:pic>
      <p:pic>
        <p:nvPicPr>
          <p:cNvPr id="11" name="Picture 3"/>
          <p:cNvPicPr>
            <a:picLocks noChangeAspect="1" noChangeArrowheads="1"/>
          </p:cNvPicPr>
          <p:nvPr/>
        </p:nvPicPr>
        <p:blipFill>
          <a:blip r:embed="rId9" cstate="print"/>
          <a:srcRect/>
          <a:stretch>
            <a:fillRect/>
          </a:stretch>
        </p:blipFill>
        <p:spPr bwMode="auto">
          <a:xfrm rot="9709770">
            <a:off x="2322460" y="3507564"/>
            <a:ext cx="734756" cy="181873"/>
          </a:xfrm>
          <a:prstGeom prst="rect">
            <a:avLst/>
          </a:prstGeom>
          <a:noFill/>
          <a:ln w="9525">
            <a:noFill/>
            <a:miter lim="800000"/>
            <a:headEnd/>
            <a:tailEnd/>
          </a:ln>
          <a:effectLst/>
        </p:spPr>
      </p:pic>
      <p:sp>
        <p:nvSpPr>
          <p:cNvPr id="49" name="Freeform 31"/>
          <p:cNvSpPr>
            <a:spLocks/>
          </p:cNvSpPr>
          <p:nvPr/>
        </p:nvSpPr>
        <p:spPr bwMode="auto">
          <a:xfrm rot="3728226">
            <a:off x="4586253" y="3429805"/>
            <a:ext cx="1063835" cy="2681034"/>
          </a:xfrm>
          <a:custGeom>
            <a:avLst/>
            <a:gdLst>
              <a:gd name="T0" fmla="*/ 2147483647 w 232"/>
              <a:gd name="T1" fmla="*/ 0 h 597"/>
              <a:gd name="T2" fmla="*/ 2147483647 w 232"/>
              <a:gd name="T3" fmla="*/ 2147483647 h 597"/>
              <a:gd name="T4" fmla="*/ 2147483647 w 232"/>
              <a:gd name="T5" fmla="*/ 2147483647 h 597"/>
              <a:gd name="T6" fmla="*/ 2147483647 w 232"/>
              <a:gd name="T7" fmla="*/ 2147483647 h 597"/>
              <a:gd name="T8" fmla="*/ 2147483647 w 232"/>
              <a:gd name="T9" fmla="*/ 2147483647 h 597"/>
              <a:gd name="T10" fmla="*/ 2147483647 w 232"/>
              <a:gd name="T11" fmla="*/ 2147483647 h 597"/>
              <a:gd name="T12" fmla="*/ 2147483647 w 232"/>
              <a:gd name="T13" fmla="*/ 2147483647 h 597"/>
              <a:gd name="T14" fmla="*/ 2147483647 w 232"/>
              <a:gd name="T15" fmla="*/ 2147483647 h 597"/>
              <a:gd name="T16" fmla="*/ 2147483647 w 232"/>
              <a:gd name="T17" fmla="*/ 2147483647 h 597"/>
              <a:gd name="T18" fmla="*/ 2147483647 w 232"/>
              <a:gd name="T19" fmla="*/ 2147483647 h 597"/>
              <a:gd name="T20" fmla="*/ 2147483647 w 232"/>
              <a:gd name="T21" fmla="*/ 2147483647 h 5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2"/>
              <a:gd name="T34" fmla="*/ 0 h 597"/>
              <a:gd name="T35" fmla="*/ 232 w 232"/>
              <a:gd name="T36" fmla="*/ 597 h 5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2" h="597">
                <a:moveTo>
                  <a:pt x="232" y="0"/>
                </a:moveTo>
                <a:cubicBezTo>
                  <a:pt x="206" y="8"/>
                  <a:pt x="183" y="16"/>
                  <a:pt x="156" y="21"/>
                </a:cubicBezTo>
                <a:cubicBezTo>
                  <a:pt x="123" y="38"/>
                  <a:pt x="90" y="66"/>
                  <a:pt x="69" y="97"/>
                </a:cubicBezTo>
                <a:cubicBezTo>
                  <a:pt x="73" y="118"/>
                  <a:pt x="76" y="149"/>
                  <a:pt x="96" y="163"/>
                </a:cubicBezTo>
                <a:cubicBezTo>
                  <a:pt x="109" y="172"/>
                  <a:pt x="163" y="183"/>
                  <a:pt x="183" y="190"/>
                </a:cubicBezTo>
                <a:cubicBezTo>
                  <a:pt x="187" y="195"/>
                  <a:pt x="193" y="200"/>
                  <a:pt x="194" y="206"/>
                </a:cubicBezTo>
                <a:cubicBezTo>
                  <a:pt x="200" y="281"/>
                  <a:pt x="170" y="265"/>
                  <a:pt x="112" y="271"/>
                </a:cubicBezTo>
                <a:cubicBezTo>
                  <a:pt x="84" y="277"/>
                  <a:pt x="71" y="289"/>
                  <a:pt x="47" y="304"/>
                </a:cubicBezTo>
                <a:cubicBezTo>
                  <a:pt x="40" y="327"/>
                  <a:pt x="46" y="335"/>
                  <a:pt x="69" y="342"/>
                </a:cubicBezTo>
                <a:cubicBezTo>
                  <a:pt x="88" y="404"/>
                  <a:pt x="78" y="464"/>
                  <a:pt x="26" y="500"/>
                </a:cubicBezTo>
                <a:cubicBezTo>
                  <a:pt x="0" y="538"/>
                  <a:pt x="15" y="510"/>
                  <a:pt x="15" y="597"/>
                </a:cubicBezTo>
              </a:path>
            </a:pathLst>
          </a:custGeom>
          <a:noFill/>
          <a:ln w="9525">
            <a:solidFill>
              <a:srgbClr val="FF0000"/>
            </a:solidFill>
            <a:round/>
            <a:headEnd/>
            <a:tailEnd type="stealth" w="lg" len="lg"/>
          </a:ln>
        </p:spPr>
        <p:txBody>
          <a:bodyPr wrap="none" anchor="ctr"/>
          <a:lstStyle/>
          <a:p>
            <a:endParaRPr lang="en-US" sz="1350"/>
          </a:p>
        </p:txBody>
      </p:sp>
      <p:pic>
        <p:nvPicPr>
          <p:cNvPr id="51" name="Picture 3"/>
          <p:cNvPicPr>
            <a:picLocks noChangeAspect="1" noChangeArrowheads="1"/>
          </p:cNvPicPr>
          <p:nvPr/>
        </p:nvPicPr>
        <p:blipFill>
          <a:blip r:embed="rId6" cstate="print"/>
          <a:srcRect/>
          <a:stretch>
            <a:fillRect/>
          </a:stretch>
        </p:blipFill>
        <p:spPr bwMode="auto">
          <a:xfrm>
            <a:off x="4156576" y="4701404"/>
            <a:ext cx="187208" cy="238251"/>
          </a:xfrm>
          <a:prstGeom prst="rect">
            <a:avLst/>
          </a:prstGeom>
          <a:noFill/>
          <a:ln w="9525">
            <a:noFill/>
            <a:miter lim="800000"/>
            <a:headEnd/>
            <a:tailEnd/>
          </a:ln>
          <a:effectLst/>
        </p:spPr>
      </p:pic>
      <p:cxnSp>
        <p:nvCxnSpPr>
          <p:cNvPr id="54" name="Straight Arrow Connector 53"/>
          <p:cNvCxnSpPr>
            <a:endCxn id="51" idx="3"/>
          </p:cNvCxnSpPr>
          <p:nvPr/>
        </p:nvCxnSpPr>
        <p:spPr>
          <a:xfrm rot="10800000" flipV="1">
            <a:off x="4343783" y="4701405"/>
            <a:ext cx="2213093" cy="119124"/>
          </a:xfrm>
          <a:prstGeom prst="straightConnector1">
            <a:avLst/>
          </a:prstGeom>
          <a:ln w="50800">
            <a:solidFill>
              <a:srgbClr val="00B050"/>
            </a:solidFill>
            <a:prstDash val="sysDot"/>
            <a:tailEnd type="stealth" w="lg" len="lg"/>
          </a:ln>
        </p:spPr>
        <p:style>
          <a:lnRef idx="1">
            <a:schemeClr val="accent1"/>
          </a:lnRef>
          <a:fillRef idx="0">
            <a:schemeClr val="accent1"/>
          </a:fillRef>
          <a:effectRef idx="0">
            <a:schemeClr val="accent1"/>
          </a:effectRef>
          <a:fontRef idx="minor">
            <a:schemeClr val="tx1"/>
          </a:fontRef>
        </p:style>
      </p:cxnSp>
      <p:pic>
        <p:nvPicPr>
          <p:cNvPr id="50" name="Picture 3"/>
          <p:cNvPicPr>
            <a:picLocks noChangeAspect="1" noChangeArrowheads="1"/>
          </p:cNvPicPr>
          <p:nvPr/>
        </p:nvPicPr>
        <p:blipFill>
          <a:blip r:embed="rId6" cstate="print"/>
          <a:srcRect/>
          <a:stretch>
            <a:fillRect/>
          </a:stretch>
        </p:blipFill>
        <p:spPr bwMode="auto">
          <a:xfrm>
            <a:off x="5585326" y="4644254"/>
            <a:ext cx="187208" cy="238251"/>
          </a:xfrm>
          <a:prstGeom prst="rect">
            <a:avLst/>
          </a:prstGeom>
          <a:noFill/>
          <a:ln w="9525">
            <a:noFill/>
            <a:miter lim="800000"/>
            <a:headEnd/>
            <a:tailEnd/>
          </a:ln>
          <a:effectLst/>
        </p:spPr>
      </p:pic>
      <p:sp>
        <p:nvSpPr>
          <p:cNvPr id="60" name="Freeform 33"/>
          <p:cNvSpPr>
            <a:spLocks/>
          </p:cNvSpPr>
          <p:nvPr/>
        </p:nvSpPr>
        <p:spPr bwMode="auto">
          <a:xfrm rot="15052500" flipH="1">
            <a:off x="4500873" y="2112350"/>
            <a:ext cx="849534" cy="3614223"/>
          </a:xfrm>
          <a:custGeom>
            <a:avLst/>
            <a:gdLst>
              <a:gd name="T0" fmla="*/ 0 w 1174"/>
              <a:gd name="T1" fmla="*/ 0 h 402"/>
              <a:gd name="T2" fmla="*/ 2147483647 w 1174"/>
              <a:gd name="T3" fmla="*/ 2147483647 h 402"/>
              <a:gd name="T4" fmla="*/ 2147483647 w 1174"/>
              <a:gd name="T5" fmla="*/ 2147483647 h 402"/>
              <a:gd name="T6" fmla="*/ 2147483647 w 1174"/>
              <a:gd name="T7" fmla="*/ 2147483647 h 402"/>
              <a:gd name="T8" fmla="*/ 2147483647 w 1174"/>
              <a:gd name="T9" fmla="*/ 2147483647 h 402"/>
              <a:gd name="T10" fmla="*/ 2147483647 w 1174"/>
              <a:gd name="T11" fmla="*/ 2147483647 h 402"/>
              <a:gd name="T12" fmla="*/ 2147483647 w 1174"/>
              <a:gd name="T13" fmla="*/ 2147483647 h 402"/>
              <a:gd name="T14" fmla="*/ 2147483647 w 1174"/>
              <a:gd name="T15" fmla="*/ 2147483647 h 402"/>
              <a:gd name="T16" fmla="*/ 2147483647 w 1174"/>
              <a:gd name="T17" fmla="*/ 2147483647 h 402"/>
              <a:gd name="T18" fmla="*/ 2147483647 w 1174"/>
              <a:gd name="T19" fmla="*/ 2147483647 h 402"/>
              <a:gd name="T20" fmla="*/ 2147483647 w 1174"/>
              <a:gd name="T21" fmla="*/ 2147483647 h 402"/>
              <a:gd name="T22" fmla="*/ 2147483647 w 1174"/>
              <a:gd name="T23" fmla="*/ 2147483647 h 402"/>
              <a:gd name="T24" fmla="*/ 2147483647 w 1174"/>
              <a:gd name="T25" fmla="*/ 2147483647 h 402"/>
              <a:gd name="T26" fmla="*/ 2147483647 w 1174"/>
              <a:gd name="T27" fmla="*/ 2147483647 h 402"/>
              <a:gd name="T28" fmla="*/ 2147483647 w 1174"/>
              <a:gd name="T29" fmla="*/ 2147483647 h 402"/>
              <a:gd name="T30" fmla="*/ 2147483647 w 1174"/>
              <a:gd name="T31" fmla="*/ 2147483647 h 402"/>
              <a:gd name="T32" fmla="*/ 2147483647 w 1174"/>
              <a:gd name="T33" fmla="*/ 2147483647 h 402"/>
              <a:gd name="T34" fmla="*/ 2147483647 w 1174"/>
              <a:gd name="T35" fmla="*/ 2147483647 h 402"/>
              <a:gd name="T36" fmla="*/ 2147483647 w 1174"/>
              <a:gd name="T37" fmla="*/ 2147483647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4"/>
              <a:gd name="T58" fmla="*/ 0 h 402"/>
              <a:gd name="T59" fmla="*/ 1174 w 1174"/>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4" h="402">
                <a:moveTo>
                  <a:pt x="0" y="0"/>
                </a:moveTo>
                <a:cubicBezTo>
                  <a:pt x="18" y="67"/>
                  <a:pt x="79" y="65"/>
                  <a:pt x="136" y="76"/>
                </a:cubicBezTo>
                <a:cubicBezTo>
                  <a:pt x="158" y="74"/>
                  <a:pt x="180" y="75"/>
                  <a:pt x="201" y="71"/>
                </a:cubicBezTo>
                <a:cubicBezTo>
                  <a:pt x="220" y="67"/>
                  <a:pt x="243" y="50"/>
                  <a:pt x="261" y="43"/>
                </a:cubicBezTo>
                <a:cubicBezTo>
                  <a:pt x="289" y="33"/>
                  <a:pt x="320" y="27"/>
                  <a:pt x="348" y="16"/>
                </a:cubicBezTo>
                <a:cubicBezTo>
                  <a:pt x="355" y="18"/>
                  <a:pt x="366" y="16"/>
                  <a:pt x="370" y="22"/>
                </a:cubicBezTo>
                <a:cubicBezTo>
                  <a:pt x="401" y="73"/>
                  <a:pt x="348" y="54"/>
                  <a:pt x="397" y="65"/>
                </a:cubicBezTo>
                <a:cubicBezTo>
                  <a:pt x="466" y="56"/>
                  <a:pt x="521" y="37"/>
                  <a:pt x="587" y="27"/>
                </a:cubicBezTo>
                <a:cubicBezTo>
                  <a:pt x="623" y="29"/>
                  <a:pt x="660" y="28"/>
                  <a:pt x="696" y="33"/>
                </a:cubicBezTo>
                <a:cubicBezTo>
                  <a:pt x="713" y="35"/>
                  <a:pt x="729" y="69"/>
                  <a:pt x="734" y="76"/>
                </a:cubicBezTo>
                <a:cubicBezTo>
                  <a:pt x="738" y="81"/>
                  <a:pt x="745" y="92"/>
                  <a:pt x="745" y="92"/>
                </a:cubicBezTo>
                <a:cubicBezTo>
                  <a:pt x="762" y="151"/>
                  <a:pt x="718" y="185"/>
                  <a:pt x="701" y="234"/>
                </a:cubicBezTo>
                <a:cubicBezTo>
                  <a:pt x="717" y="276"/>
                  <a:pt x="770" y="247"/>
                  <a:pt x="805" y="239"/>
                </a:cubicBezTo>
                <a:cubicBezTo>
                  <a:pt x="842" y="214"/>
                  <a:pt x="825" y="221"/>
                  <a:pt x="854" y="212"/>
                </a:cubicBezTo>
                <a:cubicBezTo>
                  <a:pt x="907" y="215"/>
                  <a:pt x="933" y="218"/>
                  <a:pt x="979" y="228"/>
                </a:cubicBezTo>
                <a:cubicBezTo>
                  <a:pt x="1019" y="268"/>
                  <a:pt x="967" y="209"/>
                  <a:pt x="1000" y="299"/>
                </a:cubicBezTo>
                <a:cubicBezTo>
                  <a:pt x="1004" y="310"/>
                  <a:pt x="1022" y="306"/>
                  <a:pt x="1033" y="310"/>
                </a:cubicBezTo>
                <a:cubicBezTo>
                  <a:pt x="1073" y="324"/>
                  <a:pt x="1121" y="323"/>
                  <a:pt x="1163" y="326"/>
                </a:cubicBezTo>
                <a:cubicBezTo>
                  <a:pt x="1172" y="350"/>
                  <a:pt x="1174" y="402"/>
                  <a:pt x="1174" y="402"/>
                </a:cubicBezTo>
              </a:path>
            </a:pathLst>
          </a:custGeom>
          <a:noFill/>
          <a:ln w="9525">
            <a:solidFill>
              <a:srgbClr val="FF0000"/>
            </a:solidFill>
            <a:round/>
            <a:headEnd type="none" w="lg" len="lg"/>
            <a:tailEnd type="stealth" w="lg" len="lg"/>
          </a:ln>
        </p:spPr>
        <p:txBody>
          <a:bodyPr wrap="none" anchor="ctr"/>
          <a:lstStyle/>
          <a:p>
            <a:endParaRPr lang="en-US" sz="1350"/>
          </a:p>
        </p:txBody>
      </p:sp>
      <p:pic>
        <p:nvPicPr>
          <p:cNvPr id="20" name="Picture 187" descr="http://www.sofee.cn/blog/wp-content/uploads/2008/09/google_g1_phone_desktop.jpg"/>
          <p:cNvPicPr>
            <a:picLocks noChangeAspect="1" noChangeArrowheads="1"/>
          </p:cNvPicPr>
          <p:nvPr/>
        </p:nvPicPr>
        <p:blipFill>
          <a:blip r:embed="rId10" cstate="print"/>
          <a:srcRect l="24969" t="3464" r="23694" b="13420"/>
          <a:stretch>
            <a:fillRect/>
          </a:stretch>
        </p:blipFill>
        <p:spPr bwMode="auto">
          <a:xfrm>
            <a:off x="3013576" y="3826812"/>
            <a:ext cx="144663" cy="333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cxnSp>
        <p:nvCxnSpPr>
          <p:cNvPr id="64" name="Straight Arrow Connector 63"/>
          <p:cNvCxnSpPr>
            <a:stCxn id="20" idx="2"/>
          </p:cNvCxnSpPr>
          <p:nvPr/>
        </p:nvCxnSpPr>
        <p:spPr>
          <a:xfrm rot="16200000" flipH="1">
            <a:off x="3271587" y="3974355"/>
            <a:ext cx="70660" cy="442019"/>
          </a:xfrm>
          <a:prstGeom prst="straightConnector1">
            <a:avLst/>
          </a:prstGeom>
          <a:ln w="50800">
            <a:solidFill>
              <a:srgbClr val="00B050"/>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4228907" y="3274209"/>
            <a:ext cx="400050" cy="1714500"/>
          </a:xfrm>
          <a:prstGeom prst="straightConnector1">
            <a:avLst/>
          </a:prstGeom>
          <a:ln w="50800">
            <a:solidFill>
              <a:srgbClr val="00B050"/>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413875" y="3844153"/>
            <a:ext cx="971550" cy="57150"/>
          </a:xfrm>
          <a:prstGeom prst="straightConnector1">
            <a:avLst/>
          </a:prstGeom>
          <a:ln w="50800">
            <a:solidFill>
              <a:srgbClr val="00B050"/>
            </a:solidFill>
            <a:prstDash val="sysDot"/>
            <a:tailEnd type="stealth" w="lg" len="lg"/>
          </a:ln>
        </p:spPr>
        <p:style>
          <a:lnRef idx="1">
            <a:schemeClr val="accent1"/>
          </a:lnRef>
          <a:fillRef idx="0">
            <a:schemeClr val="accent1"/>
          </a:fillRef>
          <a:effectRef idx="0">
            <a:schemeClr val="accent1"/>
          </a:effectRef>
          <a:fontRef idx="minor">
            <a:schemeClr val="tx1"/>
          </a:fontRef>
        </p:style>
      </p:cxnSp>
      <p:pic>
        <p:nvPicPr>
          <p:cNvPr id="85" name="Picture 187" descr="http://www.sofee.cn/blog/wp-content/uploads/2008/09/google_g1_phone_desktop.jpg"/>
          <p:cNvPicPr>
            <a:picLocks noChangeAspect="1" noChangeArrowheads="1"/>
          </p:cNvPicPr>
          <p:nvPr/>
        </p:nvPicPr>
        <p:blipFill>
          <a:blip r:embed="rId10" cstate="print"/>
          <a:srcRect l="24969" t="3464" r="23694" b="13420"/>
          <a:stretch>
            <a:fillRect/>
          </a:stretch>
        </p:blipFill>
        <p:spPr bwMode="auto">
          <a:xfrm>
            <a:off x="3527926" y="4082431"/>
            <a:ext cx="144663" cy="333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86" name="Picture 187" descr="http://www.sofee.cn/blog/wp-content/uploads/2008/09/google_g1_phone_desktop.jpg"/>
          <p:cNvPicPr>
            <a:picLocks noChangeAspect="1" noChangeArrowheads="1"/>
          </p:cNvPicPr>
          <p:nvPr/>
        </p:nvPicPr>
        <p:blipFill>
          <a:blip r:embed="rId10" cstate="print"/>
          <a:srcRect l="24969" t="3464" r="23694" b="13420"/>
          <a:stretch>
            <a:fillRect/>
          </a:stretch>
        </p:blipFill>
        <p:spPr bwMode="auto">
          <a:xfrm>
            <a:off x="5299576" y="3729853"/>
            <a:ext cx="144663" cy="333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89" name="Picture 187" descr="http://www.sofee.cn/blog/wp-content/uploads/2008/09/google_g1_phone_desktop.jpg"/>
          <p:cNvPicPr>
            <a:picLocks noChangeAspect="1" noChangeArrowheads="1"/>
          </p:cNvPicPr>
          <p:nvPr/>
        </p:nvPicPr>
        <p:blipFill>
          <a:blip r:embed="rId10" cstate="print"/>
          <a:srcRect l="24969" t="3464" r="23694" b="13420"/>
          <a:stretch>
            <a:fillRect/>
          </a:stretch>
        </p:blipFill>
        <p:spPr bwMode="auto">
          <a:xfrm>
            <a:off x="6385426" y="3615553"/>
            <a:ext cx="144663" cy="333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pic>
      <p:pic>
        <p:nvPicPr>
          <p:cNvPr id="48" name="Content Placeholder 12" descr="amazon.jpg"/>
          <p:cNvPicPr>
            <a:picLocks noChangeAspect="1"/>
          </p:cNvPicPr>
          <p:nvPr/>
        </p:nvPicPr>
        <p:blipFill>
          <a:blip r:embed="rId11" cstate="print"/>
          <a:srcRect l="4879" t="25000" r="17061" b="4545"/>
          <a:stretch>
            <a:fillRect/>
          </a:stretch>
        </p:blipFill>
        <p:spPr bwMode="auto">
          <a:xfrm>
            <a:off x="3013575" y="2986903"/>
            <a:ext cx="628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75688" y="4940066"/>
            <a:ext cx="4572000" cy="307777"/>
          </a:xfrm>
          <a:prstGeom prst="rect">
            <a:avLst/>
          </a:prstGeom>
        </p:spPr>
        <p:txBody>
          <a:bodyPr>
            <a:spAutoFit/>
          </a:bodyPr>
          <a:lstStyle/>
          <a:p>
            <a:r>
              <a:rPr lang="en-US" altLang="zh-TW" sz="1400" b="1" dirty="0" smtClean="0">
                <a:solidFill>
                  <a:srgbClr val="00B050"/>
                </a:solidFill>
                <a:latin typeface="Arial" pitchFamily="34" charset="0"/>
              </a:rPr>
              <a:t>User mobility</a:t>
            </a:r>
            <a:endParaRPr lang="en-US" altLang="zh-TW" sz="1400" b="1" dirty="0">
              <a:solidFill>
                <a:srgbClr val="00B050"/>
              </a:solidFill>
              <a:latin typeface="Arial" pitchFamily="34" charset="0"/>
            </a:endParaRPr>
          </a:p>
        </p:txBody>
      </p:sp>
      <p:sp>
        <p:nvSpPr>
          <p:cNvPr id="39" name="Content Placeholder 2"/>
          <p:cNvSpPr txBox="1">
            <a:spLocks/>
          </p:cNvSpPr>
          <p:nvPr/>
        </p:nvSpPr>
        <p:spPr bwMode="auto">
          <a:xfrm rot="10800000" flipV="1">
            <a:off x="598516" y="1839305"/>
            <a:ext cx="7916834" cy="72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68" indent="-257168" algn="l" rtl="0" eaLnBrk="1" fontAlgn="base" hangingPunct="1">
              <a:spcBef>
                <a:spcPct val="20000"/>
              </a:spcBef>
              <a:spcAft>
                <a:spcPct val="0"/>
              </a:spcAft>
              <a:buChar char="•"/>
              <a:defRPr sz="1350">
                <a:solidFill>
                  <a:schemeClr val="tx1"/>
                </a:solidFill>
                <a:latin typeface="Arial" pitchFamily="34" charset="0"/>
                <a:ea typeface="+mn-ea"/>
                <a:cs typeface="Arial" pitchFamily="34" charset="0"/>
              </a:defRPr>
            </a:lvl1pPr>
            <a:lvl2pPr marL="557199" indent="-214308" algn="l" rtl="0" eaLnBrk="1" fontAlgn="base" hangingPunct="1">
              <a:spcBef>
                <a:spcPct val="20000"/>
              </a:spcBef>
              <a:spcAft>
                <a:spcPct val="0"/>
              </a:spcAft>
              <a:buChar char="–"/>
              <a:defRPr sz="1200">
                <a:solidFill>
                  <a:schemeClr val="tx1"/>
                </a:solidFill>
                <a:latin typeface="Arial" pitchFamily="34" charset="0"/>
                <a:cs typeface="Arial" pitchFamily="34" charset="0"/>
              </a:defRPr>
            </a:lvl2pPr>
            <a:lvl3pPr marL="857228" indent="-171446" algn="l" rtl="0" eaLnBrk="1" fontAlgn="base" hangingPunct="1">
              <a:spcBef>
                <a:spcPct val="20000"/>
              </a:spcBef>
              <a:spcAft>
                <a:spcPct val="0"/>
              </a:spcAft>
              <a:buChar char="•"/>
              <a:defRPr sz="1050">
                <a:solidFill>
                  <a:schemeClr val="tx1"/>
                </a:solidFill>
                <a:latin typeface="Arial" pitchFamily="34" charset="0"/>
                <a:cs typeface="Arial" pitchFamily="34" charset="0"/>
              </a:defRPr>
            </a:lvl3pPr>
            <a:lvl4pPr marL="1200120" indent="-171446" algn="l" rtl="0" eaLnBrk="1" fontAlgn="base" hangingPunct="1">
              <a:spcBef>
                <a:spcPct val="20000"/>
              </a:spcBef>
              <a:spcAft>
                <a:spcPct val="0"/>
              </a:spcAft>
              <a:buChar char="–"/>
              <a:defRPr sz="900">
                <a:solidFill>
                  <a:schemeClr val="tx1"/>
                </a:solidFill>
                <a:latin typeface="Arial" pitchFamily="34" charset="0"/>
                <a:cs typeface="Arial" pitchFamily="34" charset="0"/>
              </a:defRPr>
            </a:lvl4pPr>
            <a:lvl5pPr marL="1543012" indent="-171446" algn="l" rtl="0" eaLnBrk="1" fontAlgn="base" hangingPunct="1">
              <a:spcBef>
                <a:spcPct val="20000"/>
              </a:spcBef>
              <a:spcAft>
                <a:spcPct val="0"/>
              </a:spcAft>
              <a:buChar char="»"/>
              <a:defRPr sz="900">
                <a:solidFill>
                  <a:schemeClr val="tx1"/>
                </a:solidFill>
                <a:latin typeface="Arial" pitchFamily="34" charset="0"/>
                <a:cs typeface="Arial" pitchFamily="34" charset="0"/>
              </a:defRPr>
            </a:lvl5pPr>
            <a:lvl6pPr marL="1885903" indent="-171446" algn="l" rtl="0" eaLnBrk="1" fontAlgn="base" hangingPunct="1">
              <a:spcBef>
                <a:spcPct val="20000"/>
              </a:spcBef>
              <a:spcAft>
                <a:spcPct val="0"/>
              </a:spcAft>
              <a:buChar char="»"/>
              <a:defRPr sz="1500">
                <a:solidFill>
                  <a:schemeClr val="tx1"/>
                </a:solidFill>
                <a:latin typeface="+mn-lt"/>
              </a:defRPr>
            </a:lvl6pPr>
            <a:lvl7pPr marL="2228795" indent="-171446" algn="l" rtl="0" eaLnBrk="1" fontAlgn="base" hangingPunct="1">
              <a:spcBef>
                <a:spcPct val="20000"/>
              </a:spcBef>
              <a:spcAft>
                <a:spcPct val="0"/>
              </a:spcAft>
              <a:buChar char="»"/>
              <a:defRPr sz="1500">
                <a:solidFill>
                  <a:schemeClr val="tx1"/>
                </a:solidFill>
                <a:latin typeface="+mn-lt"/>
              </a:defRPr>
            </a:lvl7pPr>
            <a:lvl8pPr marL="2571686" indent="-171446" algn="l" rtl="0" eaLnBrk="1" fontAlgn="base" hangingPunct="1">
              <a:spcBef>
                <a:spcPct val="20000"/>
              </a:spcBef>
              <a:spcAft>
                <a:spcPct val="0"/>
              </a:spcAft>
              <a:buChar char="»"/>
              <a:defRPr sz="1500">
                <a:solidFill>
                  <a:schemeClr val="tx1"/>
                </a:solidFill>
                <a:latin typeface="+mn-lt"/>
              </a:defRPr>
            </a:lvl8pPr>
            <a:lvl9pPr marL="2914577" indent="-171446" algn="l" rtl="0" eaLnBrk="1" fontAlgn="base" hangingPunct="1">
              <a:spcBef>
                <a:spcPct val="20000"/>
              </a:spcBef>
              <a:spcAft>
                <a:spcPct val="0"/>
              </a:spcAft>
              <a:buChar char="»"/>
              <a:defRPr sz="1500">
                <a:solidFill>
                  <a:schemeClr val="tx1"/>
                </a:solidFill>
                <a:latin typeface="+mn-lt"/>
              </a:defRPr>
            </a:lvl9pPr>
          </a:lstStyle>
          <a:p>
            <a:r>
              <a:rPr lang="en-US" sz="2800" b="1" kern="0" dirty="0" smtClean="0">
                <a:latin typeface="+mn-lt"/>
              </a:rPr>
              <a:t>User mobility also degrades the transmission performance</a:t>
            </a:r>
          </a:p>
        </p:txBody>
      </p:sp>
    </p:spTree>
    <p:extLst>
      <p:ext uri="{BB962C8B-B14F-4D97-AF65-F5344CB8AC3E}">
        <p14:creationId xmlns:p14="http://schemas.microsoft.com/office/powerpoint/2010/main" val="3380462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6250"/>
            <a:ext cx="7886700" cy="1325563"/>
          </a:xfrm>
        </p:spPr>
        <p:txBody>
          <a:bodyPr/>
          <a:lstStyle/>
          <a:p>
            <a:r>
              <a:rPr lang="en-US" altLang="zh-TW" dirty="0"/>
              <a:t>Challenges of real-time content delivery</a:t>
            </a:r>
            <a:endParaRPr lang="en-US" dirty="0"/>
          </a:p>
        </p:txBody>
      </p:sp>
      <p:sp>
        <p:nvSpPr>
          <p:cNvPr id="3" name="Content Placeholder 2"/>
          <p:cNvSpPr>
            <a:spLocks noGrp="1"/>
          </p:cNvSpPr>
          <p:nvPr>
            <p:ph idx="1"/>
          </p:nvPr>
        </p:nvSpPr>
        <p:spPr/>
        <p:txBody>
          <a:bodyPr/>
          <a:lstStyle/>
          <a:p>
            <a:r>
              <a:rPr lang="en-US" altLang="zh-TW" sz="1800" dirty="0"/>
              <a:t>Growing need of low latency and high reliability applications :</a:t>
            </a:r>
          </a:p>
          <a:p>
            <a:pPr lvl="1"/>
            <a:r>
              <a:rPr lang="en-US" altLang="zh-TW" sz="1800" dirty="0"/>
              <a:t>Life streaming</a:t>
            </a:r>
          </a:p>
          <a:p>
            <a:pPr lvl="1"/>
            <a:r>
              <a:rPr lang="en-US" altLang="zh-TW" sz="1800" dirty="0" smtClean="0"/>
              <a:t>Video conferencing</a:t>
            </a:r>
            <a:endParaRPr lang="en-US" altLang="zh-TW" sz="1800" dirty="0"/>
          </a:p>
          <a:p>
            <a:pPr lvl="1"/>
            <a:r>
              <a:rPr lang="en-US" altLang="zh-TW" sz="1800" dirty="0"/>
              <a:t>Remote </a:t>
            </a:r>
            <a:r>
              <a:rPr lang="en-US" altLang="zh-TW" sz="1800" dirty="0" smtClean="0"/>
              <a:t>surgery</a:t>
            </a:r>
            <a:endParaRPr lang="en-US" altLang="zh-TW" sz="1800" dirty="0"/>
          </a:p>
          <a:p>
            <a:r>
              <a:rPr lang="en-US" altLang="zh-TW" sz="1800" dirty="0"/>
              <a:t>Characteristics  of these applications :</a:t>
            </a:r>
          </a:p>
          <a:p>
            <a:pPr lvl="1"/>
            <a:r>
              <a:rPr lang="en-US" altLang="zh-TW" sz="1800" dirty="0"/>
              <a:t>Low latency (expected to be less than 10 </a:t>
            </a:r>
            <a:r>
              <a:rPr lang="en-US" altLang="zh-TW" sz="1800" dirty="0" err="1"/>
              <a:t>ms</a:t>
            </a:r>
            <a:r>
              <a:rPr lang="en-US" altLang="zh-TW" sz="1800" dirty="0"/>
              <a:t> in the future) </a:t>
            </a:r>
          </a:p>
          <a:p>
            <a:pPr lvl="1"/>
            <a:r>
              <a:rPr lang="en-US" altLang="zh-TW" sz="1800" dirty="0"/>
              <a:t>High data rate for each application (&gt;1Gbps in the future)</a:t>
            </a:r>
          </a:p>
          <a:p>
            <a:pPr lvl="1">
              <a:buFont typeface="Wingdings" pitchFamily="2" charset="2"/>
              <a:buChar char="Ø"/>
            </a:pPr>
            <a:endParaRPr lang="en-US" altLang="zh-TW" sz="1800" dirty="0"/>
          </a:p>
          <a:p>
            <a:pPr lvl="1">
              <a:buFont typeface="Wingdings" pitchFamily="2" charset="2"/>
              <a:buChar char="Ø"/>
            </a:pPr>
            <a:endParaRPr lang="en-US" altLang="zh-TW" sz="1800" dirty="0"/>
          </a:p>
          <a:p>
            <a:r>
              <a:rPr lang="en-US" altLang="zh-TW" dirty="0">
                <a:solidFill>
                  <a:srgbClr val="0070C0"/>
                </a:solidFill>
              </a:rPr>
              <a:t>Seamless deliver these applications require</a:t>
            </a:r>
          </a:p>
          <a:p>
            <a:pPr lvl="1"/>
            <a:r>
              <a:rPr lang="en-US" altLang="zh-TW" dirty="0">
                <a:solidFill>
                  <a:srgbClr val="0070C0"/>
                </a:solidFill>
              </a:rPr>
              <a:t>High physical layer data rate (&gt;1Gbps) </a:t>
            </a:r>
          </a:p>
          <a:p>
            <a:pPr lvl="1"/>
            <a:r>
              <a:rPr lang="en-US" altLang="zh-TW" dirty="0">
                <a:solidFill>
                  <a:srgbClr val="0070C0"/>
                </a:solidFill>
              </a:rPr>
              <a:t>New  techniques and protocols at higher layers </a:t>
            </a:r>
          </a:p>
        </p:txBody>
      </p:sp>
      <p:sp>
        <p:nvSpPr>
          <p:cNvPr id="4" name="Slide Number Placeholder 3"/>
          <p:cNvSpPr>
            <a:spLocks noGrp="1"/>
          </p:cNvSpPr>
          <p:nvPr>
            <p:ph type="sldNum" sz="quarter" idx="12"/>
          </p:nvPr>
        </p:nvSpPr>
        <p:spPr/>
        <p:txBody>
          <a:bodyPr/>
          <a:lstStyle/>
          <a:p>
            <a:fld id="{1C91BF9F-A6D6-9C44-9AC2-A799D1CC7BF8}" type="slidenum">
              <a:rPr lang="en-US" smtClean="0"/>
              <a:t>7</a:t>
            </a:fld>
            <a:endParaRPr lang="en-US"/>
          </a:p>
        </p:txBody>
      </p:sp>
    </p:spTree>
    <p:extLst>
      <p:ext uri="{BB962C8B-B14F-4D97-AF65-F5344CB8AC3E}">
        <p14:creationId xmlns:p14="http://schemas.microsoft.com/office/powerpoint/2010/main" val="269399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know more about wireless network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8</a:t>
            </a:fld>
            <a:endParaRPr lang="en-US"/>
          </a:p>
        </p:txBody>
      </p:sp>
      <p:sp>
        <p:nvSpPr>
          <p:cNvPr id="5" name="Oval 169"/>
          <p:cNvSpPr>
            <a:spLocks noChangeArrowheads="1"/>
          </p:cNvSpPr>
          <p:nvPr/>
        </p:nvSpPr>
        <p:spPr bwMode="auto">
          <a:xfrm>
            <a:off x="5187414" y="4618633"/>
            <a:ext cx="685800" cy="609600"/>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6" name="Oval 169"/>
          <p:cNvSpPr>
            <a:spLocks noChangeArrowheads="1"/>
          </p:cNvSpPr>
          <p:nvPr/>
        </p:nvSpPr>
        <p:spPr bwMode="auto">
          <a:xfrm>
            <a:off x="3968214" y="4771033"/>
            <a:ext cx="40460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grpSp>
        <p:nvGrpSpPr>
          <p:cNvPr id="7" name="Group 171"/>
          <p:cNvGrpSpPr>
            <a:grpSpLocks/>
          </p:cNvGrpSpPr>
          <p:nvPr/>
        </p:nvGrpSpPr>
        <p:grpSpPr bwMode="auto">
          <a:xfrm>
            <a:off x="2825214" y="5228233"/>
            <a:ext cx="1371600" cy="1371600"/>
            <a:chOff x="5715000" y="1828800"/>
            <a:chExt cx="1752600" cy="1523999"/>
          </a:xfr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grpSpPr>
        <p:sp>
          <p:nvSpPr>
            <p:cNvPr id="8" name="Oval 172"/>
            <p:cNvSpPr>
              <a:spLocks noChangeArrowheads="1"/>
            </p:cNvSpPr>
            <p:nvPr/>
          </p:nvSpPr>
          <p:spPr bwMode="auto">
            <a:xfrm>
              <a:off x="5715000" y="1904999"/>
              <a:ext cx="1752600" cy="1447800"/>
            </a:xfrm>
            <a:prstGeom prst="ellipse">
              <a:avLst/>
            </a:prstGeom>
            <a:grpFill/>
            <a:ln w="9525">
              <a:solidFill>
                <a:schemeClr val="tx1"/>
              </a:solidFill>
              <a:round/>
              <a:headEnd/>
              <a:tailEnd/>
            </a:ln>
          </p:spPr>
          <p:txBody>
            <a:bodyPr wrap="none" anchor="ctr"/>
            <a:lstStyle/>
            <a:p>
              <a:pPr>
                <a:defRPr/>
              </a:pPr>
              <a:endParaRPr lang="en-US"/>
            </a:p>
          </p:txBody>
        </p:sp>
        <p:grpSp>
          <p:nvGrpSpPr>
            <p:cNvPr id="9" name="Group 147"/>
            <p:cNvGrpSpPr>
              <a:grpSpLocks/>
            </p:cNvGrpSpPr>
            <p:nvPr/>
          </p:nvGrpSpPr>
          <p:grpSpPr bwMode="auto">
            <a:xfrm>
              <a:off x="6248400" y="2308225"/>
              <a:ext cx="627063" cy="587375"/>
              <a:chOff x="1037" y="1607"/>
              <a:chExt cx="440" cy="425"/>
            </a:xfrm>
            <a:grpFill/>
          </p:grpSpPr>
          <p:pic>
            <p:nvPicPr>
              <p:cNvPr id="16" name="Picture 148"/>
              <p:cNvPicPr>
                <a:picLocks noChangeAspect="1" noChangeArrowheads="1"/>
              </p:cNvPicPr>
              <p:nvPr/>
            </p:nvPicPr>
            <p:blipFill>
              <a:blip r:embed="rId3" cstate="print"/>
              <a:srcRect/>
              <a:stretch>
                <a:fillRect/>
              </a:stretch>
            </p:blipFill>
            <p:spPr bwMode="auto">
              <a:xfrm>
                <a:off x="1037" y="1607"/>
                <a:ext cx="440" cy="425"/>
              </a:xfrm>
              <a:prstGeom prst="rect">
                <a:avLst/>
              </a:prstGeom>
              <a:grpFill/>
              <a:ln w="9525">
                <a:noFill/>
                <a:miter lim="800000"/>
                <a:headEnd/>
                <a:tailEnd/>
              </a:ln>
            </p:spPr>
          </p:pic>
          <p:pic>
            <p:nvPicPr>
              <p:cNvPr id="17" name="Picture 149"/>
              <p:cNvPicPr>
                <a:picLocks noChangeAspect="1" noChangeArrowheads="1"/>
              </p:cNvPicPr>
              <p:nvPr/>
            </p:nvPicPr>
            <p:blipFill>
              <a:blip r:embed="rId4" cstate="print"/>
              <a:srcRect/>
              <a:stretch>
                <a:fillRect/>
              </a:stretch>
            </p:blipFill>
            <p:spPr bwMode="auto">
              <a:xfrm>
                <a:off x="1037" y="1607"/>
                <a:ext cx="440" cy="425"/>
              </a:xfrm>
              <a:prstGeom prst="rect">
                <a:avLst/>
              </a:prstGeom>
              <a:grpFill/>
              <a:ln w="9525">
                <a:noFill/>
                <a:miter lim="800000"/>
                <a:headEnd/>
                <a:tailEnd/>
              </a:ln>
            </p:spPr>
          </p:pic>
          <p:pic>
            <p:nvPicPr>
              <p:cNvPr id="18" name="Picture 150"/>
              <p:cNvPicPr>
                <a:picLocks noChangeAspect="1" noChangeArrowheads="1"/>
              </p:cNvPicPr>
              <p:nvPr/>
            </p:nvPicPr>
            <p:blipFill>
              <a:blip r:embed="rId3" cstate="print"/>
              <a:srcRect/>
              <a:stretch>
                <a:fillRect/>
              </a:stretch>
            </p:blipFill>
            <p:spPr bwMode="auto">
              <a:xfrm>
                <a:off x="1037" y="1607"/>
                <a:ext cx="440" cy="425"/>
              </a:xfrm>
              <a:prstGeom prst="rect">
                <a:avLst/>
              </a:prstGeom>
              <a:grpFill/>
              <a:ln w="9525">
                <a:noFill/>
                <a:miter lim="800000"/>
                <a:headEnd/>
                <a:tailEnd/>
              </a:ln>
            </p:spPr>
          </p:pic>
          <p:pic>
            <p:nvPicPr>
              <p:cNvPr id="19" name="Picture 151"/>
              <p:cNvPicPr>
                <a:picLocks noChangeAspect="1" noChangeArrowheads="1"/>
              </p:cNvPicPr>
              <p:nvPr/>
            </p:nvPicPr>
            <p:blipFill>
              <a:blip r:embed="rId4" cstate="print"/>
              <a:srcRect/>
              <a:stretch>
                <a:fillRect/>
              </a:stretch>
            </p:blipFill>
            <p:spPr bwMode="auto">
              <a:xfrm>
                <a:off x="1037" y="1607"/>
                <a:ext cx="440" cy="425"/>
              </a:xfrm>
              <a:prstGeom prst="rect">
                <a:avLst/>
              </a:prstGeom>
              <a:grpFill/>
              <a:ln w="9525">
                <a:noFill/>
                <a:miter lim="800000"/>
                <a:headEnd/>
                <a:tailEnd/>
              </a:ln>
            </p:spPr>
          </p:pic>
        </p:grpSp>
        <p:pic>
          <p:nvPicPr>
            <p:cNvPr id="10" name="Picture 181" descr="http://www.onewavedesigns.com/blog/wp-content/uploads/2009/07/apple-iphone.jpg"/>
            <p:cNvPicPr>
              <a:picLocks noChangeAspect="1" noChangeArrowheads="1"/>
            </p:cNvPicPr>
            <p:nvPr/>
          </p:nvPicPr>
          <p:blipFill>
            <a:blip r:embed="rId5" cstate="print"/>
            <a:srcRect/>
            <a:stretch>
              <a:fillRect/>
            </a:stretch>
          </p:blipFill>
          <p:spPr bwMode="auto">
            <a:xfrm>
              <a:off x="7086600" y="2819400"/>
              <a:ext cx="152400" cy="250825"/>
            </a:xfrm>
            <a:prstGeom prst="rect">
              <a:avLst/>
            </a:prstGeom>
            <a:grpFill/>
            <a:ln w="9525">
              <a:noFill/>
              <a:miter lim="800000"/>
              <a:headEnd/>
              <a:tailEnd/>
            </a:ln>
          </p:spPr>
        </p:pic>
        <p:pic>
          <p:nvPicPr>
            <p:cNvPr id="11" name="Picture 181" descr="http://www.onewavedesigns.com/blog/wp-content/uploads/2009/07/apple-iphone.jpg"/>
            <p:cNvPicPr>
              <a:picLocks noChangeAspect="1" noChangeArrowheads="1"/>
            </p:cNvPicPr>
            <p:nvPr/>
          </p:nvPicPr>
          <p:blipFill>
            <a:blip r:embed="rId6" cstate="print"/>
            <a:srcRect/>
            <a:stretch>
              <a:fillRect/>
            </a:stretch>
          </p:blipFill>
          <p:spPr bwMode="auto">
            <a:xfrm>
              <a:off x="6096000" y="2743200"/>
              <a:ext cx="138113" cy="228600"/>
            </a:xfrm>
            <a:prstGeom prst="rect">
              <a:avLst/>
            </a:prstGeom>
            <a:grpFill/>
            <a:ln w="9525">
              <a:noFill/>
              <a:miter lim="800000"/>
              <a:headEnd/>
              <a:tailEnd/>
            </a:ln>
          </p:spPr>
        </p:pic>
        <p:pic>
          <p:nvPicPr>
            <p:cNvPr id="12" name="Picture 187" descr="http://www.sofee.cn/blog/wp-content/uploads/2008/09/google_g1_phone_desktop.jpg"/>
            <p:cNvPicPr>
              <a:picLocks noChangeAspect="1" noChangeArrowheads="1"/>
            </p:cNvPicPr>
            <p:nvPr/>
          </p:nvPicPr>
          <p:blipFill>
            <a:blip r:embed="rId7" cstate="print"/>
            <a:srcRect l="24969" t="3464" r="23694" b="13420"/>
            <a:stretch>
              <a:fillRect/>
            </a:stretch>
          </p:blipFill>
          <p:spPr bwMode="auto">
            <a:xfrm>
              <a:off x="6781800" y="1981200"/>
              <a:ext cx="123825" cy="228600"/>
            </a:xfrm>
            <a:prstGeom prst="rect">
              <a:avLst/>
            </a:prstGeom>
            <a:grpFill/>
            <a:ln w="9525">
              <a:noFill/>
              <a:miter lim="800000"/>
              <a:headEnd/>
              <a:tailEnd/>
            </a:ln>
          </p:spPr>
        </p:pic>
        <p:pic>
          <p:nvPicPr>
            <p:cNvPr id="13" name="Picture 189" descr="http://www.learningkeys.org/Portals/0/PDA.jpg"/>
            <p:cNvPicPr>
              <a:picLocks noChangeAspect="1" noChangeArrowheads="1"/>
            </p:cNvPicPr>
            <p:nvPr/>
          </p:nvPicPr>
          <p:blipFill>
            <a:blip r:embed="rId8" cstate="print"/>
            <a:srcRect l="22858" t="5714" r="25714" b="8571"/>
            <a:stretch>
              <a:fillRect/>
            </a:stretch>
          </p:blipFill>
          <p:spPr bwMode="auto">
            <a:xfrm>
              <a:off x="6705600" y="3048000"/>
              <a:ext cx="152400" cy="254000"/>
            </a:xfrm>
            <a:prstGeom prst="rect">
              <a:avLst/>
            </a:prstGeom>
            <a:grpFill/>
            <a:ln w="9525">
              <a:noFill/>
              <a:miter lim="800000"/>
              <a:headEnd/>
              <a:tailEnd/>
            </a:ln>
          </p:spPr>
        </p:pic>
        <p:pic>
          <p:nvPicPr>
            <p:cNvPr id="14" name="Picture 189" descr="http://www.learningkeys.org/Portals/0/PDA.jpg"/>
            <p:cNvPicPr>
              <a:picLocks noChangeAspect="1" noChangeArrowheads="1"/>
            </p:cNvPicPr>
            <p:nvPr/>
          </p:nvPicPr>
          <p:blipFill>
            <a:blip r:embed="rId8" cstate="print"/>
            <a:srcRect l="22858" t="5714" r="25714" b="8571"/>
            <a:stretch>
              <a:fillRect/>
            </a:stretch>
          </p:blipFill>
          <p:spPr bwMode="auto">
            <a:xfrm>
              <a:off x="6553200" y="1828800"/>
              <a:ext cx="152400" cy="254000"/>
            </a:xfrm>
            <a:prstGeom prst="rect">
              <a:avLst/>
            </a:prstGeom>
            <a:grpFill/>
            <a:ln w="9525">
              <a:noFill/>
              <a:miter lim="800000"/>
              <a:headEnd/>
              <a:tailEnd/>
            </a:ln>
          </p:spPr>
        </p:pic>
        <p:pic>
          <p:nvPicPr>
            <p:cNvPr id="15" name="Picture 191" descr="http://www.shinyshiny.tv/pink%20laptop%20notino.JPG"/>
            <p:cNvPicPr>
              <a:picLocks noChangeAspect="1" noChangeArrowheads="1"/>
            </p:cNvPicPr>
            <p:nvPr/>
          </p:nvPicPr>
          <p:blipFill>
            <a:blip r:embed="rId9" cstate="print"/>
            <a:srcRect t="2469"/>
            <a:stretch>
              <a:fillRect/>
            </a:stretch>
          </p:blipFill>
          <p:spPr bwMode="auto">
            <a:xfrm>
              <a:off x="7162800" y="2438400"/>
              <a:ext cx="304800" cy="241300"/>
            </a:xfrm>
            <a:prstGeom prst="rect">
              <a:avLst/>
            </a:prstGeom>
            <a:grpFill/>
            <a:ln w="9525">
              <a:noFill/>
              <a:miter lim="800000"/>
              <a:headEnd/>
              <a:tailEnd/>
            </a:ln>
          </p:spPr>
        </p:pic>
      </p:grpSp>
      <p:sp>
        <p:nvSpPr>
          <p:cNvPr id="20" name="Right Arrow 207"/>
          <p:cNvSpPr>
            <a:spLocks noChangeArrowheads="1"/>
          </p:cNvSpPr>
          <p:nvPr/>
        </p:nvSpPr>
        <p:spPr bwMode="auto">
          <a:xfrm rot="3405053">
            <a:off x="2333115" y="5305841"/>
            <a:ext cx="783916" cy="431893"/>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21" name="Oval 153"/>
          <p:cNvSpPr>
            <a:spLocks noChangeArrowheads="1"/>
          </p:cNvSpPr>
          <p:nvPr/>
        </p:nvSpPr>
        <p:spPr bwMode="auto">
          <a:xfrm>
            <a:off x="3428745" y="2827933"/>
            <a:ext cx="202301" cy="224118"/>
          </a:xfrm>
          <a:prstGeom prst="ellipse">
            <a:avLst/>
          </a:prstGeom>
          <a:solidFill>
            <a:srgbClr val="FFFF00">
              <a:alpha val="47842"/>
            </a:srgbClr>
          </a:solidFill>
          <a:ln w="9525">
            <a:solidFill>
              <a:schemeClr val="tx1"/>
            </a:solidFill>
            <a:round/>
            <a:headEnd/>
            <a:tailEnd/>
          </a:ln>
        </p:spPr>
        <p:txBody>
          <a:bodyPr wrap="none" anchor="ctr"/>
          <a:lstStyle/>
          <a:p>
            <a:endParaRPr lang="en-US"/>
          </a:p>
        </p:txBody>
      </p:sp>
      <p:sp>
        <p:nvSpPr>
          <p:cNvPr id="22" name="Oval 154"/>
          <p:cNvSpPr>
            <a:spLocks noChangeArrowheads="1"/>
          </p:cNvSpPr>
          <p:nvPr/>
        </p:nvSpPr>
        <p:spPr bwMode="auto">
          <a:xfrm>
            <a:off x="4541400" y="3052051"/>
            <a:ext cx="202301" cy="224118"/>
          </a:xfrm>
          <a:prstGeom prst="ellipse">
            <a:avLst/>
          </a:prstGeom>
          <a:solidFill>
            <a:srgbClr val="FFFF00">
              <a:alpha val="47842"/>
            </a:srgbClr>
          </a:solidFill>
          <a:ln w="9525">
            <a:solidFill>
              <a:schemeClr val="tx1"/>
            </a:solidFill>
            <a:round/>
            <a:headEnd/>
            <a:tailEnd/>
          </a:ln>
        </p:spPr>
        <p:txBody>
          <a:bodyPr wrap="none" anchor="ctr"/>
          <a:lstStyle/>
          <a:p>
            <a:endParaRPr lang="en-US"/>
          </a:p>
        </p:txBody>
      </p:sp>
      <p:sp>
        <p:nvSpPr>
          <p:cNvPr id="23" name="Oval 169"/>
          <p:cNvSpPr>
            <a:spLocks noChangeArrowheads="1"/>
          </p:cNvSpPr>
          <p:nvPr/>
        </p:nvSpPr>
        <p:spPr bwMode="auto">
          <a:xfrm>
            <a:off x="2467816" y="4004551"/>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4" name="Oval 170"/>
          <p:cNvSpPr>
            <a:spLocks noChangeArrowheads="1"/>
          </p:cNvSpPr>
          <p:nvPr/>
        </p:nvSpPr>
        <p:spPr bwMode="auto">
          <a:xfrm>
            <a:off x="3681621" y="3948521"/>
            <a:ext cx="50575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5" name="Oval 171"/>
          <p:cNvSpPr>
            <a:spLocks noChangeArrowheads="1"/>
          </p:cNvSpPr>
          <p:nvPr/>
        </p:nvSpPr>
        <p:spPr bwMode="auto">
          <a:xfrm>
            <a:off x="2063214" y="4732933"/>
            <a:ext cx="556327" cy="560294"/>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6" name="Oval 169"/>
          <p:cNvSpPr>
            <a:spLocks noChangeArrowheads="1"/>
          </p:cNvSpPr>
          <p:nvPr/>
        </p:nvSpPr>
        <p:spPr bwMode="auto">
          <a:xfrm>
            <a:off x="5047152" y="4060580"/>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7" name="Oval 169"/>
          <p:cNvSpPr>
            <a:spLocks noChangeArrowheads="1"/>
          </p:cNvSpPr>
          <p:nvPr/>
        </p:nvSpPr>
        <p:spPr bwMode="auto">
          <a:xfrm>
            <a:off x="5906931" y="4228668"/>
            <a:ext cx="404602" cy="39220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8" name="Oval 169"/>
          <p:cNvSpPr>
            <a:spLocks noChangeArrowheads="1"/>
          </p:cNvSpPr>
          <p:nvPr/>
        </p:nvSpPr>
        <p:spPr bwMode="auto">
          <a:xfrm>
            <a:off x="2670117" y="3444257"/>
            <a:ext cx="303451"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29" name="Oval 169"/>
          <p:cNvSpPr>
            <a:spLocks noChangeArrowheads="1"/>
          </p:cNvSpPr>
          <p:nvPr/>
        </p:nvSpPr>
        <p:spPr bwMode="auto">
          <a:xfrm>
            <a:off x="5603479" y="3612345"/>
            <a:ext cx="252876"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0" name="Oval 169"/>
          <p:cNvSpPr>
            <a:spLocks noChangeArrowheads="1"/>
          </p:cNvSpPr>
          <p:nvPr/>
        </p:nvSpPr>
        <p:spPr bwMode="auto">
          <a:xfrm>
            <a:off x="3681621" y="3388227"/>
            <a:ext cx="505752" cy="336176"/>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1" name="Oval 169"/>
          <p:cNvSpPr>
            <a:spLocks noChangeArrowheads="1"/>
          </p:cNvSpPr>
          <p:nvPr/>
        </p:nvSpPr>
        <p:spPr bwMode="auto">
          <a:xfrm>
            <a:off x="4743701" y="3444257"/>
            <a:ext cx="252876"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2" name="Oval 169"/>
          <p:cNvSpPr>
            <a:spLocks noChangeArrowheads="1"/>
          </p:cNvSpPr>
          <p:nvPr/>
        </p:nvSpPr>
        <p:spPr bwMode="auto">
          <a:xfrm>
            <a:off x="2973568" y="3108080"/>
            <a:ext cx="303451" cy="22411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3" name="Oval 169"/>
          <p:cNvSpPr>
            <a:spLocks noChangeArrowheads="1"/>
          </p:cNvSpPr>
          <p:nvPr/>
        </p:nvSpPr>
        <p:spPr bwMode="auto">
          <a:xfrm>
            <a:off x="5047152" y="3276168"/>
            <a:ext cx="303451" cy="280147"/>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4" name="Oval 169"/>
          <p:cNvSpPr>
            <a:spLocks noChangeArrowheads="1"/>
          </p:cNvSpPr>
          <p:nvPr/>
        </p:nvSpPr>
        <p:spPr bwMode="auto">
          <a:xfrm>
            <a:off x="3934497" y="2996021"/>
            <a:ext cx="202301" cy="16808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sp>
        <p:nvSpPr>
          <p:cNvPr id="35" name="Oval 169"/>
          <p:cNvSpPr>
            <a:spLocks noChangeArrowheads="1"/>
          </p:cNvSpPr>
          <p:nvPr/>
        </p:nvSpPr>
        <p:spPr bwMode="auto">
          <a:xfrm>
            <a:off x="4187373" y="3220139"/>
            <a:ext cx="202301" cy="224118"/>
          </a:xfrm>
          <a:prstGeom prst="ellipse">
            <a:avLst/>
          </a:prstGeom>
          <a:solidFill>
            <a:srgbClr val="FFFF00">
              <a:alpha val="43137"/>
            </a:srgbClr>
          </a:solidFill>
          <a:ln w="9525">
            <a:solidFill>
              <a:schemeClr val="tx1"/>
            </a:solidFill>
            <a:round/>
            <a:headEnd/>
            <a:tailEnd/>
          </a:ln>
        </p:spPr>
        <p:txBody>
          <a:bodyPr wrap="none" anchor="ctr"/>
          <a:lstStyle/>
          <a:p>
            <a:endParaRPr lang="en-US"/>
          </a:p>
        </p:txBody>
      </p:sp>
      <p:grpSp>
        <p:nvGrpSpPr>
          <p:cNvPr id="36" name="Group 15"/>
          <p:cNvGrpSpPr>
            <a:grpSpLocks/>
          </p:cNvGrpSpPr>
          <p:nvPr/>
        </p:nvGrpSpPr>
        <p:grpSpPr bwMode="auto">
          <a:xfrm>
            <a:off x="3985072" y="4676904"/>
            <a:ext cx="416192" cy="431893"/>
            <a:chOff x="1037" y="1607"/>
            <a:chExt cx="440" cy="425"/>
          </a:xfrm>
        </p:grpSpPr>
        <p:pic>
          <p:nvPicPr>
            <p:cNvPr id="37" name="Picture 1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38" name="Picture 1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39" name="Picture 1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0" name="Picture 1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41" name="Line 20"/>
          <p:cNvSpPr>
            <a:spLocks noChangeShapeType="1"/>
          </p:cNvSpPr>
          <p:nvPr/>
        </p:nvSpPr>
        <p:spPr bwMode="auto">
          <a:xfrm flipH="1">
            <a:off x="2670117" y="4957051"/>
            <a:ext cx="1365531" cy="112059"/>
          </a:xfrm>
          <a:prstGeom prst="line">
            <a:avLst/>
          </a:prstGeom>
          <a:noFill/>
          <a:ln w="12700">
            <a:solidFill>
              <a:schemeClr val="tx1"/>
            </a:solidFill>
            <a:prstDash val="dash"/>
            <a:round/>
            <a:headEnd/>
            <a:tailEnd/>
          </a:ln>
        </p:spPr>
        <p:txBody>
          <a:bodyPr/>
          <a:lstStyle/>
          <a:p>
            <a:endParaRPr lang="en-US"/>
          </a:p>
        </p:txBody>
      </p:sp>
      <p:sp>
        <p:nvSpPr>
          <p:cNvPr id="42" name="Line 21"/>
          <p:cNvSpPr>
            <a:spLocks noChangeShapeType="1"/>
          </p:cNvSpPr>
          <p:nvPr/>
        </p:nvSpPr>
        <p:spPr bwMode="auto">
          <a:xfrm>
            <a:off x="4339099" y="4957051"/>
            <a:ext cx="1062080" cy="56029"/>
          </a:xfrm>
          <a:prstGeom prst="line">
            <a:avLst/>
          </a:prstGeom>
          <a:noFill/>
          <a:ln w="12700">
            <a:solidFill>
              <a:schemeClr val="tx1"/>
            </a:solidFill>
            <a:prstDash val="dash"/>
            <a:round/>
            <a:headEnd/>
            <a:tailEnd/>
          </a:ln>
        </p:spPr>
        <p:txBody>
          <a:bodyPr/>
          <a:lstStyle/>
          <a:p>
            <a:endParaRPr lang="en-US"/>
          </a:p>
        </p:txBody>
      </p:sp>
      <p:sp>
        <p:nvSpPr>
          <p:cNvPr id="43" name="Line 22"/>
          <p:cNvSpPr>
            <a:spLocks noChangeShapeType="1"/>
          </p:cNvSpPr>
          <p:nvPr/>
        </p:nvSpPr>
        <p:spPr bwMode="auto">
          <a:xfrm flipV="1">
            <a:off x="2619541" y="4228668"/>
            <a:ext cx="151726" cy="784412"/>
          </a:xfrm>
          <a:prstGeom prst="line">
            <a:avLst/>
          </a:prstGeom>
          <a:noFill/>
          <a:ln w="12700">
            <a:solidFill>
              <a:schemeClr val="tx1"/>
            </a:solidFill>
            <a:prstDash val="dash"/>
            <a:round/>
            <a:headEnd/>
            <a:tailEnd/>
          </a:ln>
        </p:spPr>
        <p:txBody>
          <a:bodyPr/>
          <a:lstStyle/>
          <a:p>
            <a:endParaRPr lang="en-US"/>
          </a:p>
        </p:txBody>
      </p:sp>
      <p:sp>
        <p:nvSpPr>
          <p:cNvPr id="44" name="Line 23"/>
          <p:cNvSpPr>
            <a:spLocks noChangeShapeType="1"/>
          </p:cNvSpPr>
          <p:nvPr/>
        </p:nvSpPr>
        <p:spPr bwMode="auto">
          <a:xfrm flipV="1">
            <a:off x="4086223" y="3572657"/>
            <a:ext cx="758628" cy="487923"/>
          </a:xfrm>
          <a:prstGeom prst="line">
            <a:avLst/>
          </a:prstGeom>
          <a:noFill/>
          <a:ln w="6350">
            <a:solidFill>
              <a:schemeClr val="tx1"/>
            </a:solidFill>
            <a:prstDash val="dash"/>
            <a:round/>
            <a:headEnd/>
            <a:tailEnd/>
          </a:ln>
        </p:spPr>
        <p:txBody>
          <a:bodyPr/>
          <a:lstStyle/>
          <a:p>
            <a:endParaRPr lang="en-US"/>
          </a:p>
        </p:txBody>
      </p:sp>
      <p:grpSp>
        <p:nvGrpSpPr>
          <p:cNvPr id="45" name="Group 24"/>
          <p:cNvGrpSpPr>
            <a:grpSpLocks/>
          </p:cNvGrpSpPr>
          <p:nvPr/>
        </p:nvGrpSpPr>
        <p:grpSpPr bwMode="auto">
          <a:xfrm>
            <a:off x="2164364" y="4788962"/>
            <a:ext cx="416192" cy="431893"/>
            <a:chOff x="1037" y="1607"/>
            <a:chExt cx="440" cy="425"/>
          </a:xfrm>
        </p:grpSpPr>
        <p:pic>
          <p:nvPicPr>
            <p:cNvPr id="46" name="Picture 2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7" name="Picture 2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48" name="Picture 2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49" name="Picture 2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50" name="Group 29"/>
          <p:cNvGrpSpPr>
            <a:grpSpLocks/>
          </p:cNvGrpSpPr>
          <p:nvPr/>
        </p:nvGrpSpPr>
        <p:grpSpPr bwMode="auto">
          <a:xfrm>
            <a:off x="3782772" y="3948521"/>
            <a:ext cx="354027" cy="280147"/>
            <a:chOff x="1037" y="1607"/>
            <a:chExt cx="440" cy="425"/>
          </a:xfrm>
        </p:grpSpPr>
        <p:pic>
          <p:nvPicPr>
            <p:cNvPr id="51" name="Picture 3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2" name="Picture 3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53" name="Picture 3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4" name="Picture 3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55" name="Group 34"/>
          <p:cNvGrpSpPr>
            <a:grpSpLocks/>
          </p:cNvGrpSpPr>
          <p:nvPr/>
        </p:nvGrpSpPr>
        <p:grpSpPr bwMode="auto">
          <a:xfrm>
            <a:off x="5148302" y="4060580"/>
            <a:ext cx="354027" cy="280147"/>
            <a:chOff x="1037" y="1607"/>
            <a:chExt cx="440" cy="425"/>
          </a:xfrm>
        </p:grpSpPr>
        <p:pic>
          <p:nvPicPr>
            <p:cNvPr id="56" name="Picture 3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7" name="Picture 3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58" name="Picture 3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59" name="Picture 3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60" name="Group 39"/>
          <p:cNvGrpSpPr>
            <a:grpSpLocks/>
          </p:cNvGrpSpPr>
          <p:nvPr/>
        </p:nvGrpSpPr>
        <p:grpSpPr bwMode="auto">
          <a:xfrm>
            <a:off x="5350603" y="4676904"/>
            <a:ext cx="416192" cy="431893"/>
            <a:chOff x="1037" y="1607"/>
            <a:chExt cx="440" cy="425"/>
          </a:xfrm>
        </p:grpSpPr>
        <p:pic>
          <p:nvPicPr>
            <p:cNvPr id="61" name="Picture 4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2" name="Picture 4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63" name="Picture 4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4" name="Picture 4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65" name="Group 44"/>
          <p:cNvGrpSpPr>
            <a:grpSpLocks/>
          </p:cNvGrpSpPr>
          <p:nvPr/>
        </p:nvGrpSpPr>
        <p:grpSpPr bwMode="auto">
          <a:xfrm>
            <a:off x="2568966" y="4004551"/>
            <a:ext cx="354027" cy="280147"/>
            <a:chOff x="1037" y="1607"/>
            <a:chExt cx="440" cy="425"/>
          </a:xfrm>
        </p:grpSpPr>
        <p:pic>
          <p:nvPicPr>
            <p:cNvPr id="66" name="Picture 4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7" name="Picture 4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68" name="Picture 4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69" name="Picture 4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70" name="Line 49"/>
          <p:cNvSpPr>
            <a:spLocks noChangeShapeType="1"/>
          </p:cNvSpPr>
          <p:nvPr/>
        </p:nvSpPr>
        <p:spPr bwMode="auto">
          <a:xfrm>
            <a:off x="2821842" y="3612345"/>
            <a:ext cx="1062080" cy="504265"/>
          </a:xfrm>
          <a:prstGeom prst="line">
            <a:avLst/>
          </a:prstGeom>
          <a:noFill/>
          <a:ln w="6350">
            <a:solidFill>
              <a:schemeClr val="tx1"/>
            </a:solidFill>
            <a:prstDash val="dash"/>
            <a:round/>
            <a:headEnd/>
            <a:tailEnd/>
          </a:ln>
        </p:spPr>
        <p:txBody>
          <a:bodyPr/>
          <a:lstStyle/>
          <a:p>
            <a:endParaRPr lang="en-US"/>
          </a:p>
        </p:txBody>
      </p:sp>
      <p:sp>
        <p:nvSpPr>
          <p:cNvPr id="71" name="Line 50"/>
          <p:cNvSpPr>
            <a:spLocks noChangeShapeType="1"/>
          </p:cNvSpPr>
          <p:nvPr/>
        </p:nvSpPr>
        <p:spPr bwMode="auto">
          <a:xfrm flipV="1">
            <a:off x="2872418" y="4116609"/>
            <a:ext cx="1011504" cy="56029"/>
          </a:xfrm>
          <a:prstGeom prst="line">
            <a:avLst/>
          </a:prstGeom>
          <a:noFill/>
          <a:ln w="12700">
            <a:solidFill>
              <a:schemeClr val="tx1"/>
            </a:solidFill>
            <a:prstDash val="dash"/>
            <a:round/>
            <a:headEnd/>
            <a:tailEnd/>
          </a:ln>
        </p:spPr>
        <p:txBody>
          <a:bodyPr/>
          <a:lstStyle/>
          <a:p>
            <a:endParaRPr lang="en-US"/>
          </a:p>
        </p:txBody>
      </p:sp>
      <p:sp>
        <p:nvSpPr>
          <p:cNvPr id="72" name="Line 51"/>
          <p:cNvSpPr>
            <a:spLocks noChangeShapeType="1"/>
          </p:cNvSpPr>
          <p:nvPr/>
        </p:nvSpPr>
        <p:spPr bwMode="auto">
          <a:xfrm>
            <a:off x="3985072" y="4172639"/>
            <a:ext cx="151726" cy="672353"/>
          </a:xfrm>
          <a:prstGeom prst="line">
            <a:avLst/>
          </a:prstGeom>
          <a:noFill/>
          <a:ln w="12700">
            <a:solidFill>
              <a:schemeClr val="tx1"/>
            </a:solidFill>
            <a:prstDash val="dash"/>
            <a:round/>
            <a:headEnd/>
            <a:tailEnd/>
          </a:ln>
        </p:spPr>
        <p:txBody>
          <a:bodyPr/>
          <a:lstStyle/>
          <a:p>
            <a:endParaRPr lang="en-US"/>
          </a:p>
        </p:txBody>
      </p:sp>
      <p:sp>
        <p:nvSpPr>
          <p:cNvPr id="73" name="Line 52"/>
          <p:cNvSpPr>
            <a:spLocks noChangeShapeType="1"/>
          </p:cNvSpPr>
          <p:nvPr/>
        </p:nvSpPr>
        <p:spPr bwMode="auto">
          <a:xfrm>
            <a:off x="4035648" y="4116609"/>
            <a:ext cx="1163230" cy="112059"/>
          </a:xfrm>
          <a:prstGeom prst="line">
            <a:avLst/>
          </a:prstGeom>
          <a:noFill/>
          <a:ln w="12700">
            <a:solidFill>
              <a:schemeClr val="tx1"/>
            </a:solidFill>
            <a:prstDash val="dash"/>
            <a:round/>
            <a:headEnd/>
            <a:tailEnd/>
          </a:ln>
        </p:spPr>
        <p:txBody>
          <a:bodyPr/>
          <a:lstStyle/>
          <a:p>
            <a:endParaRPr lang="en-US"/>
          </a:p>
        </p:txBody>
      </p:sp>
      <p:sp>
        <p:nvSpPr>
          <p:cNvPr id="74" name="Line 53"/>
          <p:cNvSpPr>
            <a:spLocks noChangeShapeType="1"/>
          </p:cNvSpPr>
          <p:nvPr/>
        </p:nvSpPr>
        <p:spPr bwMode="auto">
          <a:xfrm>
            <a:off x="5350603" y="4284698"/>
            <a:ext cx="151726" cy="560294"/>
          </a:xfrm>
          <a:prstGeom prst="line">
            <a:avLst/>
          </a:prstGeom>
          <a:noFill/>
          <a:ln w="12700">
            <a:solidFill>
              <a:schemeClr val="tx1"/>
            </a:solidFill>
            <a:prstDash val="dash"/>
            <a:round/>
            <a:headEnd/>
            <a:tailEnd/>
          </a:ln>
        </p:spPr>
        <p:txBody>
          <a:bodyPr/>
          <a:lstStyle/>
          <a:p>
            <a:endParaRPr lang="en-US"/>
          </a:p>
        </p:txBody>
      </p:sp>
      <p:grpSp>
        <p:nvGrpSpPr>
          <p:cNvPr id="75" name="Group 54"/>
          <p:cNvGrpSpPr>
            <a:grpSpLocks/>
          </p:cNvGrpSpPr>
          <p:nvPr/>
        </p:nvGrpSpPr>
        <p:grpSpPr bwMode="auto">
          <a:xfrm>
            <a:off x="2720692" y="3444257"/>
            <a:ext cx="252876" cy="224118"/>
            <a:chOff x="1037" y="1607"/>
            <a:chExt cx="440" cy="425"/>
          </a:xfrm>
        </p:grpSpPr>
        <p:pic>
          <p:nvPicPr>
            <p:cNvPr id="76" name="Picture 55"/>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77" name="Picture 56"/>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78" name="Picture 5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79" name="Picture 5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80" name="Line 60"/>
          <p:cNvSpPr>
            <a:spLocks noChangeShapeType="1"/>
          </p:cNvSpPr>
          <p:nvPr/>
        </p:nvSpPr>
        <p:spPr bwMode="auto">
          <a:xfrm flipH="1">
            <a:off x="2720692" y="3612345"/>
            <a:ext cx="101150" cy="504265"/>
          </a:xfrm>
          <a:prstGeom prst="line">
            <a:avLst/>
          </a:prstGeom>
          <a:noFill/>
          <a:ln w="6350">
            <a:solidFill>
              <a:schemeClr val="tx1"/>
            </a:solidFill>
            <a:prstDash val="dash"/>
            <a:round/>
            <a:headEnd/>
            <a:tailEnd/>
          </a:ln>
        </p:spPr>
        <p:txBody>
          <a:bodyPr/>
          <a:lstStyle/>
          <a:p>
            <a:endParaRPr lang="en-US"/>
          </a:p>
        </p:txBody>
      </p:sp>
      <p:grpSp>
        <p:nvGrpSpPr>
          <p:cNvPr id="81" name="Group 61"/>
          <p:cNvGrpSpPr>
            <a:grpSpLocks/>
          </p:cNvGrpSpPr>
          <p:nvPr/>
        </p:nvGrpSpPr>
        <p:grpSpPr bwMode="auto">
          <a:xfrm>
            <a:off x="3833347" y="3332198"/>
            <a:ext cx="303451" cy="336176"/>
            <a:chOff x="1037" y="1607"/>
            <a:chExt cx="440" cy="425"/>
          </a:xfrm>
        </p:grpSpPr>
        <p:pic>
          <p:nvPicPr>
            <p:cNvPr id="82" name="Picture 6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83" name="Picture 6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84" name="Picture 6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85" name="Picture 6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86" name="Line 66"/>
          <p:cNvSpPr>
            <a:spLocks noChangeShapeType="1"/>
          </p:cNvSpPr>
          <p:nvPr/>
        </p:nvSpPr>
        <p:spPr bwMode="auto">
          <a:xfrm>
            <a:off x="2973568" y="3556315"/>
            <a:ext cx="910354" cy="0"/>
          </a:xfrm>
          <a:prstGeom prst="line">
            <a:avLst/>
          </a:prstGeom>
          <a:noFill/>
          <a:ln w="6350">
            <a:solidFill>
              <a:schemeClr val="tx1"/>
            </a:solidFill>
            <a:prstDash val="dash"/>
            <a:round/>
            <a:headEnd/>
            <a:tailEnd/>
          </a:ln>
        </p:spPr>
        <p:txBody>
          <a:bodyPr/>
          <a:lstStyle/>
          <a:p>
            <a:endParaRPr lang="en-US"/>
          </a:p>
        </p:txBody>
      </p:sp>
      <p:sp>
        <p:nvSpPr>
          <p:cNvPr id="87" name="Line 67"/>
          <p:cNvSpPr>
            <a:spLocks noChangeShapeType="1"/>
          </p:cNvSpPr>
          <p:nvPr/>
        </p:nvSpPr>
        <p:spPr bwMode="auto">
          <a:xfrm>
            <a:off x="3985072" y="3612345"/>
            <a:ext cx="0" cy="504265"/>
          </a:xfrm>
          <a:prstGeom prst="line">
            <a:avLst/>
          </a:prstGeom>
          <a:noFill/>
          <a:ln w="6350">
            <a:solidFill>
              <a:schemeClr val="tx1"/>
            </a:solidFill>
            <a:prstDash val="dash"/>
            <a:round/>
            <a:headEnd/>
            <a:tailEnd/>
          </a:ln>
        </p:spPr>
        <p:txBody>
          <a:bodyPr/>
          <a:lstStyle/>
          <a:p>
            <a:endParaRPr lang="en-US"/>
          </a:p>
        </p:txBody>
      </p:sp>
      <p:sp>
        <p:nvSpPr>
          <p:cNvPr id="88" name="Line 68"/>
          <p:cNvSpPr>
            <a:spLocks noChangeShapeType="1"/>
          </p:cNvSpPr>
          <p:nvPr/>
        </p:nvSpPr>
        <p:spPr bwMode="auto">
          <a:xfrm flipV="1">
            <a:off x="2821842" y="3612345"/>
            <a:ext cx="1062080" cy="504265"/>
          </a:xfrm>
          <a:prstGeom prst="line">
            <a:avLst/>
          </a:prstGeom>
          <a:noFill/>
          <a:ln w="6350">
            <a:solidFill>
              <a:schemeClr val="tx1"/>
            </a:solidFill>
            <a:prstDash val="dash"/>
            <a:round/>
            <a:headEnd/>
            <a:tailEnd/>
          </a:ln>
        </p:spPr>
        <p:txBody>
          <a:bodyPr/>
          <a:lstStyle/>
          <a:p>
            <a:endParaRPr lang="en-US"/>
          </a:p>
        </p:txBody>
      </p:sp>
      <p:grpSp>
        <p:nvGrpSpPr>
          <p:cNvPr id="89" name="Group 69"/>
          <p:cNvGrpSpPr>
            <a:grpSpLocks/>
          </p:cNvGrpSpPr>
          <p:nvPr/>
        </p:nvGrpSpPr>
        <p:grpSpPr bwMode="auto">
          <a:xfrm>
            <a:off x="5957506" y="4228668"/>
            <a:ext cx="354027" cy="280147"/>
            <a:chOff x="1037" y="1607"/>
            <a:chExt cx="440" cy="425"/>
          </a:xfrm>
        </p:grpSpPr>
        <p:pic>
          <p:nvPicPr>
            <p:cNvPr id="90" name="Picture 7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1" name="Picture 7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92" name="Picture 7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3" name="Picture 7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94" name="Line 74"/>
          <p:cNvSpPr>
            <a:spLocks noChangeShapeType="1"/>
          </p:cNvSpPr>
          <p:nvPr/>
        </p:nvSpPr>
        <p:spPr bwMode="auto">
          <a:xfrm flipV="1">
            <a:off x="5704630" y="4452786"/>
            <a:ext cx="303451" cy="504265"/>
          </a:xfrm>
          <a:prstGeom prst="line">
            <a:avLst/>
          </a:prstGeom>
          <a:noFill/>
          <a:ln w="12700">
            <a:solidFill>
              <a:schemeClr val="tx1"/>
            </a:solidFill>
            <a:prstDash val="dash"/>
            <a:round/>
            <a:headEnd/>
            <a:tailEnd/>
          </a:ln>
        </p:spPr>
        <p:txBody>
          <a:bodyPr/>
          <a:lstStyle/>
          <a:p>
            <a:endParaRPr lang="en-US"/>
          </a:p>
        </p:txBody>
      </p:sp>
      <p:sp>
        <p:nvSpPr>
          <p:cNvPr id="95" name="Line 75"/>
          <p:cNvSpPr>
            <a:spLocks noChangeShapeType="1"/>
          </p:cNvSpPr>
          <p:nvPr/>
        </p:nvSpPr>
        <p:spPr bwMode="auto">
          <a:xfrm>
            <a:off x="5401179" y="4228668"/>
            <a:ext cx="556327" cy="168088"/>
          </a:xfrm>
          <a:prstGeom prst="line">
            <a:avLst/>
          </a:prstGeom>
          <a:noFill/>
          <a:ln w="12700">
            <a:solidFill>
              <a:schemeClr val="tx1"/>
            </a:solidFill>
            <a:prstDash val="dash"/>
            <a:round/>
            <a:headEnd/>
            <a:tailEnd/>
          </a:ln>
        </p:spPr>
        <p:txBody>
          <a:bodyPr/>
          <a:lstStyle/>
          <a:p>
            <a:endParaRPr lang="en-US"/>
          </a:p>
        </p:txBody>
      </p:sp>
      <p:grpSp>
        <p:nvGrpSpPr>
          <p:cNvPr id="96" name="Group 76"/>
          <p:cNvGrpSpPr>
            <a:grpSpLocks/>
          </p:cNvGrpSpPr>
          <p:nvPr/>
        </p:nvGrpSpPr>
        <p:grpSpPr bwMode="auto">
          <a:xfrm>
            <a:off x="4743701" y="3444257"/>
            <a:ext cx="252876" cy="224118"/>
            <a:chOff x="1037" y="1607"/>
            <a:chExt cx="440" cy="425"/>
          </a:xfrm>
        </p:grpSpPr>
        <p:pic>
          <p:nvPicPr>
            <p:cNvPr id="97" name="Picture 7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98" name="Picture 7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99" name="Picture 7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00" name="Picture 8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01" name="Line 81"/>
          <p:cNvSpPr>
            <a:spLocks noChangeShapeType="1"/>
          </p:cNvSpPr>
          <p:nvPr/>
        </p:nvSpPr>
        <p:spPr bwMode="auto">
          <a:xfrm>
            <a:off x="4946002" y="3612345"/>
            <a:ext cx="404602" cy="560294"/>
          </a:xfrm>
          <a:prstGeom prst="line">
            <a:avLst/>
          </a:prstGeom>
          <a:noFill/>
          <a:ln w="6350">
            <a:solidFill>
              <a:schemeClr val="tx1"/>
            </a:solidFill>
            <a:prstDash val="dash"/>
            <a:round/>
            <a:headEnd/>
            <a:tailEnd/>
          </a:ln>
        </p:spPr>
        <p:txBody>
          <a:bodyPr/>
          <a:lstStyle/>
          <a:p>
            <a:endParaRPr lang="en-US"/>
          </a:p>
        </p:txBody>
      </p:sp>
      <p:sp>
        <p:nvSpPr>
          <p:cNvPr id="102" name="Line 82"/>
          <p:cNvSpPr>
            <a:spLocks noChangeShapeType="1"/>
          </p:cNvSpPr>
          <p:nvPr/>
        </p:nvSpPr>
        <p:spPr bwMode="auto">
          <a:xfrm>
            <a:off x="2821842" y="4172639"/>
            <a:ext cx="1213805" cy="672353"/>
          </a:xfrm>
          <a:prstGeom prst="line">
            <a:avLst/>
          </a:prstGeom>
          <a:noFill/>
          <a:ln w="12700">
            <a:solidFill>
              <a:schemeClr val="tx1"/>
            </a:solidFill>
            <a:prstDash val="dash"/>
            <a:round/>
            <a:headEnd/>
            <a:tailEnd/>
          </a:ln>
        </p:spPr>
        <p:txBody>
          <a:bodyPr/>
          <a:lstStyle/>
          <a:p>
            <a:endParaRPr lang="en-US"/>
          </a:p>
        </p:txBody>
      </p:sp>
      <p:sp>
        <p:nvSpPr>
          <p:cNvPr id="103" name="Line 83"/>
          <p:cNvSpPr>
            <a:spLocks noChangeShapeType="1"/>
          </p:cNvSpPr>
          <p:nvPr/>
        </p:nvSpPr>
        <p:spPr bwMode="auto">
          <a:xfrm flipV="1">
            <a:off x="2619541" y="4172639"/>
            <a:ext cx="1264381" cy="896471"/>
          </a:xfrm>
          <a:prstGeom prst="line">
            <a:avLst/>
          </a:prstGeom>
          <a:noFill/>
          <a:ln w="12700">
            <a:solidFill>
              <a:schemeClr val="tx1"/>
            </a:solidFill>
            <a:prstDash val="dash"/>
            <a:round/>
            <a:headEnd/>
            <a:tailEnd/>
          </a:ln>
        </p:spPr>
        <p:txBody>
          <a:bodyPr/>
          <a:lstStyle/>
          <a:p>
            <a:endParaRPr lang="en-US"/>
          </a:p>
        </p:txBody>
      </p:sp>
      <p:sp>
        <p:nvSpPr>
          <p:cNvPr id="104" name="Line 84"/>
          <p:cNvSpPr>
            <a:spLocks noChangeShapeType="1"/>
          </p:cNvSpPr>
          <p:nvPr/>
        </p:nvSpPr>
        <p:spPr bwMode="auto">
          <a:xfrm>
            <a:off x="4086223" y="4172639"/>
            <a:ext cx="1264381" cy="728382"/>
          </a:xfrm>
          <a:prstGeom prst="line">
            <a:avLst/>
          </a:prstGeom>
          <a:noFill/>
          <a:ln w="12700">
            <a:solidFill>
              <a:schemeClr val="tx1"/>
            </a:solidFill>
            <a:prstDash val="dash"/>
            <a:round/>
            <a:headEnd/>
            <a:tailEnd/>
          </a:ln>
        </p:spPr>
        <p:txBody>
          <a:bodyPr/>
          <a:lstStyle/>
          <a:p>
            <a:endParaRPr lang="en-US"/>
          </a:p>
        </p:txBody>
      </p:sp>
      <p:sp>
        <p:nvSpPr>
          <p:cNvPr id="105" name="Line 85"/>
          <p:cNvSpPr>
            <a:spLocks noChangeShapeType="1"/>
          </p:cNvSpPr>
          <p:nvPr/>
        </p:nvSpPr>
        <p:spPr bwMode="auto">
          <a:xfrm flipV="1">
            <a:off x="4237949" y="4284698"/>
            <a:ext cx="1011504" cy="616324"/>
          </a:xfrm>
          <a:prstGeom prst="line">
            <a:avLst/>
          </a:prstGeom>
          <a:noFill/>
          <a:ln w="12700">
            <a:solidFill>
              <a:schemeClr val="tx1"/>
            </a:solidFill>
            <a:prstDash val="dash"/>
            <a:round/>
            <a:headEnd/>
            <a:tailEnd/>
          </a:ln>
        </p:spPr>
        <p:txBody>
          <a:bodyPr/>
          <a:lstStyle/>
          <a:p>
            <a:endParaRPr lang="en-US"/>
          </a:p>
        </p:txBody>
      </p:sp>
      <p:sp>
        <p:nvSpPr>
          <p:cNvPr id="106" name="Line 86"/>
          <p:cNvSpPr>
            <a:spLocks noChangeShapeType="1"/>
          </p:cNvSpPr>
          <p:nvPr/>
        </p:nvSpPr>
        <p:spPr bwMode="auto">
          <a:xfrm>
            <a:off x="4086223" y="3556315"/>
            <a:ext cx="708053" cy="0"/>
          </a:xfrm>
          <a:prstGeom prst="line">
            <a:avLst/>
          </a:prstGeom>
          <a:noFill/>
          <a:ln w="6350">
            <a:solidFill>
              <a:schemeClr val="tx1"/>
            </a:solidFill>
            <a:prstDash val="dash"/>
            <a:round/>
            <a:headEnd/>
            <a:tailEnd/>
          </a:ln>
        </p:spPr>
        <p:txBody>
          <a:bodyPr/>
          <a:lstStyle/>
          <a:p>
            <a:endParaRPr lang="en-US"/>
          </a:p>
        </p:txBody>
      </p:sp>
      <p:sp>
        <p:nvSpPr>
          <p:cNvPr id="107" name="Line 87"/>
          <p:cNvSpPr>
            <a:spLocks noChangeShapeType="1"/>
          </p:cNvSpPr>
          <p:nvPr/>
        </p:nvSpPr>
        <p:spPr bwMode="auto">
          <a:xfrm>
            <a:off x="4035648" y="3612345"/>
            <a:ext cx="1163230" cy="560294"/>
          </a:xfrm>
          <a:prstGeom prst="line">
            <a:avLst/>
          </a:prstGeom>
          <a:noFill/>
          <a:ln w="6350">
            <a:solidFill>
              <a:schemeClr val="tx1"/>
            </a:solidFill>
            <a:prstDash val="dash"/>
            <a:round/>
            <a:headEnd/>
            <a:tailEnd/>
          </a:ln>
        </p:spPr>
        <p:txBody>
          <a:bodyPr/>
          <a:lstStyle/>
          <a:p>
            <a:endParaRPr lang="en-US"/>
          </a:p>
        </p:txBody>
      </p:sp>
      <p:grpSp>
        <p:nvGrpSpPr>
          <p:cNvPr id="108" name="Group 88"/>
          <p:cNvGrpSpPr>
            <a:grpSpLocks/>
          </p:cNvGrpSpPr>
          <p:nvPr/>
        </p:nvGrpSpPr>
        <p:grpSpPr bwMode="auto">
          <a:xfrm>
            <a:off x="5603479" y="3612345"/>
            <a:ext cx="252876" cy="224118"/>
            <a:chOff x="1037" y="1607"/>
            <a:chExt cx="440" cy="425"/>
          </a:xfrm>
        </p:grpSpPr>
        <p:pic>
          <p:nvPicPr>
            <p:cNvPr id="109" name="Picture 8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0" name="Picture 9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11" name="Picture 91"/>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2" name="Picture 92"/>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13" name="Line 93"/>
          <p:cNvSpPr>
            <a:spLocks noChangeShapeType="1"/>
          </p:cNvSpPr>
          <p:nvPr/>
        </p:nvSpPr>
        <p:spPr bwMode="auto">
          <a:xfrm>
            <a:off x="5755205" y="3836462"/>
            <a:ext cx="303451" cy="504265"/>
          </a:xfrm>
          <a:prstGeom prst="line">
            <a:avLst/>
          </a:prstGeom>
          <a:noFill/>
          <a:ln w="6350">
            <a:solidFill>
              <a:schemeClr val="tx1"/>
            </a:solidFill>
            <a:prstDash val="dash"/>
            <a:round/>
            <a:headEnd/>
            <a:tailEnd/>
          </a:ln>
        </p:spPr>
        <p:txBody>
          <a:bodyPr/>
          <a:lstStyle/>
          <a:p>
            <a:endParaRPr lang="en-US"/>
          </a:p>
        </p:txBody>
      </p:sp>
      <p:sp>
        <p:nvSpPr>
          <p:cNvPr id="114" name="Line 94"/>
          <p:cNvSpPr>
            <a:spLocks noChangeShapeType="1"/>
          </p:cNvSpPr>
          <p:nvPr/>
        </p:nvSpPr>
        <p:spPr bwMode="auto">
          <a:xfrm>
            <a:off x="4895426" y="3556315"/>
            <a:ext cx="758628" cy="168088"/>
          </a:xfrm>
          <a:prstGeom prst="line">
            <a:avLst/>
          </a:prstGeom>
          <a:noFill/>
          <a:ln w="6350">
            <a:solidFill>
              <a:schemeClr val="tx1"/>
            </a:solidFill>
            <a:prstDash val="dash"/>
            <a:round/>
            <a:headEnd/>
            <a:tailEnd/>
          </a:ln>
        </p:spPr>
        <p:txBody>
          <a:bodyPr/>
          <a:lstStyle/>
          <a:p>
            <a:endParaRPr lang="en-US"/>
          </a:p>
        </p:txBody>
      </p:sp>
      <p:sp>
        <p:nvSpPr>
          <p:cNvPr id="115" name="Line 95"/>
          <p:cNvSpPr>
            <a:spLocks noChangeShapeType="1"/>
          </p:cNvSpPr>
          <p:nvPr/>
        </p:nvSpPr>
        <p:spPr bwMode="auto">
          <a:xfrm flipH="1">
            <a:off x="5401179" y="3780433"/>
            <a:ext cx="252876" cy="448235"/>
          </a:xfrm>
          <a:prstGeom prst="line">
            <a:avLst/>
          </a:prstGeom>
          <a:noFill/>
          <a:ln w="6350">
            <a:solidFill>
              <a:schemeClr val="tx1"/>
            </a:solidFill>
            <a:prstDash val="dash"/>
            <a:round/>
            <a:headEnd/>
            <a:tailEnd/>
          </a:ln>
        </p:spPr>
        <p:txBody>
          <a:bodyPr/>
          <a:lstStyle/>
          <a:p>
            <a:endParaRPr lang="en-US"/>
          </a:p>
        </p:txBody>
      </p:sp>
      <p:sp>
        <p:nvSpPr>
          <p:cNvPr id="116" name="Line 96"/>
          <p:cNvSpPr>
            <a:spLocks noChangeShapeType="1"/>
          </p:cNvSpPr>
          <p:nvPr/>
        </p:nvSpPr>
        <p:spPr bwMode="auto">
          <a:xfrm>
            <a:off x="4946002" y="3612345"/>
            <a:ext cx="1011504" cy="728382"/>
          </a:xfrm>
          <a:prstGeom prst="line">
            <a:avLst/>
          </a:prstGeom>
          <a:noFill/>
          <a:ln w="6350">
            <a:solidFill>
              <a:schemeClr val="tx1"/>
            </a:solidFill>
            <a:prstDash val="dash"/>
            <a:round/>
            <a:headEnd/>
            <a:tailEnd/>
          </a:ln>
        </p:spPr>
        <p:txBody>
          <a:bodyPr/>
          <a:lstStyle/>
          <a:p>
            <a:endParaRPr lang="en-US"/>
          </a:p>
        </p:txBody>
      </p:sp>
      <p:grpSp>
        <p:nvGrpSpPr>
          <p:cNvPr id="117" name="Group 97"/>
          <p:cNvGrpSpPr>
            <a:grpSpLocks/>
          </p:cNvGrpSpPr>
          <p:nvPr/>
        </p:nvGrpSpPr>
        <p:grpSpPr bwMode="auto">
          <a:xfrm>
            <a:off x="3074718" y="3108080"/>
            <a:ext cx="151726" cy="168088"/>
            <a:chOff x="1037" y="1607"/>
            <a:chExt cx="440" cy="425"/>
          </a:xfrm>
        </p:grpSpPr>
        <p:pic>
          <p:nvPicPr>
            <p:cNvPr id="118" name="Picture 9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19" name="Picture 9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20" name="Picture 100"/>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1" name="Picture 101"/>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22" name="Line 102"/>
          <p:cNvSpPr>
            <a:spLocks noChangeShapeType="1"/>
          </p:cNvSpPr>
          <p:nvPr/>
        </p:nvSpPr>
        <p:spPr bwMode="auto">
          <a:xfrm flipV="1">
            <a:off x="2872418" y="3220139"/>
            <a:ext cx="252876" cy="336176"/>
          </a:xfrm>
          <a:prstGeom prst="line">
            <a:avLst/>
          </a:prstGeom>
          <a:noFill/>
          <a:ln w="1270">
            <a:solidFill>
              <a:schemeClr val="tx1"/>
            </a:solidFill>
            <a:prstDash val="dash"/>
            <a:round/>
            <a:headEnd/>
            <a:tailEnd/>
          </a:ln>
        </p:spPr>
        <p:txBody>
          <a:bodyPr/>
          <a:lstStyle/>
          <a:p>
            <a:endParaRPr lang="en-US"/>
          </a:p>
        </p:txBody>
      </p:sp>
      <p:sp>
        <p:nvSpPr>
          <p:cNvPr id="123" name="Line 104"/>
          <p:cNvSpPr>
            <a:spLocks noChangeShapeType="1"/>
          </p:cNvSpPr>
          <p:nvPr/>
        </p:nvSpPr>
        <p:spPr bwMode="auto">
          <a:xfrm>
            <a:off x="3226444" y="3220139"/>
            <a:ext cx="657478" cy="336176"/>
          </a:xfrm>
          <a:prstGeom prst="line">
            <a:avLst/>
          </a:prstGeom>
          <a:noFill/>
          <a:ln w="1270">
            <a:solidFill>
              <a:schemeClr val="tx1"/>
            </a:solidFill>
            <a:prstDash val="dash"/>
            <a:round/>
            <a:headEnd/>
            <a:tailEnd/>
          </a:ln>
        </p:spPr>
        <p:txBody>
          <a:bodyPr/>
          <a:lstStyle/>
          <a:p>
            <a:endParaRPr lang="en-US"/>
          </a:p>
        </p:txBody>
      </p:sp>
      <p:grpSp>
        <p:nvGrpSpPr>
          <p:cNvPr id="124" name="Group 105"/>
          <p:cNvGrpSpPr>
            <a:grpSpLocks/>
          </p:cNvGrpSpPr>
          <p:nvPr/>
        </p:nvGrpSpPr>
        <p:grpSpPr bwMode="auto">
          <a:xfrm>
            <a:off x="5097727" y="3332198"/>
            <a:ext cx="151726" cy="168088"/>
            <a:chOff x="1037" y="1607"/>
            <a:chExt cx="440" cy="425"/>
          </a:xfrm>
        </p:grpSpPr>
        <p:pic>
          <p:nvPicPr>
            <p:cNvPr id="125" name="Picture 10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6" name="Picture 10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27" name="Picture 10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28" name="Picture 10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29" name="Group 110"/>
          <p:cNvGrpSpPr>
            <a:grpSpLocks/>
          </p:cNvGrpSpPr>
          <p:nvPr/>
        </p:nvGrpSpPr>
        <p:grpSpPr bwMode="auto">
          <a:xfrm>
            <a:off x="4237949" y="3220139"/>
            <a:ext cx="151726" cy="168088"/>
            <a:chOff x="1037" y="1607"/>
            <a:chExt cx="440" cy="425"/>
          </a:xfrm>
        </p:grpSpPr>
        <p:pic>
          <p:nvPicPr>
            <p:cNvPr id="130" name="Picture 111"/>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31" name="Picture 112"/>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32" name="Picture 113"/>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33" name="Picture 114"/>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34" name="Line 115"/>
          <p:cNvSpPr>
            <a:spLocks noChangeShapeType="1"/>
          </p:cNvSpPr>
          <p:nvPr/>
        </p:nvSpPr>
        <p:spPr bwMode="auto">
          <a:xfrm>
            <a:off x="5198878" y="3444257"/>
            <a:ext cx="455177" cy="224118"/>
          </a:xfrm>
          <a:prstGeom prst="line">
            <a:avLst/>
          </a:prstGeom>
          <a:noFill/>
          <a:ln w="1270">
            <a:solidFill>
              <a:schemeClr val="tx1"/>
            </a:solidFill>
            <a:prstDash val="dash"/>
            <a:round/>
            <a:headEnd/>
            <a:tailEnd/>
          </a:ln>
        </p:spPr>
        <p:txBody>
          <a:bodyPr/>
          <a:lstStyle/>
          <a:p>
            <a:endParaRPr lang="en-US"/>
          </a:p>
        </p:txBody>
      </p:sp>
      <p:sp>
        <p:nvSpPr>
          <p:cNvPr id="135" name="Line 116"/>
          <p:cNvSpPr>
            <a:spLocks noChangeShapeType="1"/>
          </p:cNvSpPr>
          <p:nvPr/>
        </p:nvSpPr>
        <p:spPr bwMode="auto">
          <a:xfrm flipV="1">
            <a:off x="4895426" y="3444257"/>
            <a:ext cx="252876" cy="56029"/>
          </a:xfrm>
          <a:prstGeom prst="line">
            <a:avLst/>
          </a:prstGeom>
          <a:noFill/>
          <a:ln w="1270">
            <a:solidFill>
              <a:schemeClr val="tx1"/>
            </a:solidFill>
            <a:prstDash val="dash"/>
            <a:round/>
            <a:headEnd/>
            <a:tailEnd/>
          </a:ln>
        </p:spPr>
        <p:txBody>
          <a:bodyPr/>
          <a:lstStyle/>
          <a:p>
            <a:endParaRPr lang="en-US"/>
          </a:p>
        </p:txBody>
      </p:sp>
      <p:sp>
        <p:nvSpPr>
          <p:cNvPr id="136" name="Line 117"/>
          <p:cNvSpPr>
            <a:spLocks noChangeShapeType="1"/>
          </p:cNvSpPr>
          <p:nvPr/>
        </p:nvSpPr>
        <p:spPr bwMode="auto">
          <a:xfrm>
            <a:off x="4339099" y="3332198"/>
            <a:ext cx="404602" cy="224118"/>
          </a:xfrm>
          <a:prstGeom prst="line">
            <a:avLst/>
          </a:prstGeom>
          <a:noFill/>
          <a:ln w="1270">
            <a:solidFill>
              <a:schemeClr val="tx1"/>
            </a:solidFill>
            <a:prstDash val="dash"/>
            <a:round/>
            <a:headEnd/>
            <a:tailEnd/>
          </a:ln>
        </p:spPr>
        <p:txBody>
          <a:bodyPr/>
          <a:lstStyle/>
          <a:p>
            <a:endParaRPr lang="en-US"/>
          </a:p>
        </p:txBody>
      </p:sp>
      <p:sp>
        <p:nvSpPr>
          <p:cNvPr id="137" name="Line 118"/>
          <p:cNvSpPr>
            <a:spLocks noChangeShapeType="1"/>
          </p:cNvSpPr>
          <p:nvPr/>
        </p:nvSpPr>
        <p:spPr bwMode="auto">
          <a:xfrm flipV="1">
            <a:off x="3985072" y="3332198"/>
            <a:ext cx="303451" cy="224118"/>
          </a:xfrm>
          <a:prstGeom prst="line">
            <a:avLst/>
          </a:prstGeom>
          <a:noFill/>
          <a:ln w="1270">
            <a:solidFill>
              <a:schemeClr val="tx1"/>
            </a:solidFill>
            <a:prstDash val="dash"/>
            <a:round/>
            <a:headEnd/>
            <a:tailEnd/>
          </a:ln>
        </p:spPr>
        <p:txBody>
          <a:bodyPr/>
          <a:lstStyle/>
          <a:p>
            <a:endParaRPr lang="en-US"/>
          </a:p>
        </p:txBody>
      </p:sp>
      <p:sp>
        <p:nvSpPr>
          <p:cNvPr id="138" name="Line 119"/>
          <p:cNvSpPr>
            <a:spLocks noChangeShapeType="1"/>
          </p:cNvSpPr>
          <p:nvPr/>
        </p:nvSpPr>
        <p:spPr bwMode="auto">
          <a:xfrm>
            <a:off x="3125294" y="3220139"/>
            <a:ext cx="1163230" cy="56029"/>
          </a:xfrm>
          <a:prstGeom prst="line">
            <a:avLst/>
          </a:prstGeom>
          <a:noFill/>
          <a:ln w="1270">
            <a:solidFill>
              <a:schemeClr val="tx1"/>
            </a:solidFill>
            <a:prstDash val="dash"/>
            <a:round/>
            <a:headEnd/>
            <a:tailEnd/>
          </a:ln>
        </p:spPr>
        <p:txBody>
          <a:bodyPr/>
          <a:lstStyle/>
          <a:p>
            <a:endParaRPr lang="en-US"/>
          </a:p>
        </p:txBody>
      </p:sp>
      <p:sp>
        <p:nvSpPr>
          <p:cNvPr id="139" name="Line 120"/>
          <p:cNvSpPr>
            <a:spLocks noChangeShapeType="1"/>
          </p:cNvSpPr>
          <p:nvPr/>
        </p:nvSpPr>
        <p:spPr bwMode="auto">
          <a:xfrm>
            <a:off x="4339099" y="3332198"/>
            <a:ext cx="809204" cy="56029"/>
          </a:xfrm>
          <a:prstGeom prst="line">
            <a:avLst/>
          </a:prstGeom>
          <a:noFill/>
          <a:ln w="1270">
            <a:solidFill>
              <a:schemeClr val="tx1"/>
            </a:solidFill>
            <a:prstDash val="dash"/>
            <a:round/>
            <a:headEnd/>
            <a:tailEnd/>
          </a:ln>
        </p:spPr>
        <p:txBody>
          <a:bodyPr/>
          <a:lstStyle/>
          <a:p>
            <a:endParaRPr lang="en-US"/>
          </a:p>
        </p:txBody>
      </p:sp>
      <p:grpSp>
        <p:nvGrpSpPr>
          <p:cNvPr id="140" name="Group 121"/>
          <p:cNvGrpSpPr>
            <a:grpSpLocks/>
          </p:cNvGrpSpPr>
          <p:nvPr/>
        </p:nvGrpSpPr>
        <p:grpSpPr bwMode="auto">
          <a:xfrm>
            <a:off x="3479320" y="2883962"/>
            <a:ext cx="101150" cy="112059"/>
            <a:chOff x="1037" y="1607"/>
            <a:chExt cx="440" cy="425"/>
          </a:xfrm>
        </p:grpSpPr>
        <p:pic>
          <p:nvPicPr>
            <p:cNvPr id="141" name="Picture 12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2" name="Picture 12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43" name="Picture 12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4" name="Picture 12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45" name="Group 126"/>
          <p:cNvGrpSpPr>
            <a:grpSpLocks/>
          </p:cNvGrpSpPr>
          <p:nvPr/>
        </p:nvGrpSpPr>
        <p:grpSpPr bwMode="auto">
          <a:xfrm>
            <a:off x="3985072" y="2996021"/>
            <a:ext cx="101150" cy="112059"/>
            <a:chOff x="1037" y="1607"/>
            <a:chExt cx="440" cy="425"/>
          </a:xfrm>
        </p:grpSpPr>
        <p:pic>
          <p:nvPicPr>
            <p:cNvPr id="146" name="Picture 127"/>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7" name="Picture 128"/>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48" name="Picture 129"/>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49" name="Picture 130"/>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nvGrpSpPr>
          <p:cNvPr id="150" name="Group 131"/>
          <p:cNvGrpSpPr>
            <a:grpSpLocks/>
          </p:cNvGrpSpPr>
          <p:nvPr/>
        </p:nvGrpSpPr>
        <p:grpSpPr bwMode="auto">
          <a:xfrm>
            <a:off x="4591975" y="3108080"/>
            <a:ext cx="101150" cy="112059"/>
            <a:chOff x="1037" y="1607"/>
            <a:chExt cx="440" cy="425"/>
          </a:xfrm>
        </p:grpSpPr>
        <p:pic>
          <p:nvPicPr>
            <p:cNvPr id="151" name="Picture 132"/>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52" name="Picture 133"/>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53" name="Picture 134"/>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54" name="Picture 135"/>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sp>
        <p:nvSpPr>
          <p:cNvPr id="155" name="Line 136"/>
          <p:cNvSpPr>
            <a:spLocks noChangeShapeType="1"/>
          </p:cNvSpPr>
          <p:nvPr/>
        </p:nvSpPr>
        <p:spPr bwMode="auto">
          <a:xfrm flipV="1">
            <a:off x="3175869" y="2939992"/>
            <a:ext cx="303451" cy="280147"/>
          </a:xfrm>
          <a:prstGeom prst="line">
            <a:avLst/>
          </a:prstGeom>
          <a:noFill/>
          <a:ln w="1270">
            <a:solidFill>
              <a:schemeClr val="tx1"/>
            </a:solidFill>
            <a:prstDash val="dash"/>
            <a:round/>
            <a:headEnd/>
            <a:tailEnd/>
          </a:ln>
        </p:spPr>
        <p:txBody>
          <a:bodyPr/>
          <a:lstStyle/>
          <a:p>
            <a:endParaRPr lang="en-US"/>
          </a:p>
        </p:txBody>
      </p:sp>
      <p:sp>
        <p:nvSpPr>
          <p:cNvPr id="156" name="Line 137"/>
          <p:cNvSpPr>
            <a:spLocks noChangeShapeType="1"/>
          </p:cNvSpPr>
          <p:nvPr/>
        </p:nvSpPr>
        <p:spPr bwMode="auto">
          <a:xfrm flipV="1">
            <a:off x="2922993" y="3332198"/>
            <a:ext cx="1365531" cy="224118"/>
          </a:xfrm>
          <a:prstGeom prst="line">
            <a:avLst/>
          </a:prstGeom>
          <a:noFill/>
          <a:ln w="1270">
            <a:solidFill>
              <a:schemeClr val="tx1"/>
            </a:solidFill>
            <a:prstDash val="dash"/>
            <a:round/>
            <a:headEnd/>
            <a:tailEnd/>
          </a:ln>
        </p:spPr>
        <p:txBody>
          <a:bodyPr/>
          <a:lstStyle/>
          <a:p>
            <a:endParaRPr lang="en-US"/>
          </a:p>
        </p:txBody>
      </p:sp>
      <p:sp>
        <p:nvSpPr>
          <p:cNvPr id="157" name="Line 138"/>
          <p:cNvSpPr>
            <a:spLocks noChangeShapeType="1"/>
          </p:cNvSpPr>
          <p:nvPr/>
        </p:nvSpPr>
        <p:spPr bwMode="auto">
          <a:xfrm flipV="1">
            <a:off x="4035648" y="3388227"/>
            <a:ext cx="1163230" cy="168088"/>
          </a:xfrm>
          <a:prstGeom prst="line">
            <a:avLst/>
          </a:prstGeom>
          <a:noFill/>
          <a:ln w="1270">
            <a:solidFill>
              <a:schemeClr val="tx1"/>
            </a:solidFill>
            <a:prstDash val="dash"/>
            <a:round/>
            <a:headEnd/>
            <a:tailEnd/>
          </a:ln>
        </p:spPr>
        <p:txBody>
          <a:bodyPr/>
          <a:lstStyle/>
          <a:p>
            <a:endParaRPr lang="en-US"/>
          </a:p>
        </p:txBody>
      </p:sp>
      <p:sp>
        <p:nvSpPr>
          <p:cNvPr id="158" name="Line 139"/>
          <p:cNvSpPr>
            <a:spLocks noChangeShapeType="1"/>
          </p:cNvSpPr>
          <p:nvPr/>
        </p:nvSpPr>
        <p:spPr bwMode="auto">
          <a:xfrm>
            <a:off x="3529895" y="2939992"/>
            <a:ext cx="455177" cy="112059"/>
          </a:xfrm>
          <a:prstGeom prst="line">
            <a:avLst/>
          </a:prstGeom>
          <a:noFill/>
          <a:ln w="1270">
            <a:solidFill>
              <a:schemeClr val="tx1"/>
            </a:solidFill>
            <a:prstDash val="dash"/>
            <a:round/>
            <a:headEnd/>
            <a:tailEnd/>
          </a:ln>
        </p:spPr>
        <p:txBody>
          <a:bodyPr/>
          <a:lstStyle/>
          <a:p>
            <a:endParaRPr lang="en-US"/>
          </a:p>
        </p:txBody>
      </p:sp>
      <p:sp>
        <p:nvSpPr>
          <p:cNvPr id="159" name="Line 140"/>
          <p:cNvSpPr>
            <a:spLocks noChangeShapeType="1"/>
          </p:cNvSpPr>
          <p:nvPr/>
        </p:nvSpPr>
        <p:spPr bwMode="auto">
          <a:xfrm>
            <a:off x="4035648" y="3052051"/>
            <a:ext cx="556327" cy="112059"/>
          </a:xfrm>
          <a:prstGeom prst="line">
            <a:avLst/>
          </a:prstGeom>
          <a:noFill/>
          <a:ln w="1270">
            <a:solidFill>
              <a:schemeClr val="tx1"/>
            </a:solidFill>
            <a:prstDash val="dash"/>
            <a:round/>
            <a:headEnd/>
            <a:tailEnd/>
          </a:ln>
        </p:spPr>
        <p:txBody>
          <a:bodyPr/>
          <a:lstStyle/>
          <a:p>
            <a:endParaRPr lang="en-US"/>
          </a:p>
        </p:txBody>
      </p:sp>
      <p:sp>
        <p:nvSpPr>
          <p:cNvPr id="160" name="Line 141"/>
          <p:cNvSpPr>
            <a:spLocks noChangeShapeType="1"/>
          </p:cNvSpPr>
          <p:nvPr/>
        </p:nvSpPr>
        <p:spPr bwMode="auto">
          <a:xfrm>
            <a:off x="4642550" y="3164109"/>
            <a:ext cx="556327" cy="224118"/>
          </a:xfrm>
          <a:prstGeom prst="line">
            <a:avLst/>
          </a:prstGeom>
          <a:noFill/>
          <a:ln w="1270">
            <a:solidFill>
              <a:schemeClr val="tx1"/>
            </a:solidFill>
            <a:prstDash val="dash"/>
            <a:round/>
            <a:headEnd/>
            <a:tailEnd/>
          </a:ln>
        </p:spPr>
        <p:txBody>
          <a:bodyPr/>
          <a:lstStyle/>
          <a:p>
            <a:endParaRPr lang="en-US"/>
          </a:p>
        </p:txBody>
      </p:sp>
      <p:sp>
        <p:nvSpPr>
          <p:cNvPr id="161" name="Line 142"/>
          <p:cNvSpPr>
            <a:spLocks noChangeShapeType="1"/>
          </p:cNvSpPr>
          <p:nvPr/>
        </p:nvSpPr>
        <p:spPr bwMode="auto">
          <a:xfrm flipV="1">
            <a:off x="4339099" y="3220139"/>
            <a:ext cx="303451" cy="56029"/>
          </a:xfrm>
          <a:prstGeom prst="line">
            <a:avLst/>
          </a:prstGeom>
          <a:noFill/>
          <a:ln w="1270">
            <a:solidFill>
              <a:schemeClr val="tx1"/>
            </a:solidFill>
            <a:prstDash val="dash"/>
            <a:round/>
            <a:headEnd/>
            <a:tailEnd/>
          </a:ln>
        </p:spPr>
        <p:txBody>
          <a:bodyPr/>
          <a:lstStyle/>
          <a:p>
            <a:endParaRPr lang="en-US"/>
          </a:p>
        </p:txBody>
      </p:sp>
      <p:sp>
        <p:nvSpPr>
          <p:cNvPr id="162" name="Line 143"/>
          <p:cNvSpPr>
            <a:spLocks noChangeShapeType="1"/>
          </p:cNvSpPr>
          <p:nvPr/>
        </p:nvSpPr>
        <p:spPr bwMode="auto">
          <a:xfrm flipH="1" flipV="1">
            <a:off x="3479320" y="2939992"/>
            <a:ext cx="809204" cy="336176"/>
          </a:xfrm>
          <a:prstGeom prst="line">
            <a:avLst/>
          </a:prstGeom>
          <a:noFill/>
          <a:ln w="1270">
            <a:solidFill>
              <a:schemeClr val="tx1"/>
            </a:solidFill>
            <a:prstDash val="dash"/>
            <a:round/>
            <a:headEnd/>
            <a:tailEnd/>
          </a:ln>
        </p:spPr>
        <p:txBody>
          <a:bodyPr/>
          <a:lstStyle/>
          <a:p>
            <a:endParaRPr lang="en-US"/>
          </a:p>
        </p:txBody>
      </p:sp>
      <p:sp>
        <p:nvSpPr>
          <p:cNvPr id="163" name="AutoShape 145"/>
          <p:cNvSpPr>
            <a:spLocks noChangeArrowheads="1"/>
          </p:cNvSpPr>
          <p:nvPr/>
        </p:nvSpPr>
        <p:spPr bwMode="auto">
          <a:xfrm>
            <a:off x="3378170" y="1875433"/>
            <a:ext cx="1618407" cy="896471"/>
          </a:xfrm>
          <a:prstGeom prst="cloudCallout">
            <a:avLst>
              <a:gd name="adj1" fmla="val -8009"/>
              <a:gd name="adj2" fmla="val 4705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defRPr/>
            </a:pPr>
            <a:endParaRPr lang="en-US"/>
          </a:p>
        </p:txBody>
      </p:sp>
      <p:sp>
        <p:nvSpPr>
          <p:cNvPr id="164" name="Text Box 146"/>
          <p:cNvSpPr txBox="1">
            <a:spLocks noChangeArrowheads="1"/>
          </p:cNvSpPr>
          <p:nvPr/>
        </p:nvSpPr>
        <p:spPr bwMode="auto">
          <a:xfrm>
            <a:off x="3732196" y="2043521"/>
            <a:ext cx="1173767" cy="339679"/>
          </a:xfrm>
          <a:prstGeom prst="rect">
            <a:avLst/>
          </a:prstGeom>
          <a:noFill/>
          <a:ln w="9525">
            <a:noFill/>
            <a:miter lim="800000"/>
            <a:headEnd/>
            <a:tailEnd/>
          </a:ln>
        </p:spPr>
        <p:txBody>
          <a:bodyPr>
            <a:spAutoFit/>
          </a:bodyPr>
          <a:lstStyle/>
          <a:p>
            <a:r>
              <a:rPr lang="en-US"/>
              <a:t>Internet</a:t>
            </a:r>
          </a:p>
        </p:txBody>
      </p:sp>
      <p:pic>
        <p:nvPicPr>
          <p:cNvPr id="165" name="Picture 148"/>
          <p:cNvPicPr>
            <a:picLocks noChangeAspect="1" noChangeArrowheads="1"/>
          </p:cNvPicPr>
          <p:nvPr/>
        </p:nvPicPr>
        <p:blipFill>
          <a:blip r:embed="rId3" cstate="print"/>
          <a:srcRect/>
          <a:stretch>
            <a:fillRect/>
          </a:stretch>
        </p:blipFill>
        <p:spPr bwMode="auto">
          <a:xfrm>
            <a:off x="6210383" y="1979181"/>
            <a:ext cx="416193" cy="431893"/>
          </a:xfrm>
          <a:prstGeom prst="rect">
            <a:avLst/>
          </a:prstGeom>
          <a:noFill/>
          <a:ln w="9525">
            <a:noFill/>
            <a:miter lim="800000"/>
            <a:headEnd/>
            <a:tailEnd/>
          </a:ln>
        </p:spPr>
      </p:pic>
      <p:sp>
        <p:nvSpPr>
          <p:cNvPr id="166" name="Line 157"/>
          <p:cNvSpPr>
            <a:spLocks noChangeShapeType="1"/>
          </p:cNvSpPr>
          <p:nvPr/>
        </p:nvSpPr>
        <p:spPr bwMode="auto">
          <a:xfrm flipV="1">
            <a:off x="3580471" y="2659845"/>
            <a:ext cx="404602" cy="336176"/>
          </a:xfrm>
          <a:prstGeom prst="line">
            <a:avLst/>
          </a:prstGeom>
          <a:noFill/>
          <a:ln w="57150">
            <a:solidFill>
              <a:srgbClr val="969696"/>
            </a:solidFill>
            <a:round/>
            <a:headEnd/>
            <a:tailEnd/>
          </a:ln>
        </p:spPr>
        <p:txBody>
          <a:bodyPr/>
          <a:lstStyle/>
          <a:p>
            <a:endParaRPr lang="en-US"/>
          </a:p>
        </p:txBody>
      </p:sp>
      <p:sp>
        <p:nvSpPr>
          <p:cNvPr id="167" name="Line 158"/>
          <p:cNvSpPr>
            <a:spLocks noChangeShapeType="1"/>
          </p:cNvSpPr>
          <p:nvPr/>
        </p:nvSpPr>
        <p:spPr bwMode="auto">
          <a:xfrm>
            <a:off x="4187373" y="2659845"/>
            <a:ext cx="455177" cy="504265"/>
          </a:xfrm>
          <a:prstGeom prst="line">
            <a:avLst/>
          </a:prstGeom>
          <a:noFill/>
          <a:ln w="57150">
            <a:solidFill>
              <a:srgbClr val="969696"/>
            </a:solidFill>
            <a:round/>
            <a:headEnd/>
            <a:tailEnd/>
          </a:ln>
        </p:spPr>
        <p:txBody>
          <a:bodyPr/>
          <a:lstStyle/>
          <a:p>
            <a:endParaRPr lang="en-US"/>
          </a:p>
        </p:txBody>
      </p:sp>
      <p:grpSp>
        <p:nvGrpSpPr>
          <p:cNvPr id="168" name="Group 205"/>
          <p:cNvGrpSpPr>
            <a:grpSpLocks/>
          </p:cNvGrpSpPr>
          <p:nvPr/>
        </p:nvGrpSpPr>
        <p:grpSpPr bwMode="auto">
          <a:xfrm>
            <a:off x="3934497" y="2435727"/>
            <a:ext cx="252876" cy="280147"/>
            <a:chOff x="4038600" y="3124200"/>
            <a:chExt cx="381000" cy="381000"/>
          </a:xfrm>
        </p:grpSpPr>
        <p:sp>
          <p:nvSpPr>
            <p:cNvPr id="169" name="Oval 169"/>
            <p:cNvSpPr>
              <a:spLocks noChangeArrowheads="1"/>
            </p:cNvSpPr>
            <p:nvPr/>
          </p:nvSpPr>
          <p:spPr bwMode="auto">
            <a:xfrm>
              <a:off x="4038600" y="3124200"/>
              <a:ext cx="381000" cy="381000"/>
            </a:xfrm>
            <a:prstGeom prst="ellipse">
              <a:avLst/>
            </a:prstGeom>
            <a:solidFill>
              <a:srgbClr val="C00000">
                <a:alpha val="43137"/>
              </a:srgbClr>
            </a:solidFill>
            <a:ln w="9525">
              <a:solidFill>
                <a:schemeClr val="tx1"/>
              </a:solidFill>
              <a:round/>
              <a:headEnd/>
              <a:tailEnd/>
            </a:ln>
          </p:spPr>
          <p:txBody>
            <a:bodyPr wrap="none" anchor="ctr"/>
            <a:lstStyle/>
            <a:p>
              <a:endParaRPr lang="en-US"/>
            </a:p>
          </p:txBody>
        </p:sp>
        <p:grpSp>
          <p:nvGrpSpPr>
            <p:cNvPr id="170" name="Group 105"/>
            <p:cNvGrpSpPr>
              <a:grpSpLocks/>
            </p:cNvGrpSpPr>
            <p:nvPr/>
          </p:nvGrpSpPr>
          <p:grpSpPr bwMode="auto">
            <a:xfrm>
              <a:off x="4114800" y="3200400"/>
              <a:ext cx="228600" cy="228600"/>
              <a:chOff x="1037" y="1607"/>
              <a:chExt cx="440" cy="425"/>
            </a:xfrm>
          </p:grpSpPr>
          <p:pic>
            <p:nvPicPr>
              <p:cNvPr id="171" name="Picture 106"/>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72" name="Picture 107"/>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pic>
            <p:nvPicPr>
              <p:cNvPr id="173" name="Picture 108"/>
              <p:cNvPicPr>
                <a:picLocks noChangeAspect="1" noChangeArrowheads="1"/>
              </p:cNvPicPr>
              <p:nvPr/>
            </p:nvPicPr>
            <p:blipFill>
              <a:blip r:embed="rId3" cstate="print"/>
              <a:srcRect/>
              <a:stretch>
                <a:fillRect/>
              </a:stretch>
            </p:blipFill>
            <p:spPr bwMode="auto">
              <a:xfrm>
                <a:off x="1037" y="1607"/>
                <a:ext cx="440" cy="425"/>
              </a:xfrm>
              <a:prstGeom prst="rect">
                <a:avLst/>
              </a:prstGeom>
              <a:noFill/>
              <a:ln w="9525">
                <a:noFill/>
                <a:miter lim="800000"/>
                <a:headEnd/>
                <a:tailEnd/>
              </a:ln>
            </p:spPr>
          </p:pic>
          <p:pic>
            <p:nvPicPr>
              <p:cNvPr id="174" name="Picture 109"/>
              <p:cNvPicPr>
                <a:picLocks noChangeAspect="1" noChangeArrowheads="1"/>
              </p:cNvPicPr>
              <p:nvPr/>
            </p:nvPicPr>
            <p:blipFill>
              <a:blip r:embed="rId4" cstate="print"/>
              <a:srcRect/>
              <a:stretch>
                <a:fillRect/>
              </a:stretch>
            </p:blipFill>
            <p:spPr bwMode="auto">
              <a:xfrm>
                <a:off x="1037" y="1607"/>
                <a:ext cx="440" cy="425"/>
              </a:xfrm>
              <a:prstGeom prst="rect">
                <a:avLst/>
              </a:prstGeom>
              <a:noFill/>
              <a:ln w="9525">
                <a:noFill/>
                <a:miter lim="800000"/>
                <a:headEnd/>
                <a:tailEnd/>
              </a:ln>
            </p:spPr>
          </p:pic>
        </p:grpSp>
      </p:grpSp>
      <p:sp>
        <p:nvSpPr>
          <p:cNvPr id="175" name="Line 140"/>
          <p:cNvSpPr>
            <a:spLocks noChangeShapeType="1"/>
          </p:cNvSpPr>
          <p:nvPr/>
        </p:nvSpPr>
        <p:spPr bwMode="auto">
          <a:xfrm flipV="1">
            <a:off x="4136798" y="2379698"/>
            <a:ext cx="151726" cy="112059"/>
          </a:xfrm>
          <a:prstGeom prst="line">
            <a:avLst/>
          </a:prstGeom>
          <a:noFill/>
          <a:ln w="1270">
            <a:solidFill>
              <a:schemeClr val="tx1"/>
            </a:solidFill>
            <a:prstDash val="dash"/>
            <a:round/>
            <a:headEnd/>
            <a:tailEnd/>
          </a:ln>
        </p:spPr>
        <p:txBody>
          <a:bodyPr/>
          <a:lstStyle/>
          <a:p>
            <a:endParaRPr lang="en-US"/>
          </a:p>
        </p:txBody>
      </p:sp>
    </p:spTree>
    <p:extLst>
      <p:ext uri="{BB962C8B-B14F-4D97-AF65-F5344CB8AC3E}">
        <p14:creationId xmlns:p14="http://schemas.microsoft.com/office/powerpoint/2010/main" val="4293441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Recap: Point-to-point vs. </a:t>
            </a:r>
            <a:r>
              <a:rPr lang="en-US" dirty="0"/>
              <a:t>b</a:t>
            </a:r>
            <a:r>
              <a:rPr lang="en-US" dirty="0" smtClean="0"/>
              <a:t>roadcast medium</a:t>
            </a:r>
            <a:endParaRPr lang="en-US" dirty="0"/>
          </a:p>
        </p:txBody>
      </p:sp>
      <p:sp>
        <p:nvSpPr>
          <p:cNvPr id="957443" name="Rectangle 3"/>
          <p:cNvSpPr>
            <a:spLocks noGrp="1" noChangeArrowheads="1"/>
          </p:cNvSpPr>
          <p:nvPr>
            <p:ph idx="1"/>
          </p:nvPr>
        </p:nvSpPr>
        <p:spPr/>
        <p:txBody>
          <a:bodyPr/>
          <a:lstStyle/>
          <a:p>
            <a:r>
              <a:rPr lang="en-US" dirty="0" smtClean="0">
                <a:solidFill>
                  <a:schemeClr val="accent5"/>
                </a:solidFill>
              </a:rPr>
              <a:t>Point-to-point</a:t>
            </a:r>
            <a:r>
              <a:rPr lang="en-US" dirty="0" smtClean="0"/>
              <a:t>: dedicated pairwise communication</a:t>
            </a:r>
          </a:p>
          <a:p>
            <a:pPr lvl="1"/>
            <a:r>
              <a:rPr lang="en-US" dirty="0" smtClean="0"/>
              <a:t>E.g., long-distance fiber link</a:t>
            </a:r>
          </a:p>
          <a:p>
            <a:pPr lvl="1"/>
            <a:r>
              <a:rPr lang="en-US" dirty="0" smtClean="0"/>
              <a:t>E.g., Point-to-point link b/n Ethernet switch and host</a:t>
            </a:r>
          </a:p>
          <a:p>
            <a:r>
              <a:rPr lang="en-US" dirty="0" smtClean="0">
                <a:solidFill>
                  <a:schemeClr val="accent5"/>
                </a:solidFill>
              </a:rPr>
              <a:t>Broadcast</a:t>
            </a:r>
            <a:r>
              <a:rPr lang="en-US" dirty="0" smtClean="0"/>
              <a:t>: shared wire or medium</a:t>
            </a:r>
          </a:p>
          <a:p>
            <a:pPr lvl="1"/>
            <a:r>
              <a:rPr lang="en-US" dirty="0" smtClean="0"/>
              <a:t>Traditional Ethernet (pre ~2000)</a:t>
            </a:r>
          </a:p>
          <a:p>
            <a:pPr lvl="1"/>
            <a:r>
              <a:rPr lang="en-US" dirty="0" smtClean="0"/>
              <a:t>802.11 wireless LAN</a:t>
            </a:r>
          </a:p>
          <a:p>
            <a:endParaRPr lang="en-US" dirty="0" smtClean="0"/>
          </a:p>
          <a:p>
            <a:endParaRPr lang="en-US" dirty="0" smtClean="0"/>
          </a:p>
          <a:p>
            <a:endParaRPr lang="en-US" dirty="0" smtClean="0"/>
          </a:p>
          <a:p>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19319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2707</TotalTime>
  <Words>2396</Words>
  <Application>Microsoft Office PowerPoint</Application>
  <PresentationFormat>On-screen Show (4:3)</PresentationFormat>
  <Paragraphs>610</Paragraphs>
  <Slides>49</Slides>
  <Notes>47</Notes>
  <HiddenSlides>4</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ＭＳ Ｐゴシック</vt:lpstr>
      <vt:lpstr>ＭＳ Ｐゴシック</vt:lpstr>
      <vt:lpstr>新細明體</vt:lpstr>
      <vt:lpstr>宋体</vt:lpstr>
      <vt:lpstr>Arial</vt:lpstr>
      <vt:lpstr>Calibri</vt:lpstr>
      <vt:lpstr>Calibri Light</vt:lpstr>
      <vt:lpstr>Symbol</vt:lpstr>
      <vt:lpstr>Times</vt:lpstr>
      <vt:lpstr>Times New Roman</vt:lpstr>
      <vt:lpstr>Wingdings</vt:lpstr>
      <vt:lpstr>Office Theme</vt:lpstr>
      <vt:lpstr>Clip</vt:lpstr>
      <vt:lpstr>EN.601.414/614 Computer Networks  Wireless</vt:lpstr>
      <vt:lpstr>Agenda</vt:lpstr>
      <vt:lpstr>Wireless network: Part of our daily life</vt:lpstr>
      <vt:lpstr>What do we need for future wireless network ?</vt:lpstr>
      <vt:lpstr>Challenges of real-time content delivery</vt:lpstr>
      <vt:lpstr>Challenges of real-time content delivery</vt:lpstr>
      <vt:lpstr>Challenges of real-time content delivery</vt:lpstr>
      <vt:lpstr>Ready to know more about wireless network ?</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Why do we need Address 3?</vt:lpstr>
      <vt:lpstr>802.11: Mobility within same subnet</vt:lpstr>
      <vt:lpstr>802.11 frame: Addressing</vt:lpstr>
      <vt:lpstr>Case study:  Large bandwidth != high throughput</vt:lpstr>
      <vt:lpstr>Case study : Performance degradation becomes more severe when link bandwidth increases</vt:lpstr>
      <vt:lpstr>Case study : Spare bandwidth rate adaptive network coding scheme (SRNC)</vt:lpstr>
      <vt:lpstr>Case study: Throughput enhancement in lossy wireless networks</vt:lpstr>
      <vt:lpstr>Summary</vt:lpstr>
      <vt:lpstr> 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chuang</cp:lastModifiedBy>
  <cp:revision>448</cp:revision>
  <dcterms:created xsi:type="dcterms:W3CDTF">2017-09-02T14:15:58Z</dcterms:created>
  <dcterms:modified xsi:type="dcterms:W3CDTF">2018-02-15T21:05:09Z</dcterms:modified>
</cp:coreProperties>
</file>