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46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/>
    <p:restoredTop sz="88183"/>
  </p:normalViewPr>
  <p:slideViewPr>
    <p:cSldViewPr snapToObjects="1">
      <p:cViewPr>
        <p:scale>
          <a:sx n="110" d="100"/>
          <a:sy n="110" d="100"/>
        </p:scale>
        <p:origin x="1544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2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12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4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82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74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6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06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9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81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3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Switched LAN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the spanning tree algorithm</a:t>
            </a:r>
            <a:endParaRPr lang="en-US" dirty="0"/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each switch proposes itself as the root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Switch X announces (X, 0, X) to its neighbors</a:t>
            </a:r>
          </a:p>
          <a:p>
            <a:r>
              <a:rPr lang="en-US" dirty="0" smtClean="0"/>
              <a:t>Switches update their view of the root</a:t>
            </a:r>
          </a:p>
          <a:p>
            <a:pPr lvl="1"/>
            <a:r>
              <a:rPr lang="en-US" dirty="0" smtClean="0"/>
              <a:t>Upon receiving (Y, d, Z) from Z, check Y’s id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If Y’s id  &lt; current root: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set root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=</a:t>
            </a:r>
            <a:r>
              <a:rPr lang="en-US" dirty="0" smtClean="0">
                <a:solidFill>
                  <a:schemeClr val="accent5"/>
                </a:solidFill>
              </a:rPr>
              <a:t> Y</a:t>
            </a:r>
          </a:p>
          <a:p>
            <a:r>
              <a:rPr lang="en-US" dirty="0" smtClean="0"/>
              <a:t>Switches compute their distance from the root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Add 1 to the shortest distance received from a neighbor</a:t>
            </a:r>
          </a:p>
          <a:p>
            <a:r>
              <a:rPr lang="en-US" dirty="0" smtClean="0"/>
              <a:t>If root or shortest distance to it </a:t>
            </a:r>
            <a:r>
              <a:rPr lang="en-US" dirty="0" smtClean="0">
                <a:solidFill>
                  <a:schemeClr val="accent5"/>
                </a:solidFill>
              </a:rPr>
              <a:t>changed</a:t>
            </a:r>
            <a:r>
              <a:rPr lang="en-US" dirty="0" smtClean="0"/>
              <a:t>, send neighbors updated message (Y, d+1, X)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(1,0,1)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(2,0,2)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(3,0,3)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(4,0,4)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(5,0,5)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(6,0,6)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(7,0,7)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(2,0,2)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(1,1,3)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(2,1,4)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(1,1,5)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(1,1,6)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(2,1,7)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(1,2,2)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(2,1,4)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(2,1,7)</a:t>
            </a:r>
            <a:endParaRPr lang="en-US" dirty="0"/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mtClean="0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(1,3,4)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(1,3,7)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0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spanning tree algorithm</a:t>
            </a:r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must react to failures</a:t>
            </a:r>
          </a:p>
          <a:p>
            <a:pPr lvl="1"/>
            <a:r>
              <a:rPr lang="en-US" dirty="0" smtClean="0"/>
              <a:t>Failure of the root node</a:t>
            </a:r>
          </a:p>
          <a:p>
            <a:pPr lvl="1"/>
            <a:r>
              <a:rPr lang="en-US" dirty="0" smtClean="0"/>
              <a:t>Failure of other switches and links</a:t>
            </a:r>
          </a:p>
          <a:p>
            <a:r>
              <a:rPr lang="en-US" dirty="0" smtClean="0"/>
              <a:t>Root switch sends periodic root announcement messages </a:t>
            </a:r>
          </a:p>
          <a:p>
            <a:pPr lvl="1"/>
            <a:r>
              <a:rPr lang="en-US" dirty="0" smtClean="0"/>
              <a:t>Other switches continue forwarding messages</a:t>
            </a:r>
          </a:p>
          <a:p>
            <a:r>
              <a:rPr lang="en-US" dirty="0" smtClean="0"/>
              <a:t>Detecting failures through timeout</a:t>
            </a:r>
          </a:p>
          <a:p>
            <a:pPr lvl="1"/>
            <a:r>
              <a:rPr lang="en-US" dirty="0" smtClean="0"/>
              <a:t>If no word from root, time out and claim to be the root!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flood using the following rule: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(Ignore all ports not on spanning tree!)</a:t>
            </a:r>
          </a:p>
          <a:p>
            <a:pPr lvl="1"/>
            <a:r>
              <a:rPr lang="en-US" dirty="0" smtClean="0"/>
              <a:t>Originating switch sends packet out all ports</a:t>
            </a:r>
          </a:p>
          <a:p>
            <a:pPr lvl="1"/>
            <a:r>
              <a:rPr lang="en-US" dirty="0" smtClean="0"/>
              <a:t>When a packet arrives on one incoming port, send it out all ports other than the incoming port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  <a:solidFill>
            <a:schemeClr val="tx1"/>
          </a:solidFill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  <a:solidFill>
            <a:schemeClr val="tx1"/>
          </a:solidFill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but we can use it to bootstrap more efficient forwarding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Idea</a:t>
            </a:r>
            <a:r>
              <a:rPr lang="en-US" dirty="0" smtClean="0"/>
              <a:t>: watch the packets going by, and learn from them</a:t>
            </a:r>
          </a:p>
          <a:p>
            <a:pPr lvl="1"/>
            <a:r>
              <a:rPr lang="en-US" dirty="0" smtClean="0"/>
              <a:t>If node A sees a packet from node B come in on a particular port, it knows what port to use to reach B!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Works because there is only one path to B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learns how to reach nodes by remembering where flooding packets came from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If flood packet </a:t>
            </a:r>
            <a:r>
              <a:rPr lang="en-US" u="sng" dirty="0" smtClean="0">
                <a:solidFill>
                  <a:schemeClr val="accent5"/>
                </a:solidFill>
              </a:rPr>
              <a:t>from</a:t>
            </a:r>
            <a:r>
              <a:rPr lang="en-US" dirty="0" smtClean="0">
                <a:solidFill>
                  <a:schemeClr val="accent5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 first packet to node you are trying to reach</a:t>
            </a:r>
          </a:p>
          <a:p>
            <a:r>
              <a:rPr lang="en-US" dirty="0" smtClean="0"/>
              <a:t>All switches learn where you are</a:t>
            </a:r>
          </a:p>
          <a:p>
            <a:r>
              <a:rPr lang="en-US" dirty="0" smtClean="0"/>
              <a:t>When destination responds, some switches learn where it is…</a:t>
            </a:r>
          </a:p>
          <a:p>
            <a:pPr lvl="1"/>
            <a:r>
              <a:rPr lang="en-US" dirty="0" smtClean="0"/>
              <a:t>Only some switches, because packet to you follows direct path, and is not flooded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wrap-up</a:t>
            </a:r>
          </a:p>
          <a:p>
            <a:r>
              <a:rPr lang="en-US" dirty="0" smtClean="0"/>
              <a:t>Putting everything together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flood </a:t>
            </a:r>
            <a:r>
              <a:rPr lang="en-US" dirty="0"/>
              <a:t>p</a:t>
            </a:r>
            <a:r>
              <a:rPr lang="en-US" dirty="0" smtClean="0"/>
              <a:t>ackets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Once a node has sent a flood message, all other switches know how to reach it….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B responds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When a node responds, </a:t>
            </a:r>
            <a:r>
              <a:rPr lang="en-US" sz="2800" u="sng" dirty="0" smtClean="0">
                <a:latin typeface="Arial"/>
                <a:cs typeface="Arial"/>
              </a:rPr>
              <a:t>some</a:t>
            </a:r>
            <a:r>
              <a:rPr lang="en-US" sz="2800" dirty="0" smtClean="0">
                <a:latin typeface="Arial"/>
                <a:cs typeface="Arial"/>
              </a:rPr>
              <a:t> of the switches learn where it is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0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packet arrives:</a:t>
            </a:r>
          </a:p>
          <a:p>
            <a:pPr lvl="1"/>
            <a:r>
              <a:rPr lang="en-US" dirty="0" smtClean="0"/>
              <a:t>Inspect source MAC address, associate with incoming port</a:t>
            </a:r>
          </a:p>
          <a:p>
            <a:pPr lvl="1"/>
            <a:r>
              <a:rPr lang="en-US" dirty="0" smtClean="0"/>
              <a:t>Store mapping in the switch table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/>
                </a:solidFill>
              </a:rPr>
              <a:t>time-to-live</a:t>
            </a:r>
            <a:r>
              <a:rPr lang="en-US" dirty="0" smtClean="0"/>
              <a:t> field to eventually forget mapping</a:t>
            </a:r>
            <a:endParaRPr lang="en-US" dirty="0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latin typeface="Helvetica" charset="0"/>
              </a:rPr>
              <a:t>Packet tells switch how </a:t>
            </a:r>
            <a:r>
              <a:rPr lang="en-US" dirty="0">
                <a:latin typeface="Helvetica" charset="0"/>
              </a:rPr>
              <a:t>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learning: Handling misses</a:t>
            </a:r>
            <a:endParaRPr lang="en-US" dirty="0"/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packet arrives with unfamiliar destination</a:t>
            </a:r>
          </a:p>
          <a:p>
            <a:r>
              <a:rPr lang="en-US" smtClean="0"/>
              <a:t>Forward packet out all other ports</a:t>
            </a:r>
          </a:p>
          <a:p>
            <a:r>
              <a:rPr lang="en-US" smtClean="0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6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Avoids loop by restricting to spanning tree</a:t>
            </a:r>
          </a:p>
          <a:p>
            <a:pPr lvl="1"/>
            <a:r>
              <a:rPr lang="en-US" dirty="0" smtClean="0"/>
              <a:t>This makes flooding possible</a:t>
            </a:r>
          </a:p>
          <a:p>
            <a:r>
              <a:rPr lang="en-US" dirty="0" smtClean="0"/>
              <a:t>Flooding allows packet to reach destination</a:t>
            </a:r>
          </a:p>
          <a:p>
            <a:r>
              <a:rPr lang="en-US" dirty="0" smtClean="0"/>
              <a:t>And in the process switches learn how to reach source of flood</a:t>
            </a:r>
          </a:p>
          <a:p>
            <a:r>
              <a:rPr lang="en-US" dirty="0" smtClean="0"/>
              <a:t>No route “computation”</a:t>
            </a:r>
          </a:p>
          <a:p>
            <a:r>
              <a:rPr lang="en-US" dirty="0" smtClean="0"/>
              <a:t>Forwarding entries a consequence of traffic pattern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0" dirty="0" smtClean="0"/>
              <a:t>Packets forwarded on all available links</a:t>
            </a:r>
          </a:p>
          <a:p>
            <a:r>
              <a:rPr lang="en-US" sz="2000" b="0" dirty="0" smtClean="0"/>
              <a:t>Addresses can be aggregated</a:t>
            </a:r>
          </a:p>
          <a:p>
            <a:r>
              <a:rPr lang="en-US" sz="2000" b="0" dirty="0" smtClean="0"/>
              <a:t>Routing protocol computes loop-free paths</a:t>
            </a:r>
          </a:p>
          <a:p>
            <a:r>
              <a:rPr lang="en-US" sz="2000" b="0" dirty="0" smtClean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 smtClean="0"/>
              <a:t>Ethernet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b="0" dirty="0" smtClean="0"/>
              <a:t>Packets forwarded on subset of links (spanning tree)</a:t>
            </a:r>
          </a:p>
          <a:p>
            <a:r>
              <a:rPr lang="en-US" sz="2000" b="0" dirty="0" smtClean="0"/>
              <a:t>Flat addresses</a:t>
            </a:r>
          </a:p>
          <a:p>
            <a:r>
              <a:rPr lang="en-US" sz="2000" b="0" dirty="0" smtClean="0"/>
              <a:t>“Routing” protocol computes loop-free topology</a:t>
            </a:r>
          </a:p>
          <a:p>
            <a:r>
              <a:rPr lang="en-US" sz="2000" b="0" dirty="0" smtClean="0"/>
              <a:t>Forwarding table derived from data packets(+ spanning tree for floods) </a:t>
            </a:r>
          </a:p>
          <a:p>
            <a:endParaRPr lang="en-US" sz="2000" b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Ethernet’s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 smtClean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Cheap</a:t>
            </a:r>
            <a:r>
              <a:rPr lang="en-US" dirty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?</a:t>
            </a:r>
            <a:endParaRPr lang="en-US" sz="2800" dirty="0">
              <a:solidFill>
                <a:schemeClr val="accent5"/>
              </a:solidFill>
              <a:latin typeface="Arial"/>
              <a:ea typeface="Arial" charset="0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4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</a:t>
            </a:r>
            <a:r>
              <a:rPr lang="en-US" dirty="0"/>
              <a:t>Ethernet’s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Much </a:t>
            </a:r>
            <a:r>
              <a:rPr lang="en-US" sz="2800" dirty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of the network bandwidth goes unused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Forwarding is only over the spanning </a:t>
            </a:r>
            <a:r>
              <a:rPr lang="en-US" sz="2400" dirty="0" smtClean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tree</a:t>
            </a:r>
            <a:endParaRPr lang="en-US" sz="2800" dirty="0" smtClean="0">
              <a:solidFill>
                <a:schemeClr val="accent5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Delay </a:t>
            </a:r>
            <a:r>
              <a:rPr lang="en-US" sz="2800" dirty="0">
                <a:latin typeface="Arial"/>
                <a:ea typeface="Arial" charset="0"/>
                <a:cs typeface="Arial"/>
              </a:rPr>
              <a:t>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</a:t>
            </a:r>
            <a:r>
              <a:rPr lang="en-US" sz="2400" dirty="0" smtClean="0">
                <a:latin typeface="Arial"/>
                <a:ea typeface="Arial" charset="0"/>
                <a:cs typeface="Arial"/>
              </a:rPr>
              <a:t>rebuilt</a:t>
            </a:r>
          </a:p>
          <a:p>
            <a:pPr lvl="1"/>
            <a:r>
              <a:rPr lang="en-US" sz="2400" dirty="0" smtClean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Slow </a:t>
            </a:r>
            <a:r>
              <a:rPr lang="en-US" sz="2800" dirty="0">
                <a:latin typeface="Arial"/>
                <a:cs typeface="Arial"/>
              </a:rPr>
              <a:t>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</a:t>
            </a:r>
            <a:r>
              <a:rPr lang="en-US" sz="2400" dirty="0" smtClean="0">
                <a:latin typeface="Arial"/>
                <a:cs typeface="Arial"/>
              </a:rPr>
              <a:t>out</a:t>
            </a:r>
          </a:p>
          <a:p>
            <a:r>
              <a:rPr lang="en-US" sz="2800" dirty="0" smtClean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Location of root and </a:t>
            </a:r>
            <a:r>
              <a:rPr lang="en-US" sz="2400" dirty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layer </a:t>
            </a:r>
            <a:r>
              <a:rPr lang="en-US" dirty="0"/>
              <a:t>t</a:t>
            </a:r>
            <a:r>
              <a:rPr lang="en-US" dirty="0" smtClean="0"/>
              <a:t>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 smtClean="0"/>
              <a:t>Discovery and bootstrapping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host is “born” knowing only its MAC address</a:t>
            </a:r>
          </a:p>
          <a:p>
            <a:r>
              <a:rPr lang="en-US" dirty="0" smtClean="0"/>
              <a:t>Must discover lots of information before it can communicate with a remote host B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my IP address? 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B’s IP address? (remote)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B’s MAC address? (if B is local)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my first-hop router’s address? (if B is not local)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started as a broadcast medium</a:t>
            </a:r>
          </a:p>
          <a:p>
            <a:pPr lvl="1"/>
            <a:r>
              <a:rPr lang="en-US" dirty="0" smtClean="0"/>
              <a:t>Faced broadcast storm in larger setups </a:t>
            </a:r>
            <a:r>
              <a:rPr lang="en-US" dirty="0" smtClean="0">
                <a:solidFill>
                  <a:schemeClr val="accent5"/>
                </a:solidFill>
              </a:rPr>
              <a:t>due to flooding</a:t>
            </a:r>
          </a:p>
          <a:p>
            <a:r>
              <a:rPr lang="en-US" dirty="0" smtClean="0"/>
              <a:t>Constraints of switched Ethernet (for </a:t>
            </a:r>
            <a:r>
              <a:rPr lang="en-US" dirty="0"/>
              <a:t>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discovery protocols</a:t>
            </a:r>
          </a:p>
          <a:p>
            <a:pPr lvl="1"/>
            <a:r>
              <a:rPr lang="en-US" dirty="0" smtClean="0"/>
              <a:t>ARP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Address Resolution Protocol</a:t>
            </a:r>
          </a:p>
          <a:p>
            <a:pPr lvl="1"/>
            <a:r>
              <a:rPr lang="en-US" dirty="0" smtClean="0"/>
              <a:t>DHCP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onfined to a single local-area network (LAN)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ely on broadcast capability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discovery protocols</a:t>
            </a:r>
          </a:p>
          <a:p>
            <a:r>
              <a:rPr lang="en-US" dirty="0" smtClean="0"/>
              <a:t>Serve two functions </a:t>
            </a:r>
          </a:p>
          <a:p>
            <a:pPr lvl="1"/>
            <a:r>
              <a:rPr lang="en-US" dirty="0" smtClean="0"/>
              <a:t>Discovery of local end-hosts</a:t>
            </a:r>
          </a:p>
          <a:p>
            <a:pPr lvl="2"/>
            <a:r>
              <a:rPr lang="en-US" dirty="0"/>
              <a:t>For communication between hosts on the same </a:t>
            </a:r>
            <a:r>
              <a:rPr lang="en-US" dirty="0" smtClean="0"/>
              <a:t>LAN</a:t>
            </a:r>
          </a:p>
          <a:p>
            <a:pPr lvl="1"/>
            <a:r>
              <a:rPr lang="en-US" dirty="0" smtClean="0"/>
              <a:t>Bootstrap communication with remote hosts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hat’s my IP address?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ho/where is my local DNS server?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ho/where is my first hop router?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efined in RFC 2131</a:t>
            </a:r>
          </a:p>
          <a:p>
            <a:r>
              <a:rPr lang="en-US" dirty="0" smtClean="0"/>
              <a:t>A host uses DHCP to discover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ts own IP address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ts netmask</a:t>
            </a:r>
          </a:p>
          <a:p>
            <a:pPr lvl="1"/>
            <a:r>
              <a:rPr lang="en-US" dirty="0" smtClean="0"/>
              <a:t>IP address(</a:t>
            </a:r>
            <a:r>
              <a:rPr lang="en-US" dirty="0" err="1" smtClean="0"/>
              <a:t>es</a:t>
            </a:r>
            <a:r>
              <a:rPr lang="en-US" dirty="0" smtClean="0"/>
              <a:t>) for its local DNS name server(s) </a:t>
            </a:r>
          </a:p>
          <a:p>
            <a:pPr lvl="1"/>
            <a:r>
              <a:rPr lang="en-US" dirty="0" smtClean="0"/>
              <a:t>IP address(</a:t>
            </a:r>
            <a:r>
              <a:rPr lang="en-US" dirty="0" err="1" smtClean="0"/>
              <a:t>es</a:t>
            </a:r>
            <a:r>
              <a:rPr lang="en-US" dirty="0" smtClean="0"/>
              <a:t>) for its first-hop “default” router(s) 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 </a:t>
            </a:r>
          </a:p>
          <a:p>
            <a:pPr lvl="1"/>
            <a:r>
              <a:rPr lang="en-US" dirty="0" smtClean="0"/>
              <a:t>IP address pool, netmask, DNS servers, etc.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pplication that listens on UDP port 67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pPr lvl="1"/>
            <a:r>
              <a:rPr lang="en-US" dirty="0" smtClean="0"/>
              <a:t>L2 broadcast, to MAC address FF:FF:FF:FF:FF:FF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roposed IP address for client, lease time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parameters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pecifies which offer it wants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choes accepted parameters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DHCP servers learn they were not chosen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r>
              <a:rPr lang="en-US" dirty="0" smtClean="0"/>
              <a:t>Selected DHCP server responds with an ACK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r>
              <a:rPr lang="en-US" dirty="0" smtClean="0"/>
              <a:t>Selected DHCP server responds with an ACK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state: if not refreshed, state is forgotten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 state: allocation/revocation is deliberate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 allocations have a lease period</a:t>
            </a:r>
          </a:p>
          <a:p>
            <a:pPr lvl="1"/>
            <a:r>
              <a:rPr lang="en-US" dirty="0" smtClean="0"/>
              <a:t>Server sets a timer for each allocation</a:t>
            </a:r>
          </a:p>
          <a:p>
            <a:pPr lvl="1"/>
            <a:r>
              <a:rPr lang="en-US" dirty="0" smtClean="0"/>
              <a:t>Client must request a refresh before lease expires</a:t>
            </a:r>
          </a:p>
          <a:p>
            <a:pPr lvl="1"/>
            <a:r>
              <a:rPr lang="en-US" dirty="0" smtClean="0"/>
              <a:t>Server resets timer when a refresh arrives and ACKs</a:t>
            </a:r>
          </a:p>
          <a:p>
            <a:pPr lvl="2"/>
            <a:r>
              <a:rPr lang="en-US" dirty="0" smtClean="0"/>
              <a:t>OR reclaims allocated address when timer expires</a:t>
            </a:r>
          </a:p>
          <a:p>
            <a:r>
              <a:rPr lang="en-US" dirty="0" smtClean="0"/>
              <a:t>Simple, yet robust under failure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6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 smtClean="0"/>
              <a:t>What happens when host XYZ fails? 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efreshes from XYZ stop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erver reclaims </a:t>
            </a:r>
            <a:r>
              <a:rPr lang="en-US" sz="2000" dirty="0" err="1" smtClean="0"/>
              <a:t>a.b.c.d</a:t>
            </a:r>
            <a:r>
              <a:rPr lang="en-US" sz="2000" dirty="0" smtClean="0"/>
              <a:t> after O(lease period)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 happens when server fails? </a:t>
            </a:r>
          </a:p>
          <a:p>
            <a:pPr lvl="1"/>
            <a:r>
              <a:rPr lang="en-US" sz="2000" dirty="0" smtClean="0"/>
              <a:t>ACKs from server stop</a:t>
            </a:r>
          </a:p>
          <a:p>
            <a:pPr lvl="1"/>
            <a:r>
              <a:rPr lang="en-US" sz="2000" dirty="0" smtClean="0"/>
              <a:t>XYZ releases address  after O(lease period); send new request</a:t>
            </a:r>
          </a:p>
          <a:p>
            <a:pPr lvl="1"/>
            <a:r>
              <a:rPr lang="en-US" sz="2000" dirty="0" smtClean="0"/>
              <a:t>A new DHCP server can come up from a `cold start’ and we are back on track in ~lease time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 smtClean="0"/>
              <a:t>What happens if the network fails?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efreshes and ACKs don’t get through </a:t>
            </a:r>
          </a:p>
          <a:p>
            <a:pPr lvl="1"/>
            <a:r>
              <a:rPr lang="en-US" sz="2000" dirty="0" smtClean="0"/>
              <a:t>XYZ release address; DHCP server reclaims it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DHCP</a:t>
            </a:r>
            <a:br>
              <a:rPr lang="en-US" sz="1400" b="0" dirty="0" smtClean="0">
                <a:solidFill>
                  <a:srgbClr val="000000"/>
                </a:solidFill>
              </a:rPr>
            </a:br>
            <a:r>
              <a:rPr lang="en-US" sz="1400" b="0" dirty="0" smtClean="0">
                <a:solidFill>
                  <a:srgbClr val="000000"/>
                </a:solidFill>
              </a:rPr>
              <a:t>Server 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DNS</a:t>
            </a:r>
            <a:br>
              <a:rPr lang="en-US" sz="1400" b="0" dirty="0" smtClean="0">
                <a:solidFill>
                  <a:srgbClr val="000000"/>
                </a:solidFill>
              </a:rPr>
            </a:br>
            <a:r>
              <a:rPr lang="en-US" sz="1400" b="0" dirty="0" smtClean="0">
                <a:solidFill>
                  <a:srgbClr val="000000"/>
                </a:solidFill>
              </a:rPr>
              <a:t>Server 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there yet?</a:t>
            </a:r>
            <a:endParaRPr lang="en-US" dirty="0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Router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 smtClean="0"/>
              <a:t>What I learnt from DHCP</a:t>
            </a:r>
          </a:p>
          <a:p>
            <a:pPr algn="ctr" eaLnBrk="0" hangingPunct="0"/>
            <a:r>
              <a:rPr lang="en-US" sz="1600" b="0" dirty="0" smtClean="0"/>
              <a:t>my IP: 1.2.3.48</a:t>
            </a:r>
          </a:p>
          <a:p>
            <a:pPr algn="ctr" eaLnBrk="0" hangingPunct="0"/>
            <a:r>
              <a:rPr lang="en-US" sz="1600" b="0" dirty="0" err="1" smtClean="0"/>
              <a:t>netmask</a:t>
            </a:r>
            <a:r>
              <a:rPr lang="en-US" sz="1600" b="0" dirty="0" smtClean="0"/>
              <a:t>: 1.2.3.0/24 (255.255.255.0)</a:t>
            </a:r>
          </a:p>
          <a:p>
            <a:pPr algn="ctr" eaLnBrk="0" hangingPunct="0"/>
            <a:r>
              <a:rPr lang="en-US" sz="1600" b="0" dirty="0" smtClean="0"/>
              <a:t>Local DNS: 1.2.3.156</a:t>
            </a:r>
          </a:p>
          <a:p>
            <a:pPr algn="ctr" eaLnBrk="0" hangingPunct="0"/>
            <a:r>
              <a:rPr lang="en-US" sz="1600" b="0" dirty="0" smtClean="0"/>
              <a:t>router: 1.2.3.19</a:t>
            </a:r>
            <a:endParaRPr lang="en-US" sz="1600" b="0" dirty="0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packets over link Layer</a:t>
            </a:r>
            <a:endParaRPr lang="en-US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Link layer only understands MAC addresses</a:t>
            </a:r>
          </a:p>
          <a:p>
            <a:pPr lvl="1"/>
            <a:r>
              <a:rPr lang="en-US" dirty="0" smtClean="0"/>
              <a:t>Translate the destination IP address to MAC address</a:t>
            </a:r>
          </a:p>
          <a:p>
            <a:pPr lvl="1"/>
            <a:r>
              <a:rPr lang="en-US" dirty="0" smtClean="0"/>
              <a:t>Encapsulate the IP packet in a link-level (Ethernet) frame</a:t>
            </a:r>
            <a:endParaRPr lang="en-US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Router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DNS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1.2.3.48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1.2.3.156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571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58-23-D7-FA-20-B0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90-E2-A1-09-66-1B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DHCP</a:t>
            </a:r>
            <a:br>
              <a:rPr lang="en-US" sz="1400" b="0" dirty="0" smtClean="0">
                <a:solidFill>
                  <a:srgbClr val="000000"/>
                </a:solidFill>
              </a:rPr>
            </a:br>
            <a:r>
              <a:rPr lang="en-US" sz="1400" b="0" dirty="0" smtClean="0">
                <a:solidFill>
                  <a:srgbClr val="000000"/>
                </a:solidFill>
              </a:rPr>
              <a:t>Server 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ARP: Address Resolution Protocol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host maintains an ARP table</a:t>
            </a:r>
          </a:p>
          <a:p>
            <a:pPr lvl="1"/>
            <a:r>
              <a:rPr lang="en-US" dirty="0" smtClean="0"/>
              <a:t>List of (IP address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MAC address) pairs</a:t>
            </a:r>
          </a:p>
          <a:p>
            <a:r>
              <a:rPr lang="en-US" dirty="0" smtClean="0"/>
              <a:t>Consult the table when sending a packet</a:t>
            </a:r>
          </a:p>
          <a:p>
            <a:pPr lvl="1"/>
            <a:r>
              <a:rPr lang="en-US" dirty="0" smtClean="0"/>
              <a:t>Map dest. IP address to dest. MAC address</a:t>
            </a:r>
          </a:p>
          <a:p>
            <a:pPr lvl="1"/>
            <a:r>
              <a:rPr lang="en-US" dirty="0" smtClean="0"/>
              <a:t>Encapsulate (IP) data packet with MAC header; xmit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if IP address not in the table?</a:t>
            </a:r>
          </a:p>
          <a:p>
            <a:pPr lvl="1"/>
            <a:r>
              <a:rPr lang="en-US" dirty="0" smtClean="0"/>
              <a:t>Sender broadcasts: Who has IP address 1.2.3.156?</a:t>
            </a:r>
          </a:p>
          <a:p>
            <a:pPr lvl="1"/>
            <a:r>
              <a:rPr lang="en-US" dirty="0" smtClean="0"/>
              <a:t>Receiver replies: MAC address 58-23-D7-FA-20-B0</a:t>
            </a:r>
          </a:p>
          <a:p>
            <a:pPr lvl="1"/>
            <a:r>
              <a:rPr lang="en-US" dirty="0" smtClean="0"/>
              <a:t>Sender caches result in its ARP table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 smtClean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10577" cy="2390775"/>
            <a:chOff x="133" y="2589"/>
            <a:chExt cx="523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55" y="3028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15" y="3028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91" y="3028"/>
              <a:ext cx="339" cy="2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94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9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43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8" y="3027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 smtClean="0"/>
                <a:t>host</a:t>
              </a:r>
              <a:endParaRPr lang="en-US" sz="1600" b="0" dirty="0"/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22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</a:t>
              </a:r>
              <a:r>
                <a:rPr lang="en-US" sz="1800" b="0" dirty="0" smtClean="0">
                  <a:latin typeface="+mn-lt"/>
                </a:rPr>
                <a:t>24</a:t>
              </a:r>
              <a:r>
                <a:rPr lang="en-US" sz="1800" b="0" dirty="0">
                  <a:latin typeface="+mn-lt"/>
                </a:rPr>
                <a:t> </a:t>
              </a:r>
              <a:r>
                <a:rPr lang="en-US" sz="1800" b="0" dirty="0" smtClean="0">
                  <a:latin typeface="+mn-lt"/>
                </a:rPr>
                <a:t>(255.255.255.0)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44" y="2822"/>
              <a:ext cx="7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58" y="2822"/>
              <a:ext cx="6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35" y="282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49" y="361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29271"/>
            <a:ext cx="5322888" cy="4487875"/>
            <a:chOff x="2839" y="1373"/>
            <a:chExt cx="3353" cy="282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424" y="1373"/>
              <a:ext cx="768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13"/>
              <a:ext cx="2573" cy="2346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896178"/>
            <a:ext cx="3073400" cy="1825639"/>
            <a:chOff x="2631" y="1752"/>
            <a:chExt cx="1936" cy="1150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752"/>
              <a:ext cx="740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1992"/>
              <a:ext cx="234" cy="672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destination is remote?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 in both ARP and DHCP</a:t>
            </a:r>
            <a:endParaRPr lang="en-US" dirty="0"/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Broadcasting</a:t>
            </a:r>
            <a:r>
              <a:rPr lang="en-US" dirty="0" smtClean="0"/>
              <a:t>: Can use broadcast to make contact</a:t>
            </a:r>
          </a:p>
          <a:p>
            <a:pPr lvl="1"/>
            <a:r>
              <a:rPr lang="en-US" dirty="0" smtClean="0"/>
              <a:t>Scalable because of limited size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Caching</a:t>
            </a:r>
            <a:r>
              <a:rPr lang="en-US" dirty="0" smtClean="0"/>
              <a:t>: remember the past for a while</a:t>
            </a:r>
          </a:p>
          <a:p>
            <a:pPr lvl="1"/>
            <a:r>
              <a:rPr lang="en-US" dirty="0" smtClean="0"/>
              <a:t>Store the information you learn to reduce overhead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Soft state</a:t>
            </a:r>
            <a:r>
              <a:rPr lang="en-US" dirty="0" smtClean="0"/>
              <a:t>: eventually forget the past</a:t>
            </a:r>
          </a:p>
          <a:p>
            <a:pPr lvl="1"/>
            <a:r>
              <a:rPr lang="en-US" dirty="0" smtClean="0"/>
              <a:t>Associate a time-to-live field with the information</a:t>
            </a:r>
          </a:p>
          <a:p>
            <a:pPr lvl="1"/>
            <a:r>
              <a:rPr lang="en-US" dirty="0" smtClean="0"/>
              <a:t>… and either refresh or discard the information</a:t>
            </a:r>
          </a:p>
          <a:p>
            <a:pPr lvl="1"/>
            <a:r>
              <a:rPr lang="en-US" dirty="0" smtClean="0"/>
              <a:t>Key for robustness in the face of unpredictable change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resolution in the networking stack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54957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6311"/>
                <a:gridCol w="2307449"/>
                <a:gridCol w="1706880"/>
                <a:gridCol w="1706880"/>
                <a:gridCol w="1706880"/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Structure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Configuration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Resolution</a:t>
                      </a:r>
                    </a:p>
                    <a:p>
                      <a:pPr algn="ctr"/>
                      <a:r>
                        <a:rPr lang="en-US" sz="1600" dirty="0" smtClean="0"/>
                        <a:t>Service</a:t>
                      </a:r>
                      <a:endParaRPr lang="en-US" sz="1600" dirty="0"/>
                    </a:p>
                  </a:txBody>
                  <a:tcPr anchor="ctr"/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App.</a:t>
                      </a:r>
                    </a:p>
                    <a:p>
                      <a:pPr algn="ctr"/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cse.umich.edu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Organizational hierarchy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~ manual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Network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123.45.6.78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topological</a:t>
                      </a:r>
                      <a:r>
                        <a:rPr lang="en-US" sz="1600" baseline="0" dirty="0" smtClean="0"/>
                        <a:t> hierarchy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Link layer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45-CC-4E-12-F0-97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vendor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(flat)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hard-coded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ea typeface="Arial" charset="0"/>
                <a:cs typeface="Arial" charset="0"/>
              </a:rPr>
              <a:t>DNS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ea typeface="Arial" charset="0"/>
                <a:cs typeface="Arial" charset="0"/>
              </a:rPr>
              <a:t>ARP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two approaches</a:t>
            </a:r>
          </a:p>
          <a:p>
            <a:pPr lvl="1"/>
            <a:r>
              <a:rPr lang="en-US" dirty="0" smtClean="0"/>
              <a:t>Broadcast (ARP, DHCP)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looding does not scale </a:t>
            </a:r>
          </a:p>
          <a:p>
            <a:pPr lvl="2"/>
            <a:r>
              <a:rPr lang="en-US" dirty="0" smtClean="0"/>
              <a:t>No centralized point of failure</a:t>
            </a:r>
          </a:p>
          <a:p>
            <a:pPr lvl="2"/>
            <a:r>
              <a:rPr lang="en-US" dirty="0"/>
              <a:t>Z</a:t>
            </a:r>
            <a:r>
              <a:rPr lang="en-US" dirty="0" smtClean="0"/>
              <a:t>ero configuration</a:t>
            </a:r>
          </a:p>
          <a:p>
            <a:pPr lvl="1"/>
            <a:r>
              <a:rPr lang="en-US" dirty="0" smtClean="0"/>
              <a:t>Directory service (DNS)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 flooding / scalable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oot of the directory is vulnerable (caching is key)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eeds configuration to bootstrap (local, root servers,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A wants to broadcast a message</a:t>
            </a:r>
          </a:p>
          <a:p>
            <a:pPr lvl="1"/>
            <a:r>
              <a:rPr lang="en-US" sz="1800" dirty="0" smtClean="0"/>
              <a:t>A sends packet to 1</a:t>
            </a:r>
          </a:p>
          <a:p>
            <a:pPr lvl="1"/>
            <a:r>
              <a:rPr lang="en-US" sz="1800" dirty="0" smtClean="0"/>
              <a:t>1 Floods to 2 and 4</a:t>
            </a:r>
          </a:p>
          <a:p>
            <a:pPr lvl="1"/>
            <a:r>
              <a:rPr lang="en-US" sz="1800" dirty="0" smtClean="0"/>
              <a:t>2 Floods to B and 3</a:t>
            </a:r>
          </a:p>
          <a:p>
            <a:pPr lvl="1"/>
            <a:r>
              <a:rPr lang="en-US" sz="1800" dirty="0" smtClean="0"/>
              <a:t>4 Floods to D and 3</a:t>
            </a:r>
          </a:p>
          <a:p>
            <a:pPr lvl="1"/>
            <a:r>
              <a:rPr lang="en-US" sz="1800" dirty="0" smtClean="0"/>
              <a:t>3 Floods packet from 2 to C and 4</a:t>
            </a:r>
          </a:p>
          <a:p>
            <a:pPr lvl="1"/>
            <a:r>
              <a:rPr lang="en-US" sz="1800" dirty="0" smtClean="0"/>
              <a:t>3 Floods packet from 4 to C and 2</a:t>
            </a:r>
          </a:p>
          <a:p>
            <a:pPr lvl="1"/>
            <a:r>
              <a:rPr lang="en-US" sz="1800" dirty="0" smtClean="0"/>
              <a:t>4 Floods packet from 3 to D and 1</a:t>
            </a:r>
          </a:p>
          <a:p>
            <a:pPr lvl="1"/>
            <a:r>
              <a:rPr lang="en-US" sz="1800" dirty="0" smtClean="0"/>
              <a:t>2 Floods packet from 3 to B and 1</a:t>
            </a:r>
          </a:p>
          <a:p>
            <a:pPr lvl="1"/>
            <a:r>
              <a:rPr lang="en-US" sz="1800" dirty="0" smtClean="0"/>
              <a:t>1 Floods packet from 2 to A and 4</a:t>
            </a:r>
          </a:p>
          <a:p>
            <a:pPr lvl="1"/>
            <a:r>
              <a:rPr lang="en-US" sz="1800" dirty="0" smtClean="0"/>
              <a:t>1 Floods packet from 4 to B and 2</a:t>
            </a:r>
          </a:p>
          <a:p>
            <a:pPr lvl="1"/>
            <a:r>
              <a:rPr lang="en-US" sz="1800" dirty="0" smtClean="0"/>
              <a:t>….</a:t>
            </a:r>
          </a:p>
          <a:p>
            <a:r>
              <a:rPr lang="en-US" dirty="0" smtClean="0"/>
              <a:t>Broadcast storm still happens in a switched network if it contains a cycle of switches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Spanning tree enables Ethernet to efficiently flood a network to learn routes while forwarding packets</a:t>
            </a:r>
          </a:p>
          <a:p>
            <a:r>
              <a:rPr lang="en-US" dirty="0" smtClean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Next </a:t>
            </a:r>
            <a:r>
              <a:rPr lang="en-US" dirty="0" smtClean="0">
                <a:solidFill>
                  <a:schemeClr val="accent5"/>
                </a:solidFill>
              </a:rPr>
              <a:t>lecture</a:t>
            </a:r>
            <a:r>
              <a:rPr lang="en-US" dirty="0" smtClean="0"/>
              <a:t>: SDN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arbitrary topology</a:t>
            </a:r>
          </a:p>
          <a:p>
            <a:r>
              <a:rPr lang="en-US" dirty="0" smtClean="0"/>
              <a:t>Pick subset of links that form a spanning tree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has two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root</a:t>
            </a:r>
          </a:p>
          <a:p>
            <a:pPr lvl="1"/>
            <a:r>
              <a:rPr lang="en-US" dirty="0" smtClean="0"/>
              <a:t>Destination to which shortest paths go</a:t>
            </a:r>
          </a:p>
          <a:p>
            <a:pPr lvl="1"/>
            <a:r>
              <a:rPr lang="en-US" dirty="0" smtClean="0"/>
              <a:t>Pick the one with the smallest identifier (MAC </a:t>
            </a:r>
            <a:r>
              <a:rPr lang="en-US" dirty="0" err="1" smtClean="0"/>
              <a:t>addr</a:t>
            </a:r>
            <a:r>
              <a:rPr lang="en-US" dirty="0" smtClean="0"/>
              <a:t>.)</a:t>
            </a:r>
          </a:p>
          <a:p>
            <a:r>
              <a:rPr lang="en-US" dirty="0" smtClean="0"/>
              <a:t>Compute shortest paths to the root</a:t>
            </a:r>
          </a:p>
          <a:p>
            <a:pPr lvl="1"/>
            <a:r>
              <a:rPr lang="en-US" dirty="0" smtClean="0"/>
              <a:t>No shortest path can have a cycle</a:t>
            </a:r>
          </a:p>
          <a:p>
            <a:pPr lvl="1"/>
            <a:r>
              <a:rPr lang="en-US" dirty="0" smtClean="0"/>
              <a:t>Only keep the links on shortest-paths</a:t>
            </a:r>
          </a:p>
          <a:p>
            <a:pPr lvl="1"/>
            <a:r>
              <a:rPr lang="en-US" dirty="0" smtClean="0"/>
              <a:t>Break ties in some way (so we only keep one shortest path from each node)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Ethernet’s spanning tree construction does both with a single algorithm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 smtClean="0"/>
              <a:t>One could use any tiebreaking system, but this is an easy one to remember and implement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spanning tree</a:t>
            </a:r>
            <a:endParaRPr lang="en-US" dirty="0"/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Messages (Y, d, X)</a:t>
            </a:r>
          </a:p>
          <a:p>
            <a:pPr lvl="1"/>
            <a:r>
              <a:rPr lang="en-US" dirty="0" smtClean="0"/>
              <a:t>From node X</a:t>
            </a:r>
          </a:p>
          <a:p>
            <a:pPr lvl="1"/>
            <a:r>
              <a:rPr lang="en-US" dirty="0" smtClean="0"/>
              <a:t>Proposing Y as the root</a:t>
            </a:r>
          </a:p>
          <a:p>
            <a:pPr lvl="1"/>
            <a:r>
              <a:rPr lang="en-US" dirty="0" smtClean="0"/>
              <a:t>And advertising a distance d to Y</a:t>
            </a:r>
          </a:p>
          <a:p>
            <a:r>
              <a:rPr lang="en-US" dirty="0" smtClean="0"/>
              <a:t>Switches elect the node with smallest identifier (MAC address) as root</a:t>
            </a:r>
          </a:p>
          <a:p>
            <a:r>
              <a:rPr lang="en-US" dirty="0" smtClean="0"/>
              <a:t>Each switch determines if a link is on its shortest path to the root; excludes it from the tree if not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3195</TotalTime>
  <Words>2393</Words>
  <Application>Microsoft Macintosh PowerPoint</Application>
  <PresentationFormat>On-screen Show (4:3)</PresentationFormat>
  <Paragraphs>539</Paragraphs>
  <Slides>51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Calibri</vt:lpstr>
      <vt:lpstr>Calibri Light</vt:lpstr>
      <vt:lpstr>Courier New</vt:lpstr>
      <vt:lpstr>Helvetica</vt:lpstr>
      <vt:lpstr>ＭＳ Ｐゴシック</vt:lpstr>
      <vt:lpstr>Times New Roman</vt:lpstr>
      <vt:lpstr>Wingdings</vt:lpstr>
      <vt:lpstr>Arial</vt:lpstr>
      <vt:lpstr>Office Theme</vt:lpstr>
      <vt:lpstr>Clip</vt:lpstr>
      <vt:lpstr>EN.601.414/614 Computer Networks  Switched LAN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514</cp:revision>
  <dcterms:created xsi:type="dcterms:W3CDTF">2017-09-02T14:15:58Z</dcterms:created>
  <dcterms:modified xsi:type="dcterms:W3CDTF">2018-04-23T19:19:37Z</dcterms:modified>
</cp:coreProperties>
</file>