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51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87" r:id="rId39"/>
    <p:sldId id="588" r:id="rId40"/>
    <p:sldId id="589" r:id="rId41"/>
    <p:sldId id="590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74" r:id="rId60"/>
    <p:sldId id="575" r:id="rId61"/>
    <p:sldId id="576" r:id="rId62"/>
    <p:sldId id="577" r:id="rId63"/>
    <p:sldId id="578" r:id="rId64"/>
    <p:sldId id="579" r:id="rId65"/>
    <p:sldId id="580" r:id="rId66"/>
    <p:sldId id="581" r:id="rId67"/>
    <p:sldId id="582" r:id="rId68"/>
    <p:sldId id="583" r:id="rId69"/>
    <p:sldId id="584" r:id="rId70"/>
    <p:sldId id="585" r:id="rId71"/>
    <p:sldId id="586" r:id="rId72"/>
    <p:sldId id="46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8"/>
    <p:restoredTop sz="88214"/>
  </p:normalViewPr>
  <p:slideViewPr>
    <p:cSldViewPr snapToObjects="1">
      <p:cViewPr>
        <p:scale>
          <a:sx n="110" d="100"/>
          <a:sy n="110" d="100"/>
        </p:scale>
        <p:origin x="144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211227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9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0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82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41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41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5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5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8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448097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0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9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4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122123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43246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Midterm Review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bursty traffic (average &lt;&lt; peak demand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Packet switching exploits statistical multiplexing better than circuit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four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Queuing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4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 smtClean="0"/>
              <a:t>OSI stands for Open Systems Interconnection model</a:t>
            </a:r>
          </a:p>
          <a:p>
            <a:pPr lvl="1"/>
            <a:r>
              <a:rPr lang="en-US" dirty="0" smtClean="0"/>
              <a:t>Developed by the ISO</a:t>
            </a:r>
          </a:p>
          <a:p>
            <a:endParaRPr lang="en-US" dirty="0"/>
          </a:p>
          <a:p>
            <a:r>
              <a:rPr lang="en-US" dirty="0" smtClean="0"/>
              <a:t>Session and presentation layers are often implemented as part of the application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08" y="24"/>
              <a:ext cx="727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219350" y="2642776"/>
            <a:ext cx="1437885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chemeClr val="accent4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454845" y="3097945"/>
            <a:ext cx="963396" cy="353943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L7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L6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L5</a:t>
            </a:r>
            <a:endParaRPr lang="en-US" sz="1800" dirty="0">
              <a:solidFill>
                <a:schemeClr val="accent4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148" y="24"/>
              <a:ext cx="641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chemeClr val="accent5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89" y="23"/>
              <a:ext cx="56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chemeClr val="accent5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76" y="24"/>
              <a:ext cx="594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chemeClr val="accent5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87" y="23"/>
              <a:ext cx="572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L4</a:t>
            </a:r>
            <a:endParaRPr 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L3</a:t>
            </a:r>
            <a:endParaRPr lang="en-US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399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L1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3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practice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Lower three layers implemented everywhere</a:t>
            </a:r>
          </a:p>
          <a:p>
            <a:r>
              <a:rPr lang="en-US" b="0" dirty="0" smtClean="0"/>
              <a:t>Top two layers implemented only at hosts</a:t>
            </a:r>
            <a:endParaRPr lang="en-US" b="0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82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Protocol headers</a:t>
            </a:r>
            <a:endParaRPr lang="en-US" dirty="0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request/response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chemeClr val="accent4"/>
                </a:solidFill>
                <a:latin typeface="Arial" charset="0"/>
              </a:rPr>
              <a:t>User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20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the narrow waist of the layering hourglass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SMTP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HTTP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TCP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UDP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IP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PPP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FDDI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Ethernet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PSTN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Radio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Copper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Optical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NTP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DNS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chemeClr val="accent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2–3)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4, 5, 7)</a:t>
            </a:r>
            <a:endParaRPr lang="en-US" dirty="0" smtClean="0"/>
          </a:p>
          <a:p>
            <a:pPr lvl="1"/>
            <a:r>
              <a:rPr lang="en-US" dirty="0" smtClean="0"/>
              <a:t>HTTP, DNS, and CDN</a:t>
            </a:r>
          </a:p>
          <a:p>
            <a:pPr lvl="1"/>
            <a:r>
              <a:rPr lang="en-US" dirty="0" smtClean="0"/>
              <a:t>Video </a:t>
            </a:r>
            <a:r>
              <a:rPr lang="en-US" dirty="0" smtClean="0"/>
              <a:t>Streaming</a:t>
            </a:r>
          </a:p>
          <a:p>
            <a:r>
              <a:rPr lang="en-US" dirty="0" smtClean="0"/>
              <a:t>Wireless networks (lecture 6)</a:t>
            </a:r>
            <a:endParaRPr lang="en-US" dirty="0" smtClean="0"/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8</a:t>
            </a:r>
            <a:r>
              <a:rPr lang="en-US" dirty="0" smtClean="0"/>
              <a:t>–11)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12-1:15pm March 15 </a:t>
            </a:r>
            <a:r>
              <a:rPr lang="en-US" dirty="0" smtClean="0"/>
              <a:t>(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Thursday)</a:t>
            </a:r>
          </a:p>
          <a:p>
            <a:r>
              <a:rPr lang="en-US" dirty="0" smtClean="0"/>
              <a:t>Location: Shaffer 301</a:t>
            </a:r>
          </a:p>
          <a:p>
            <a:r>
              <a:rPr lang="en-US" dirty="0" smtClean="0"/>
              <a:t>Form: Closed-book</a:t>
            </a:r>
          </a:p>
          <a:p>
            <a:pPr lvl="1"/>
            <a:r>
              <a:rPr lang="en-US" dirty="0" smtClean="0"/>
              <a:t>Can bring one A4/letter paper with notes on both sides</a:t>
            </a:r>
          </a:p>
          <a:p>
            <a:pPr lvl="1"/>
            <a:r>
              <a:rPr lang="en-US" dirty="0" smtClean="0"/>
              <a:t>Can bring a calculator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Anything else is </a:t>
            </a:r>
            <a:r>
              <a:rPr lang="en-US" dirty="0" smtClean="0">
                <a:solidFill>
                  <a:schemeClr val="accent5"/>
                </a:solidFill>
              </a:rPr>
              <a:t>prohibited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Server is “always on” and “well known”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lients initiate contact to server</a:t>
            </a:r>
          </a:p>
          <a:p>
            <a:r>
              <a:rPr lang="en-US" dirty="0" smtClean="0"/>
              <a:t>Synchronous request/reply protocol </a:t>
            </a:r>
          </a:p>
          <a:p>
            <a:pPr lvl="1"/>
            <a:r>
              <a:rPr lang="en-US" dirty="0" smtClean="0"/>
              <a:t>Runs over TCP, Port 80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ASCII format</a:t>
            </a:r>
          </a:p>
          <a:p>
            <a:pPr lvl="1"/>
            <a:r>
              <a:rPr lang="en-US" dirty="0" smtClean="0"/>
              <a:t>Before HTTP/2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HTTP request/response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3038902" y="1856582"/>
            <a:ext cx="902825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404698" y="1856582"/>
            <a:ext cx="985733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93464" y="2170113"/>
            <a:ext cx="89679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</a:t>
            </a:r>
            <a:r>
              <a:rPr lang="en-US" sz="1800" b="0" dirty="0" smtClean="0">
                <a:solidFill>
                  <a:schemeClr val="accent5"/>
                </a:solidFill>
                <a:latin typeface="+mn-lt"/>
              </a:rPr>
              <a:t>syn</a:t>
            </a:r>
            <a:endParaRPr lang="en-US" sz="1800" b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755642" y="2568575"/>
            <a:ext cx="148349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668467" y="3330575"/>
            <a:ext cx="20324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chemeClr val="accent5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230736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chemeClr val="accent5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035619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898402" cy="6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chemeClr val="accent5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chemeClr val="accent5"/>
                </a:solidFill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9754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request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RTT (round-trip </a:t>
            </a:r>
            <a:r>
              <a:rPr lang="en-US" dirty="0" smtClean="0"/>
              <a:t>time)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ime </a:t>
            </a:r>
            <a:r>
              <a:rPr lang="en-US" dirty="0"/>
              <a:t>for a small packet to travel </a:t>
            </a:r>
            <a:r>
              <a:rPr lang="en-US" dirty="0" smtClean="0"/>
              <a:t>from </a:t>
            </a:r>
            <a:r>
              <a:rPr lang="en-US" dirty="0"/>
              <a:t>client to server and back</a:t>
            </a:r>
          </a:p>
          <a:p>
            <a:endParaRPr lang="en-US" dirty="0" smtClean="0"/>
          </a:p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1 RTT for TCP setup</a:t>
            </a:r>
          </a:p>
          <a:p>
            <a:pPr lvl="1"/>
            <a:r>
              <a:rPr lang="en-US" dirty="0" smtClean="0"/>
              <a:t>1 RTT for HTTP request and first few bytes</a:t>
            </a:r>
          </a:p>
          <a:p>
            <a:pPr lvl="1"/>
            <a:r>
              <a:rPr lang="en-US" dirty="0" smtClean="0"/>
              <a:t>Transmission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Total </a:t>
            </a:r>
            <a:r>
              <a:rPr lang="en-US" dirty="0" smtClean="0"/>
              <a:t>= 2RTT + Transmission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37728" cy="3560755"/>
            <a:chOff x="5138546" y="1923173"/>
            <a:chExt cx="3337728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505621" y="1923173"/>
              <a:ext cx="72399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92520" y="1923173"/>
              <a:ext cx="78375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chemeClr val="accent5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71741" y="2197388"/>
              <a:ext cx="89679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</a:t>
              </a:r>
              <a:r>
                <a:rPr lang="en-US" b="0" dirty="0" smtClean="0">
                  <a:solidFill>
                    <a:schemeClr val="accent5"/>
                  </a:solidFill>
                  <a:latin typeface="+mn-lt"/>
                </a:rPr>
                <a:t>syn</a:t>
              </a:r>
              <a:endParaRPr lang="en-US" b="0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6053264" y="2564323"/>
              <a:ext cx="148349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951266" y="3266031"/>
              <a:ext cx="2032494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chemeClr val="accent5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+mn-lt"/>
                </a:rPr>
                <a:t>RTT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3304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+mn-lt"/>
                </a:rPr>
                <a:t>RTT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chemeClr val="accent5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3842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 smtClean="0">
                  <a:solidFill>
                    <a:schemeClr val="accent5"/>
                  </a:solidFill>
                  <a:latin typeface="+mn-lt"/>
                </a:rPr>
                <a:t>Tx</a:t>
              </a:r>
              <a:endParaRPr lang="en-US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smtClean="0"/>
              <a:t>HTTP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connections using </a:t>
            </a:r>
            <a:r>
              <a:rPr lang="en-US" dirty="0" smtClean="0">
                <a:solidFill>
                  <a:schemeClr val="accent5"/>
                </a:solidFill>
              </a:rPr>
              <a:t>three “P”s</a:t>
            </a:r>
          </a:p>
          <a:p>
            <a:pPr lvl="1"/>
            <a:r>
              <a:rPr lang="en-US" dirty="0" smtClean="0"/>
              <a:t>Persistent connections </a:t>
            </a:r>
          </a:p>
          <a:p>
            <a:pPr lvl="1"/>
            <a:r>
              <a:rPr lang="en-US" dirty="0" smtClean="0"/>
              <a:t>Parallel/concurrent connections </a:t>
            </a:r>
          </a:p>
          <a:p>
            <a:pPr lvl="1"/>
            <a:r>
              <a:rPr lang="en-US" dirty="0" smtClean="0"/>
              <a:t>Pipelined transfers over the same connection</a:t>
            </a:r>
          </a:p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Forward proxy: close to clients</a:t>
            </a:r>
          </a:p>
          <a:p>
            <a:pPr lvl="1"/>
            <a:r>
              <a:rPr lang="en-US" dirty="0" smtClean="0"/>
              <a:t>Reverse proxy: close to servers</a:t>
            </a:r>
          </a:p>
          <a:p>
            <a:r>
              <a:rPr lang="en-US" dirty="0" smtClean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Distribution Networks (CDN)</a:t>
            </a:r>
            <a:endParaRPr lang="en-US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and replication as a service</a:t>
            </a:r>
          </a:p>
          <a:p>
            <a:r>
              <a:rPr lang="en-US" dirty="0" smtClean="0"/>
              <a:t>Combination of caching and replication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Pull</a:t>
            </a:r>
            <a:r>
              <a:rPr lang="en-US" dirty="0" smtClean="0"/>
              <a:t>: Direct result of clients</a:t>
            </a:r>
            <a:r>
              <a:rPr lang="ja-JP" altLang="en-US" dirty="0" smtClean="0"/>
              <a:t>’</a:t>
            </a:r>
            <a:r>
              <a:rPr lang="en-US" dirty="0" smtClean="0"/>
              <a:t>requests (caching)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Push</a:t>
            </a:r>
            <a:r>
              <a:rPr lang="en-US" dirty="0" smtClean="0"/>
              <a:t>: Expectation of high access rate (replication)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intertwined hierarchies 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As opposed to original flat namespace</a:t>
            </a:r>
          </a:p>
          <a:p>
            <a:pPr lvl="1"/>
            <a:r>
              <a:rPr lang="en-US" dirty="0" smtClean="0"/>
              <a:t>Hierarchically administered</a:t>
            </a:r>
          </a:p>
          <a:p>
            <a:pPr lvl="2"/>
            <a:r>
              <a:rPr lang="en-US" dirty="0" smtClean="0"/>
              <a:t>As opposed to centralized </a:t>
            </a:r>
          </a:p>
          <a:p>
            <a:pPr lvl="1"/>
            <a:r>
              <a:rPr lang="en-US" dirty="0" smtClean="0"/>
              <a:t>(Distributed) hierarchy of servers</a:t>
            </a:r>
          </a:p>
          <a:p>
            <a:pPr lvl="2"/>
            <a:r>
              <a:rPr lang="en-US" dirty="0" smtClean="0"/>
              <a:t>As opposed to centralized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8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30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6564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at this point: 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chemeClr val="accent5"/>
                </a:solidFill>
              </a:rPr>
              <a:t>does NOT imply </a:t>
            </a:r>
            <a:r>
              <a:rPr lang="en-US" dirty="0" smtClean="0"/>
              <a:t>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dirty="0" smtClean="0"/>
              <a:t>resolution: Recursive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" name="Shape 1146"/>
          <p:cNvSpPr/>
          <p:nvPr/>
        </p:nvSpPr>
        <p:spPr>
          <a:xfrm>
            <a:off x="6858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mydns.jhu.edu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Shape 1154"/>
          <p:cNvSpPr/>
          <p:nvPr/>
        </p:nvSpPr>
        <p:spPr>
          <a:xfrm rot="3178774">
            <a:off x="351166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9882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resolution: Iterative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</a:t>
              </a:r>
              <a:r>
                <a:rPr sz="3000" dirty="0" smtClean="0">
                  <a:latin typeface="Arial" charset="0"/>
                  <a:ea typeface="Arial" charset="0"/>
                  <a:cs typeface="Arial" charset="0"/>
                </a:rPr>
                <a:t>client</a:t>
              </a:r>
              <a: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US" sz="3000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(me.cs.jhu.edu)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394960" cy="720100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394960" cy="738474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chemeClr val="accent4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Shape 1154"/>
          <p:cNvSpPr/>
          <p:nvPr/>
        </p:nvSpPr>
        <p:spPr>
          <a:xfrm rot="3178774">
            <a:off x="62491" y="4779470"/>
            <a:ext cx="2214829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 smtClean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 smtClean="0">
                <a:latin typeface="Arial" charset="0"/>
                <a:ea typeface="Arial" charset="0"/>
                <a:cs typeface="Arial" charset="0"/>
              </a:rPr>
              <a:t>princeton.edu?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Shape 1150"/>
          <p:cNvSpPr/>
          <p:nvPr/>
        </p:nvSpPr>
        <p:spPr>
          <a:xfrm>
            <a:off x="6934200" y="4731643"/>
            <a:ext cx="2127774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smtClean="0">
                <a:latin typeface="Arial" charset="0"/>
                <a:ea typeface="Arial" charset="0"/>
                <a:cs typeface="Arial" charset="0"/>
              </a:rPr>
              <a:t>princeton.edu</a:t>
            </a:r>
            <a:r>
              <a:rPr sz="2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18170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caching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Up to 1-second latency before starting download</a:t>
            </a:r>
          </a:p>
          <a:p>
            <a:r>
              <a:rPr lang="en-US" dirty="0" smtClean="0"/>
              <a:t>Caching can greatly reduce overhead</a:t>
            </a:r>
          </a:p>
          <a:p>
            <a:pPr lvl="1"/>
            <a:r>
              <a:rPr lang="en-US" dirty="0" smtClean="0"/>
              <a:t>The top-level servers very rarely change</a:t>
            </a:r>
          </a:p>
          <a:p>
            <a:pPr lvl="1"/>
            <a:r>
              <a:rPr lang="en-US" dirty="0" smtClean="0"/>
              <a:t>Popular sites (e.g., </a:t>
            </a:r>
            <a:r>
              <a:rPr lang="en-US" dirty="0" err="1" smtClean="0"/>
              <a:t>www.cnn.com</a:t>
            </a:r>
            <a:r>
              <a:rPr lang="en-US" dirty="0" smtClean="0"/>
              <a:t>) visited often</a:t>
            </a:r>
          </a:p>
          <a:p>
            <a:pPr lvl="1"/>
            <a:r>
              <a:rPr lang="en-US" dirty="0" smtClean="0"/>
              <a:t>Local DNS server often has the information cached</a:t>
            </a:r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DNS servers cache responses to queries</a:t>
            </a:r>
          </a:p>
          <a:p>
            <a:pPr lvl="1"/>
            <a:r>
              <a:rPr lang="en-US" dirty="0" smtClean="0"/>
              <a:t>Responses include a </a:t>
            </a:r>
            <a:r>
              <a:rPr lang="ja-JP" altLang="en-US" dirty="0" smtClean="0"/>
              <a:t>“</a:t>
            </a:r>
            <a:r>
              <a:rPr lang="en-US" dirty="0" smtClean="0"/>
              <a:t>time to live</a:t>
            </a:r>
            <a:r>
              <a:rPr lang="ja-JP" altLang="en-US" dirty="0" smtClean="0"/>
              <a:t>”</a:t>
            </a:r>
            <a:r>
              <a:rPr lang="en-US" dirty="0" smtClean="0"/>
              <a:t> (TTL) field</a:t>
            </a:r>
          </a:p>
          <a:p>
            <a:pPr lvl="1"/>
            <a:r>
              <a:rPr lang="en-US" dirty="0" smtClean="0"/>
              <a:t>Server deletes cached entry after TTL expires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is stored at an HTTP server with a URL</a:t>
            </a:r>
          </a:p>
          <a:p>
            <a:r>
              <a:rPr lang="en-US" dirty="0" smtClean="0"/>
              <a:t>Clients send a GET request for the URL</a:t>
            </a:r>
          </a:p>
          <a:p>
            <a:r>
              <a:rPr lang="en-US" dirty="0" smtClean="0"/>
              <a:t>Server sends the video file as a stream</a:t>
            </a:r>
          </a:p>
          <a:p>
            <a:r>
              <a:rPr lang="en-US" dirty="0" smtClean="0"/>
              <a:t>Client first buffers for a while. Why?</a:t>
            </a:r>
          </a:p>
          <a:p>
            <a:pPr lvl="1"/>
            <a:r>
              <a:rPr lang="en-US" dirty="0" smtClean="0"/>
              <a:t>To minimize interruptions later</a:t>
            </a:r>
          </a:p>
          <a:p>
            <a:r>
              <a:rPr lang="en-US" dirty="0" smtClean="0"/>
              <a:t>Once the buffer reaches a threshold</a:t>
            </a:r>
          </a:p>
          <a:p>
            <a:pPr lvl="1"/>
            <a:r>
              <a:rPr lang="en-US" dirty="0" smtClean="0"/>
              <a:t>The video plays in the </a:t>
            </a:r>
            <a:r>
              <a:rPr lang="en-US" dirty="0" smtClean="0">
                <a:solidFill>
                  <a:schemeClr val="accent5"/>
                </a:solidFill>
              </a:rPr>
              <a:t>foreground</a:t>
            </a:r>
          </a:p>
          <a:p>
            <a:pPr lvl="1"/>
            <a:r>
              <a:rPr lang="en-US" dirty="0" smtClean="0"/>
              <a:t>More frames are downloaded in the </a:t>
            </a:r>
            <a:r>
              <a:rPr lang="en-US" dirty="0" smtClean="0">
                <a:solidFill>
                  <a:schemeClr val="accent5"/>
                </a:solidFill>
              </a:rPr>
              <a:t>background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</a:t>
            </a:r>
            <a:r>
              <a:rPr lang="en-US" dirty="0" smtClean="0"/>
              <a:t>networks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Rack</a:t>
            </a:r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bandwidth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Oversubscription</a:t>
            </a:r>
            <a:r>
              <a:rPr lang="en-US" dirty="0" smtClean="0"/>
              <a:t>: Less bandwidth in the ToR-Agg links than all the servers bandwidth in the rack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Oversubscription ratio</a:t>
            </a:r>
            <a:r>
              <a:rPr lang="en-US" dirty="0" smtClean="0"/>
              <a:t>: Ratio between bandwidth underneath and bandwidth above</a:t>
            </a:r>
          </a:p>
          <a:p>
            <a:r>
              <a:rPr lang="en-US" dirty="0"/>
              <a:t>Not enough </a:t>
            </a:r>
            <a:r>
              <a:rPr lang="en-US" dirty="0" smtClean="0"/>
              <a:t>paths between server pairs</a:t>
            </a:r>
          </a:p>
          <a:p>
            <a:pPr lvl="1"/>
            <a:r>
              <a:rPr lang="en-US" dirty="0" smtClean="0"/>
              <a:t>Load balancing issues</a:t>
            </a:r>
          </a:p>
          <a:p>
            <a:pPr lvl="1"/>
            <a:r>
              <a:rPr lang="en-US" dirty="0" smtClean="0"/>
              <a:t>Failure recovery issues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Modern d</a:t>
            </a:r>
            <a:r>
              <a:rPr lang="en-US" dirty="0" smtClean="0"/>
              <a:t>atacenter networks: More bandwidth, more paths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Rack</a:t>
            </a:r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2–3)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Application layer (</a:t>
            </a:r>
            <a:r>
              <a:rPr lang="en-US" dirty="0">
                <a:solidFill>
                  <a:schemeClr val="accent3"/>
                </a:solidFill>
              </a:rPr>
              <a:t>lectures </a:t>
            </a:r>
            <a:r>
              <a:rPr lang="en-US" dirty="0" smtClean="0">
                <a:solidFill>
                  <a:schemeClr val="accent3"/>
                </a:solidFill>
              </a:rPr>
              <a:t>4, 5, 7)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HTTP, DNS, and CDN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Video </a:t>
            </a:r>
            <a:r>
              <a:rPr lang="en-US" dirty="0" smtClean="0">
                <a:solidFill>
                  <a:schemeClr val="accent3"/>
                </a:solidFill>
              </a:rPr>
              <a:t>Streaming</a:t>
            </a:r>
          </a:p>
          <a:p>
            <a:r>
              <a:rPr lang="en-US" dirty="0" smtClean="0"/>
              <a:t>Wireless networks (lecture 6)</a:t>
            </a:r>
            <a:endParaRPr lang="en-US" dirty="0" smtClean="0"/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8</a:t>
            </a:r>
            <a:r>
              <a:rPr lang="en-US" dirty="0" smtClean="0"/>
              <a:t>–11)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 characteristics</a:t>
            </a:r>
            <a:endParaRPr lang="en-US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important differences from wired link …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ecreased signal strength</a:t>
            </a:r>
            <a:r>
              <a:rPr lang="en-US" dirty="0" smtClean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Multipath propagation</a:t>
            </a:r>
            <a:r>
              <a:rPr lang="en-US" dirty="0"/>
              <a:t>: Radio signal reflects off objects ground, arriving </a:t>
            </a:r>
            <a:r>
              <a:rPr lang="en-US" dirty="0" smtClean="0"/>
              <a:t>a</a:t>
            </a:r>
            <a:r>
              <a:rPr lang="en-US" altLang="zh-CN" dirty="0" smtClean="0"/>
              <a:t>t</a:t>
            </a:r>
            <a:r>
              <a:rPr lang="en-US" dirty="0" smtClean="0"/>
              <a:t> </a:t>
            </a:r>
            <a:r>
              <a:rPr lang="en-US" dirty="0"/>
              <a:t>destination at slightly different times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Interference from other sources</a:t>
            </a:r>
            <a:r>
              <a:rPr lang="en-US" dirty="0" smtClean="0"/>
              <a:t>: Standardized wireless network frequencies (e.g., 2.4 GHz) shared by other devices (e.g., phone); devices (motors) interfere as well</a:t>
            </a:r>
          </a:p>
          <a:p>
            <a:r>
              <a:rPr lang="en-US" dirty="0" smtClean="0"/>
              <a:t>… make communication across (even a point-to-point) wireless link much more </a:t>
            </a:r>
            <a:r>
              <a:rPr lang="ja-JP" altLang="en-US" dirty="0" smtClean="0"/>
              <a:t>“</a:t>
            </a:r>
            <a:r>
              <a:rPr lang="en-US" dirty="0" smtClean="0"/>
              <a:t>difficult</a:t>
            </a:r>
            <a:r>
              <a:rPr lang="ja-JP" alt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characteristics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wireless senders and receivers create many problems</a:t>
            </a:r>
          </a:p>
          <a:p>
            <a:pPr lvl="1"/>
            <a:r>
              <a:rPr lang="en-US" dirty="0" smtClean="0"/>
              <a:t>Multiple access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Hidden </a:t>
            </a:r>
            <a:r>
              <a:rPr lang="en-US" dirty="0" smtClean="0">
                <a:solidFill>
                  <a:schemeClr val="accent5"/>
                </a:solidFill>
              </a:rPr>
              <a:t>terminal problem</a:t>
            </a:r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Basics (lectures 2–3) </a:t>
            </a:r>
          </a:p>
          <a:p>
            <a:r>
              <a:rPr lang="en-US" dirty="0" smtClean="0"/>
              <a:t>Application layer (</a:t>
            </a:r>
            <a:r>
              <a:rPr lang="en-US" dirty="0"/>
              <a:t>lectures </a:t>
            </a:r>
            <a:r>
              <a:rPr lang="en-US" dirty="0" smtClean="0"/>
              <a:t>4, 5, 7)</a:t>
            </a:r>
            <a:endParaRPr lang="en-US" dirty="0" smtClean="0"/>
          </a:p>
          <a:p>
            <a:pPr lvl="1"/>
            <a:r>
              <a:rPr lang="en-US" dirty="0" smtClean="0"/>
              <a:t>HTTP, DNS, and CDN</a:t>
            </a:r>
          </a:p>
          <a:p>
            <a:pPr lvl="1"/>
            <a:r>
              <a:rPr lang="en-US" dirty="0" smtClean="0"/>
              <a:t>Video </a:t>
            </a:r>
            <a:r>
              <a:rPr lang="en-US" dirty="0" smtClean="0"/>
              <a:t>Streaming</a:t>
            </a:r>
          </a:p>
          <a:p>
            <a:r>
              <a:rPr lang="en-US" dirty="0" smtClean="0"/>
              <a:t>Wireless networks (lecture 6)</a:t>
            </a:r>
            <a:endParaRPr lang="en-US" dirty="0" smtClean="0"/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8</a:t>
            </a:r>
            <a:r>
              <a:rPr lang="en-US" dirty="0" smtClean="0"/>
              <a:t>–11)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terminal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</a:t>
            </a:r>
            <a:r>
              <a:rPr lang="en-US" sz="2400" dirty="0" smtClean="0">
                <a:ea typeface="Arial" charset="0"/>
                <a:cs typeface="Arial" charset="0"/>
              </a:rPr>
              <a:t>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ea typeface="Arial" charset="0"/>
                <a:cs typeface="Arial" charset="0"/>
              </a:rPr>
              <a:t>Hence, A</a:t>
            </a:r>
            <a:r>
              <a:rPr lang="en-US" sz="2400" dirty="0">
                <a:ea typeface="Arial" charset="0"/>
                <a:cs typeface="Arial" charset="0"/>
              </a:rPr>
              <a:t>, C </a:t>
            </a:r>
            <a:r>
              <a:rPr lang="en-US" sz="2400" dirty="0" smtClean="0">
                <a:ea typeface="Arial" charset="0"/>
                <a:cs typeface="Arial" charset="0"/>
              </a:rPr>
              <a:t>are unaware </a:t>
            </a:r>
            <a:r>
              <a:rPr lang="en-US" sz="2400" dirty="0">
                <a:ea typeface="Arial" charset="0"/>
                <a:cs typeface="Arial" charset="0"/>
              </a:rPr>
              <a:t>of their interference at B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712153" cy="2263775"/>
            <a:chOff x="4943475" y="2124075"/>
            <a:chExt cx="3712153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101181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  <a:r>
                <a:rPr lang="ja-JP" altLang="en-US" sz="1400" dirty="0" smtClean="0">
                  <a:latin typeface="Arial" charset="0"/>
                  <a:cs typeface="Arial" charset="0"/>
                </a:rPr>
                <a:t>’</a:t>
              </a:r>
              <a:r>
                <a:rPr lang="en-US" sz="1400" dirty="0" smtClean="0"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975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Before every data transmission </a:t>
            </a:r>
          </a:p>
          <a:p>
            <a:pPr lvl="1"/>
            <a:r>
              <a:rPr lang="en-US" dirty="0" smtClean="0"/>
              <a:t>Sender sends a Request to Send (RTS) frame with the length of transmission and the destination</a:t>
            </a:r>
          </a:p>
          <a:p>
            <a:pPr lvl="1"/>
            <a:r>
              <a:rPr lang="en-US" dirty="0" smtClean="0"/>
              <a:t>Receiver respond with a Clear to Send (CTS) frame</a:t>
            </a:r>
          </a:p>
          <a:p>
            <a:pPr lvl="1"/>
            <a:r>
              <a:rPr lang="en-US" dirty="0" smtClean="0"/>
              <a:t>Sender sends data</a:t>
            </a:r>
          </a:p>
          <a:p>
            <a:pPr lvl="1"/>
            <a:r>
              <a:rPr lang="en-US" dirty="0" smtClean="0"/>
              <a:t>Receiver sends an ACK</a:t>
            </a:r>
          </a:p>
          <a:p>
            <a:r>
              <a:rPr lang="en-US" dirty="0" smtClean="0"/>
              <a:t>If sender doesn’</a:t>
            </a:r>
            <a:r>
              <a:rPr lang="en-US" altLang="ja-JP" dirty="0" smtClean="0"/>
              <a:t>t get a CTS back, it assumes collision </a:t>
            </a:r>
            <a:endParaRPr lang="en-US" dirty="0" smtClean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057400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572000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6629400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638822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ender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112960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eceiver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830094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71613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23988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160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ata</a:t>
              </a:r>
              <a:endParaRPr lang="en-US" sz="16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447800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2–3)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Application layer (</a:t>
            </a:r>
            <a:r>
              <a:rPr lang="en-US" dirty="0">
                <a:solidFill>
                  <a:schemeClr val="accent3"/>
                </a:solidFill>
              </a:rPr>
              <a:t>lectures </a:t>
            </a:r>
            <a:r>
              <a:rPr lang="en-US" dirty="0" smtClean="0">
                <a:solidFill>
                  <a:schemeClr val="accent3"/>
                </a:solidFill>
              </a:rPr>
              <a:t>4, 5, 7)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HTTP, DNS, and CDN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Video </a:t>
            </a:r>
            <a:r>
              <a:rPr lang="en-US" dirty="0" smtClean="0">
                <a:solidFill>
                  <a:schemeClr val="accent3"/>
                </a:solidFill>
              </a:rPr>
              <a:t>Streaming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Wireless networks (lecture 6)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Transport </a:t>
            </a:r>
            <a:r>
              <a:rPr lang="en-US" dirty="0"/>
              <a:t>layer (lectures </a:t>
            </a:r>
            <a:r>
              <a:rPr lang="en-US" dirty="0" smtClean="0"/>
              <a:t>8</a:t>
            </a:r>
            <a:r>
              <a:rPr lang="en-US" dirty="0" smtClean="0"/>
              <a:t>–11)</a:t>
            </a:r>
            <a:endParaRPr lang="en-US" dirty="0"/>
          </a:p>
          <a:p>
            <a:pPr lvl="1"/>
            <a:r>
              <a:rPr lang="en-US" dirty="0" smtClean="0"/>
              <a:t>UDP </a:t>
            </a:r>
            <a:r>
              <a:rPr lang="en-US" dirty="0"/>
              <a:t>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transport layer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Communication between application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ports</a:t>
            </a:r>
          </a:p>
          <a:p>
            <a:r>
              <a:rPr lang="en-US" dirty="0" smtClean="0"/>
              <a:t>(2) Provide common end-to-end services for app layer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66792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/>
                <a:gridCol w="3011424"/>
                <a:gridCol w="3011424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</a:t>
            </a:r>
            <a:r>
              <a:rPr lang="en-US" dirty="0" smtClean="0"/>
              <a:t>perform mux/</a:t>
            </a:r>
            <a:r>
              <a:rPr lang="en-US" dirty="0" err="1" smtClean="0"/>
              <a:t>demux</a:t>
            </a:r>
            <a:r>
              <a:rPr lang="en-US" dirty="0" smtClean="0"/>
              <a:t> </a:t>
            </a:r>
            <a:r>
              <a:rPr lang="en-US" dirty="0"/>
              <a:t>via ports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67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transport: </a:t>
            </a:r>
            <a:br>
              <a:rPr lang="en-US" dirty="0" smtClean="0"/>
            </a:br>
            <a:r>
              <a:rPr lang="en-US" dirty="0" smtClean="0"/>
              <a:t>General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(feedback from receiver)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umulative: “received everything up to X”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elective: “received X”</a:t>
            </a:r>
          </a:p>
          <a:p>
            <a:r>
              <a:rPr lang="en-US" dirty="0" smtClean="0"/>
              <a:t>Sequence no (detect duplicates, accounting)</a:t>
            </a:r>
          </a:p>
          <a:p>
            <a:r>
              <a:rPr lang="en-US" dirty="0" smtClean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Stop and wait </a:t>
            </a:r>
            <a:r>
              <a:rPr lang="en-US" dirty="0" smtClean="0"/>
              <a:t>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(DATA/ RTT)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TCP achieves reliability</a:t>
            </a:r>
          </a:p>
          <a:p>
            <a:r>
              <a:rPr lang="en-US" dirty="0" smtClean="0"/>
              <a:t>RTT estimation</a:t>
            </a:r>
          </a:p>
          <a:p>
            <a:r>
              <a:rPr lang="en-US" dirty="0" smtClean="0"/>
              <a:t>Connection establishment/teardown 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Congestion </a:t>
            </a:r>
            <a:r>
              <a:rPr lang="en-US" dirty="0" smtClean="0"/>
              <a:t>Control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each, know how the functionality is implemented and why it is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TCP take care of it simplifies application development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hecksums and timers (for error and loss detection)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 retransmit (to detect faster-than-timeout loss)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  <a:r>
              <a:rPr lang="en-US" dirty="0"/>
              <a:t>ACKs (receiver </a:t>
            </a:r>
            <a:r>
              <a:rPr lang="en-US" dirty="0" smtClean="0"/>
              <a:t>feedback: what’s lost?)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liding windows (for efficiency)</a:t>
            </a:r>
          </a:p>
          <a:p>
            <a:pPr lvl="1"/>
            <a:r>
              <a:rPr lang="en-US" dirty="0" smtClean="0"/>
              <a:t>Buffers at sender (hold packets until ACKs arrive)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know: </a:t>
            </a:r>
          </a:p>
          <a:p>
            <a:pPr lvl="1"/>
            <a:r>
              <a:rPr lang="en-US" dirty="0" smtClean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 smtClean="0"/>
              <a:t>Link characteristics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delays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uses timeouts to retransmit packets </a:t>
            </a:r>
          </a:p>
          <a:p>
            <a:pPr lvl="1"/>
            <a:r>
              <a:rPr lang="en-US" dirty="0" smtClean="0"/>
              <a:t>But RTT may vary (significantly!) for different reasons and on different timescales</a:t>
            </a:r>
          </a:p>
          <a:p>
            <a:pPr lvl="2"/>
            <a:r>
              <a:rPr lang="en-US" dirty="0" smtClean="0"/>
              <a:t>due to temporary congestion</a:t>
            </a:r>
          </a:p>
          <a:p>
            <a:pPr lvl="2"/>
            <a:r>
              <a:rPr lang="en-US" dirty="0" smtClean="0"/>
              <a:t>due to long-lived congestion </a:t>
            </a:r>
          </a:p>
          <a:p>
            <a:pPr lvl="2"/>
            <a:r>
              <a:rPr lang="en-US" dirty="0" smtClean="0"/>
              <a:t>due to a change in routing paths</a:t>
            </a:r>
          </a:p>
          <a:p>
            <a:r>
              <a:rPr lang="en-US" dirty="0" smtClean="0"/>
              <a:t>An incorrect RTT estimate might introduce spurious retransmissions or overly long delays</a:t>
            </a:r>
          </a:p>
          <a:p>
            <a:r>
              <a:rPr lang="en-US" dirty="0"/>
              <a:t>P</a:t>
            </a:r>
            <a:r>
              <a:rPr lang="en-US" dirty="0" smtClean="0"/>
              <a:t>roposed solutions use EWMA, incorporate deviations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</a:t>
            </a:r>
            <a:r>
              <a:rPr lang="en-US" sz="2000" dirty="0" smtClean="0"/>
              <a:t>ACK</a:t>
            </a:r>
          </a:p>
          <a:p>
            <a:r>
              <a:rPr lang="en-US" sz="2400" dirty="0"/>
              <a:t>Three-way handshake to terminate (normal operation)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chemeClr val="accent5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 dirty="0">
                <a:solidFill>
                  <a:schemeClr val="accent4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5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 smtClean="0"/>
              <a:t>Hence, receiver advances its window when the receiving application consumes data</a:t>
            </a:r>
          </a:p>
          <a:p>
            <a:pPr lvl="1"/>
            <a:r>
              <a:rPr lang="en-US" dirty="0" smtClean="0"/>
              <a:t>Sender advances its window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Risk of sender over-</a:t>
            </a:r>
            <a:r>
              <a:rPr lang="en-US" dirty="0" err="1" smtClean="0">
                <a:solidFill>
                  <a:schemeClr val="accent5"/>
                </a:solidFill>
              </a:rPr>
              <a:t>runing</a:t>
            </a:r>
            <a:r>
              <a:rPr lang="en-US" dirty="0" smtClean="0">
                <a:solidFill>
                  <a:schemeClr val="accent5"/>
                </a:solidFill>
              </a:rPr>
              <a:t> the receiver’s buffers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Because the network itself can be the bottleneck</a:t>
            </a:r>
          </a:p>
          <a:p>
            <a:pPr lvl="1"/>
            <a:r>
              <a:rPr lang="en-US" dirty="0" smtClean="0"/>
              <a:t>Should make efficient use of available network capacity</a:t>
            </a:r>
          </a:p>
          <a:p>
            <a:pPr lvl="2"/>
            <a:r>
              <a:rPr lang="en-US" dirty="0" smtClean="0"/>
              <a:t>While sharing available capacity fairly with other flows</a:t>
            </a:r>
          </a:p>
          <a:p>
            <a:pPr lvl="2"/>
            <a:r>
              <a:rPr lang="en-US" dirty="0" smtClean="0"/>
              <a:t>And adapting to changes in available capacity</a:t>
            </a:r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Dynamically adapts the size of the sending window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Restrict window to </a:t>
            </a:r>
            <a:r>
              <a:rPr lang="en-US" dirty="0" smtClean="0">
                <a:solidFill>
                  <a:schemeClr val="accent5"/>
                </a:solidFill>
              </a:rPr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/>
              <a:t>(initialized to a small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ssthresh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(initialized to a large constant)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dupACKcount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timer</a:t>
            </a:r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ACK </a:t>
            </a:r>
            <a:r>
              <a:rPr lang="en-US" dirty="0" smtClean="0"/>
              <a:t>(new data)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dupACK </a:t>
            </a:r>
            <a:r>
              <a:rPr lang="en-US" dirty="0" smtClean="0"/>
              <a:t>(duplicate ACK for old data)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Timeout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66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b="0" i="1" dirty="0" smtClean="0">
                <a:solidFill>
                  <a:schemeClr val="accent5"/>
                </a:solidFill>
                <a:latin typeface="+mn-lt"/>
              </a:rPr>
              <a:t>CWND = 2xCWND</a:t>
            </a:r>
            <a:endParaRPr lang="en-US" b="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23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Slow start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66303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</a:t>
              </a:r>
              <a:r>
                <a:rPr lang="en-US" b="0" i="1" dirty="0" smtClean="0">
                  <a:solidFill>
                    <a:schemeClr val="accent5"/>
                  </a:solidFill>
                  <a:latin typeface="+mn-lt"/>
                </a:rPr>
                <a:t>CWND = CWND + 1</a:t>
              </a:r>
              <a:endParaRPr lang="en-US" b="0" i="1" dirty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chemeClr val="accent5"/>
                </a:solidFill>
                <a:latin typeface="+mn-lt"/>
              </a:rPr>
            </a:br>
            <a:r>
              <a:rPr lang="en-US" sz="2400" i="1" dirty="0">
                <a:solidFill>
                  <a:schemeClr val="accent5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chemeClr val="accent5"/>
                </a:solidFill>
                <a:latin typeface="+mn-lt"/>
              </a:rPr>
              <a:t>voidance phase</a:t>
            </a:r>
            <a:endParaRPr lang="en-US" sz="2400" i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chemeClr val="accent5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chemeClr val="accent5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Reservations </a:t>
            </a:r>
            <a:r>
              <a:rPr lang="en-US" dirty="0" smtClean="0">
                <a:sym typeface="Wingdings"/>
              </a:rPr>
              <a:t> circuit switching</a:t>
            </a:r>
            <a:endParaRPr lang="en-US" dirty="0" smtClean="0"/>
          </a:p>
          <a:p>
            <a:pPr lvl="1"/>
            <a:r>
              <a:rPr lang="en-US" dirty="0" smtClean="0"/>
              <a:t>On-demand </a:t>
            </a:r>
            <a:r>
              <a:rPr lang="en-US" dirty="0" smtClean="0">
                <a:sym typeface="Wingdings"/>
              </a:rPr>
              <a:t> packet switching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chemeClr val="tx1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accent4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  <a:solidFill>
            <a:schemeClr val="bg2">
              <a:lumMod val="9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  <a:solidFill>
            <a:schemeClr val="bg2">
              <a:lumMod val="90000"/>
            </a:schemeClr>
          </a:solidFill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grpFill/>
            <a:ln w="9525" cap="flat" cmpd="sng" algn="ctr">
              <a:noFill/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</a:t>
            </a: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High-speed </a:t>
            </a: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</a:t>
            </a:r>
            <a:r>
              <a:rPr lang="en-US" baseline="30000" dirty="0" smtClean="0"/>
              <a:t>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Basics (lectures 2–3)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Application layer (</a:t>
            </a:r>
            <a:r>
              <a:rPr lang="en-US" dirty="0">
                <a:solidFill>
                  <a:schemeClr val="accent3"/>
                </a:solidFill>
              </a:rPr>
              <a:t>lectures </a:t>
            </a:r>
            <a:r>
              <a:rPr lang="en-US" dirty="0" smtClean="0">
                <a:solidFill>
                  <a:schemeClr val="accent3"/>
                </a:solidFill>
              </a:rPr>
              <a:t>4, 5, 7)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HTTP, DNS, and CDN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Video </a:t>
            </a:r>
            <a:r>
              <a:rPr lang="en-US" dirty="0" smtClean="0">
                <a:solidFill>
                  <a:schemeClr val="accent3"/>
                </a:solidFill>
              </a:rPr>
              <a:t>Streaming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Wireless networks (lecture 6)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Transport </a:t>
            </a:r>
            <a:r>
              <a:rPr lang="en-US" dirty="0">
                <a:solidFill>
                  <a:schemeClr val="accent3"/>
                </a:solidFill>
              </a:rPr>
              <a:t>layer (lectures </a:t>
            </a:r>
            <a:r>
              <a:rPr lang="en-US" dirty="0" smtClean="0">
                <a:solidFill>
                  <a:schemeClr val="accent3"/>
                </a:solidFill>
              </a:rPr>
              <a:t>8</a:t>
            </a:r>
            <a:r>
              <a:rPr lang="en-US" dirty="0" smtClean="0">
                <a:solidFill>
                  <a:schemeClr val="accent3"/>
                </a:solidFill>
              </a:rPr>
              <a:t>–11)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UDP </a:t>
            </a:r>
            <a:r>
              <a:rPr lang="en-US" dirty="0">
                <a:solidFill>
                  <a:schemeClr val="accent3"/>
                </a:solidFill>
              </a:rPr>
              <a:t>vs. TCP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TCP congestion control: general concepts only</a:t>
            </a:r>
          </a:p>
          <a:p>
            <a:r>
              <a:rPr lang="en-US" dirty="0" smtClean="0"/>
              <a:t>Network </a:t>
            </a:r>
            <a:r>
              <a:rPr lang="en-US" dirty="0"/>
              <a:t>layer (lectures </a:t>
            </a:r>
            <a:r>
              <a:rPr lang="en-US" dirty="0" smtClean="0"/>
              <a:t>12)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chemeClr val="accent5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chemeClr val="accent5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chemeClr val="accent5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consumed on demand per-packet </a:t>
            </a:r>
          </a:p>
          <a:p>
            <a:pPr lvl="1"/>
            <a:r>
              <a:rPr lang="en-US" dirty="0" smtClean="0"/>
              <a:t>Admission control: </a:t>
            </a:r>
            <a:r>
              <a:rPr lang="en-US" dirty="0" smtClean="0">
                <a:solidFill>
                  <a:schemeClr val="accent5"/>
                </a:solidFill>
              </a:rPr>
              <a:t>per packet</a:t>
            </a:r>
          </a:p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resources reserved a </a:t>
            </a:r>
            <a:r>
              <a:rPr lang="en-US" dirty="0" smtClean="0"/>
              <a:t>priori </a:t>
            </a:r>
            <a:r>
              <a:rPr lang="en-US" dirty="0" smtClean="0"/>
              <a:t>at “connection” initiation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dmission control: </a:t>
            </a:r>
            <a:r>
              <a:rPr lang="en-US" dirty="0" smtClean="0">
                <a:solidFill>
                  <a:schemeClr val="accent5"/>
                </a:solidFill>
              </a:rPr>
              <a:t>per connection</a:t>
            </a:r>
            <a:br>
              <a:rPr lang="en-US" dirty="0" smtClean="0">
                <a:solidFill>
                  <a:schemeClr val="accent5"/>
                </a:solidFill>
              </a:rPr>
            </a:b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Flow 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42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39" grpId="0" animBg="1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sent as chunks of formatted bits (Packets)</a:t>
            </a:r>
          </a:p>
          <a:p>
            <a:r>
              <a:rPr lang="en-US" dirty="0" smtClean="0"/>
              <a:t>Packets consist of a “header” and “payload”</a:t>
            </a:r>
          </a:p>
          <a:p>
            <a:r>
              <a:rPr lang="en-US" dirty="0" smtClean="0"/>
              <a:t>Switches “forward” packets based on their headers</a:t>
            </a:r>
          </a:p>
          <a:p>
            <a:r>
              <a:rPr lang="en-US" dirty="0" smtClean="0"/>
              <a:t>Each packet travels </a:t>
            </a:r>
            <a:r>
              <a:rPr lang="en-US" dirty="0" smtClean="0">
                <a:solidFill>
                  <a:schemeClr val="accent5"/>
                </a:solidFill>
              </a:rPr>
              <a:t>independently</a:t>
            </a:r>
          </a:p>
          <a:p>
            <a:r>
              <a:rPr lang="en-US" dirty="0" smtClean="0"/>
              <a:t>No link resources are reserved in advance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2831</TotalTime>
  <Words>2971</Words>
  <Application>Microsoft Macintosh PowerPoint</Application>
  <PresentationFormat>On-screen Show (4:3)</PresentationFormat>
  <Paragraphs>798</Paragraphs>
  <Slides>72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Calibri</vt:lpstr>
      <vt:lpstr>Calibri Light</vt:lpstr>
      <vt:lpstr>Courier New</vt:lpstr>
      <vt:lpstr>Gill Sans</vt:lpstr>
      <vt:lpstr>Helvetica</vt:lpstr>
      <vt:lpstr>MS PGothic</vt:lpstr>
      <vt:lpstr>ＭＳ Ｐゴシック</vt:lpstr>
      <vt:lpstr>PMingLiU</vt:lpstr>
      <vt:lpstr>Times New Roman</vt:lpstr>
      <vt:lpstr>Wingdings</vt:lpstr>
      <vt:lpstr>宋体</vt:lpstr>
      <vt:lpstr>Arial</vt:lpstr>
      <vt:lpstr>Office Theme</vt:lpstr>
      <vt:lpstr>Equation</vt:lpstr>
      <vt:lpstr>EN.601.414/614 Computer Networks  Midterm Review</vt:lpstr>
      <vt:lpstr>Midterm Exam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OSI layers</vt:lpstr>
      <vt:lpstr>Layers in practice</vt:lpstr>
      <vt:lpstr>Layer encapsulation: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Datacenter networks (Cont.)</vt:lpstr>
      <vt:lpstr>Challenges</vt:lpstr>
      <vt:lpstr>Modern datacenter networks: More bandwidth, more paths</vt:lpstr>
      <vt:lpstr>Topics</vt:lpstr>
      <vt:lpstr>Wireless link characteristics</vt:lpstr>
      <vt:lpstr>Wireless network characteristics</vt:lpstr>
      <vt:lpstr>Hidden terminal problem</vt:lpstr>
      <vt:lpstr>CSMA/CA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RTT estimation</vt:lpstr>
      <vt:lpstr>Establishing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High-speed TCP</vt:lpstr>
      <vt:lpstr>Topics</vt:lpstr>
      <vt:lpstr>Forwarding vs. routing</vt:lpstr>
      <vt:lpstr>Designing the IP header</vt:lpstr>
      <vt:lpstr>What information do we need?</vt:lpstr>
      <vt:lpstr>IP packet structure</vt:lpstr>
      <vt:lpstr>IPv4 and IPv6 header comparison</vt:lpstr>
      <vt:lpstr>Philosophy of changes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476</cp:revision>
  <dcterms:created xsi:type="dcterms:W3CDTF">2017-09-02T14:15:58Z</dcterms:created>
  <dcterms:modified xsi:type="dcterms:W3CDTF">2018-03-12T21:10:31Z</dcterms:modified>
</cp:coreProperties>
</file>