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46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0"/>
    <p:restoredTop sz="90342"/>
  </p:normalViewPr>
  <p:slideViewPr>
    <p:cSldViewPr snapToObjects="1">
      <p:cViewPr>
        <p:scale>
          <a:sx n="110" d="100"/>
          <a:sy n="110" d="100"/>
        </p:scale>
        <p:origin x="632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0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84E57D-3A96-1C4C-8E68-144AF146A09E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7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8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8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37603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9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ICANN: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CDN </a:t>
            </a:r>
            <a:r>
              <a:rPr lang="en-US" altLang="zh-CN" sz="4800" smtClean="0"/>
              <a:t>and</a:t>
            </a:r>
            <a:r>
              <a:rPr lang="zh-CN" altLang="en-US" sz="4800" smtClean="0"/>
              <a:t> </a:t>
            </a:r>
            <a:r>
              <a:rPr lang="en-US" altLang="zh-CN" sz="4800" smtClean="0"/>
              <a:t>DNS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&amp; addresses</a:t>
            </a:r>
            <a:endParaRPr lang="en-US" dirty="0"/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addresses: e.g</a:t>
            </a:r>
            <a:r>
              <a:rPr lang="en-US" dirty="0"/>
              <a:t>., 141.212.113.143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outer-usable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network structure (the “</a:t>
            </a:r>
            <a:r>
              <a:rPr lang="en-US" dirty="0" smtClean="0">
                <a:solidFill>
                  <a:schemeClr val="accent5"/>
                </a:solidFill>
              </a:rPr>
              <a:t>where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Machine names: e.g., </a:t>
            </a:r>
            <a:r>
              <a:rPr lang="en-US" dirty="0" err="1" smtClean="0"/>
              <a:t>cs.jhu.edu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uman-usable labels for machines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onforms to organizational structure (the “</a:t>
            </a:r>
            <a:r>
              <a:rPr lang="en-US" dirty="0" smtClean="0">
                <a:solidFill>
                  <a:schemeClr val="accent5"/>
                </a:solidFill>
              </a:rPr>
              <a:t>who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 Domain Name System (DNS) is how we map from one to the other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directory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</a:t>
            </a:r>
          </a:p>
          <a:p>
            <a:pPr lvl="1"/>
            <a:r>
              <a:rPr lang="en-US" dirty="0" smtClean="0"/>
              <a:t>Easier to remember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 </a:t>
            </a:r>
            <a:r>
              <a:rPr lang="en-US" dirty="0"/>
              <a:t>than 216.58.216.100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/>
                </a:solidFill>
              </a:rPr>
              <a:t>level of indirection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Decoupled names from addresses</a:t>
            </a:r>
          </a:p>
          <a:p>
            <a:pPr lvl="1"/>
            <a:r>
              <a:rPr lang="en-US" dirty="0" smtClean="0"/>
              <a:t>Many uses beyond just naming a specific host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History</a:t>
            </a:r>
            <a:endParaRPr lang="en-US" dirty="0"/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all host-address mappings were in a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file (in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Maintained by the Stanford Research Institute (SRI)</a:t>
            </a:r>
          </a:p>
          <a:p>
            <a:pPr lvl="1"/>
            <a:r>
              <a:rPr lang="en-US" dirty="0" smtClean="0"/>
              <a:t>Changes were submitted to SRI by email</a:t>
            </a:r>
          </a:p>
          <a:p>
            <a:pPr lvl="1"/>
            <a:r>
              <a:rPr lang="en-US" dirty="0" smtClean="0"/>
              <a:t>New versions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 smtClean="0"/>
              <a:t> periodically </a:t>
            </a:r>
            <a:r>
              <a:rPr lang="en-US" dirty="0" err="1" smtClean="0"/>
              <a:t>FTP’d</a:t>
            </a:r>
            <a:r>
              <a:rPr lang="en-US" dirty="0" smtClean="0"/>
              <a:t> from 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DNS: </a:t>
            </a:r>
            <a:r>
              <a:rPr lang="en-US" dirty="0"/>
              <a:t>History (cont’d)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Internet grew this system broke down</a:t>
            </a:r>
          </a:p>
          <a:p>
            <a:pPr lvl="1"/>
            <a:r>
              <a:rPr lang="en-US" dirty="0" smtClean="0"/>
              <a:t>SRI couldn’t handle the load</a:t>
            </a:r>
          </a:p>
          <a:p>
            <a:pPr lvl="1"/>
            <a:r>
              <a:rPr lang="en-US" dirty="0" smtClean="0"/>
              <a:t>Names were not unique</a:t>
            </a:r>
          </a:p>
          <a:p>
            <a:pPr lvl="1"/>
            <a:r>
              <a:rPr lang="en-US" dirty="0" smtClean="0"/>
              <a:t>Hosts had inaccurate copies of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/>
              <a:t>The Domain Name System (DNS) was invented to fix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naming conflicts</a:t>
            </a:r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names and frequent </a:t>
            </a:r>
            <a:r>
              <a:rPr lang="en-US" dirty="0"/>
              <a:t>updates (secondary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Distributed, autonomous administration</a:t>
            </a:r>
          </a:p>
          <a:p>
            <a:pPr lvl="1"/>
            <a:r>
              <a:rPr lang="en-US" dirty="0" smtClean="0"/>
              <a:t>Ability to update my own (machines’) names </a:t>
            </a:r>
          </a:p>
          <a:p>
            <a:pPr lvl="1"/>
            <a:r>
              <a:rPr lang="en-US" dirty="0" smtClean="0"/>
              <a:t>Don’t have to track everybody’s updates 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/>
              <a:t>Lookups are fast</a:t>
            </a:r>
          </a:p>
          <a:p>
            <a:r>
              <a:rPr lang="en-US" dirty="0" smtClean="0"/>
              <a:t>Perfect consistency is a </a:t>
            </a:r>
            <a:r>
              <a:rPr lang="en-US" dirty="0" smtClean="0">
                <a:solidFill>
                  <a:schemeClr val="accent5"/>
                </a:solidFill>
              </a:rPr>
              <a:t>non-goal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the namespace </a:t>
            </a:r>
          </a:p>
          <a:p>
            <a:r>
              <a:rPr lang="en-US" dirty="0" smtClean="0"/>
              <a:t>Distribute administration of each partition</a:t>
            </a:r>
          </a:p>
          <a:p>
            <a:pPr lvl="1"/>
            <a:r>
              <a:rPr lang="en-US" dirty="0" smtClean="0"/>
              <a:t>Autonomy to update my own (machines’) names </a:t>
            </a:r>
          </a:p>
          <a:p>
            <a:pPr lvl="1"/>
            <a:r>
              <a:rPr lang="en-US" dirty="0" smtClean="0"/>
              <a:t>Don’t have to track everybody’s updates  </a:t>
            </a:r>
          </a:p>
          <a:p>
            <a:r>
              <a:rPr lang="en-US" dirty="0" smtClean="0"/>
              <a:t>Distribute name resolution for each partition</a:t>
            </a:r>
          </a:p>
          <a:p>
            <a:r>
              <a:rPr lang="en-US" dirty="0" smtClean="0"/>
              <a:t>How should we partition things?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namespace</a:t>
            </a:r>
            <a:endParaRPr lang="en-US" dirty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Top Level Domains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are at the top</a:t>
            </a:r>
          </a:p>
          <a:p>
            <a:r>
              <a:rPr lang="en-US" sz="2400" dirty="0" smtClean="0"/>
              <a:t>Domains are subtrees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.g., .</a:t>
            </a:r>
            <a:r>
              <a:rPr lang="en-US" sz="2000" dirty="0" err="1" smtClean="0"/>
              <a:t>edu</a:t>
            </a:r>
            <a:r>
              <a:rPr lang="en-US" sz="2000" dirty="0" smtClean="0"/>
              <a:t>, </a:t>
            </a:r>
            <a:r>
              <a:rPr lang="en-US" sz="2000" dirty="0" err="1" smtClean="0"/>
              <a:t>jhu.edu</a:t>
            </a:r>
            <a:r>
              <a:rPr lang="en-US" sz="2000" dirty="0" smtClean="0"/>
              <a:t>, </a:t>
            </a:r>
            <a:r>
              <a:rPr lang="en-US" sz="2000" dirty="0" err="1" smtClean="0"/>
              <a:t>cs.jhu.edu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Name is leaf-to-root path</a:t>
            </a:r>
          </a:p>
          <a:p>
            <a:pPr lvl="1" indent="-342900"/>
            <a:r>
              <a:rPr lang="en-US" sz="2000" dirty="0" err="1"/>
              <a:t>c</a:t>
            </a:r>
            <a:r>
              <a:rPr lang="en-US" sz="2000" dirty="0" err="1" smtClean="0"/>
              <a:t>s.jhu.edu</a:t>
            </a:r>
            <a:endParaRPr lang="en-US" sz="2000" dirty="0" smtClean="0"/>
          </a:p>
          <a:p>
            <a:pPr marL="342900" indent="-342900"/>
            <a:r>
              <a:rPr lang="en-US" sz="2400" dirty="0" smtClean="0"/>
              <a:t>Depth of tree is arbitrary (limit 128)</a:t>
            </a:r>
          </a:p>
          <a:p>
            <a:pPr marL="342900" indent="-342900"/>
            <a:r>
              <a:rPr lang="en-US" sz="2400" dirty="0" smtClean="0"/>
              <a:t>Name collisions trivially avoided</a:t>
            </a:r>
          </a:p>
          <a:p>
            <a:pPr marL="669925" lvl="1" indent="-325438"/>
            <a:r>
              <a:rPr lang="en-US" sz="2000" dirty="0"/>
              <a:t>E</a:t>
            </a:r>
            <a:r>
              <a:rPr lang="en-US" sz="2000" dirty="0" smtClean="0"/>
              <a:t>ach domain is responsible</a:t>
            </a:r>
            <a:endParaRPr lang="en-US" sz="2000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43591" y="2729015"/>
            <a:ext cx="899409" cy="2071585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chemeClr val="accent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2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29531" y="4252967"/>
            <a:ext cx="789669" cy="72308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5"/>
                </a:solidFill>
              </a:rPr>
              <a:t>zone </a:t>
            </a:r>
            <a:r>
              <a:rPr lang="en-US" sz="2400" b="1" dirty="0">
                <a:solidFill>
                  <a:schemeClr val="tx1"/>
                </a:solidFill>
              </a:rPr>
              <a:t>corresponds to an administrative authority that is responsible for that portion of the hierarchy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JHU controls </a:t>
            </a:r>
            <a:r>
              <a:rPr lang="en-US" sz="2000" b="0" dirty="0">
                <a:solidFill>
                  <a:schemeClr val="tx1"/>
                </a:solidFill>
              </a:rPr>
              <a:t>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dirty="0" err="1" smtClean="0">
                <a:solidFill>
                  <a:schemeClr val="tx1"/>
                </a:solidFill>
              </a:rPr>
              <a:t>jhu</a:t>
            </a:r>
            <a:r>
              <a:rPr lang="en-US" sz="2000" b="0" dirty="0" err="1" smtClean="0">
                <a:solidFill>
                  <a:schemeClr val="tx1"/>
                </a:solidFill>
              </a:rPr>
              <a:t>.edu</a:t>
            </a:r>
            <a:endParaRPr lang="en-US" sz="2000" b="0" dirty="0">
              <a:solidFill>
                <a:schemeClr val="tx1"/>
              </a:solidFill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e.g., </a:t>
            </a:r>
            <a:r>
              <a:rPr lang="en-US" sz="2000" b="0" dirty="0" smtClean="0">
                <a:solidFill>
                  <a:schemeClr val="tx1"/>
                </a:solidFill>
              </a:rPr>
              <a:t>CS </a:t>
            </a:r>
            <a:r>
              <a:rPr lang="en-US" sz="2000" b="0" dirty="0">
                <a:solidFill>
                  <a:schemeClr val="tx1"/>
                </a:solidFill>
              </a:rPr>
              <a:t>controls names: </a:t>
            </a:r>
            <a:r>
              <a:rPr lang="en-US" sz="2000" b="0" dirty="0" smtClean="0">
                <a:solidFill>
                  <a:schemeClr val="tx1"/>
                </a:solidFill>
              </a:rPr>
              <a:t>*.</a:t>
            </a:r>
            <a:r>
              <a:rPr lang="en-US" sz="2000" b="0" dirty="0" err="1" smtClean="0">
                <a:solidFill>
                  <a:schemeClr val="tx1"/>
                </a:solidFill>
              </a:rPr>
              <a:t>cs.jhu.edu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40294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ICANN/IANA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62097" y="3536896"/>
            <a:ext cx="4809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jhu</a:t>
            </a:r>
            <a:endParaRPr lang="en-US" sz="1800" dirty="0">
              <a:cs typeface="Arial" charset="0"/>
            </a:endParaRP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1573411" y="3519433"/>
            <a:ext cx="10900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princeton</a:t>
            </a:r>
            <a:endParaRPr lang="en-US" sz="1800" dirty="0">
              <a:cs typeface="Arial" charset="0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838200" y="3886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33400" y="4433833"/>
            <a:ext cx="5964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800" dirty="0" err="1" smtClean="0">
                <a:cs typeface="Arial" charset="0"/>
              </a:rPr>
              <a:t>cs</a:t>
            </a:r>
            <a:endParaRPr lang="en-US" sz="1800" dirty="0">
              <a:cs typeface="Arial" charset="0"/>
            </a:endParaRP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hierarchy: </a:t>
            </a:r>
            <a:r>
              <a:rPr lang="en-US" dirty="0" smtClean="0">
                <a:solidFill>
                  <a:schemeClr val="accent5"/>
                </a:solidFill>
              </a:rPr>
              <a:t>Root servers</a:t>
            </a:r>
          </a:p>
          <a:p>
            <a:pPr lvl="1"/>
            <a:r>
              <a:rPr lang="en-US" dirty="0" smtClean="0"/>
              <a:t>Location hardwired into other servers</a:t>
            </a:r>
          </a:p>
          <a:p>
            <a:r>
              <a:rPr lang="en-US" dirty="0" smtClean="0"/>
              <a:t>Next Level: </a:t>
            </a:r>
            <a:r>
              <a:rPr lang="en-US" dirty="0" smtClean="0">
                <a:solidFill>
                  <a:schemeClr val="accent5"/>
                </a:solidFill>
              </a:rPr>
              <a:t>Top-level domain (TLD) servers</a:t>
            </a:r>
          </a:p>
          <a:p>
            <a:pPr lvl="1"/>
            <a:r>
              <a:rPr lang="en-US" dirty="0" smtClean="0"/>
              <a:t>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Managed professionally</a:t>
            </a:r>
          </a:p>
          <a:p>
            <a:r>
              <a:rPr lang="en-US" dirty="0" smtClean="0"/>
              <a:t>Bottom Level: </a:t>
            </a:r>
            <a:r>
              <a:rPr lang="en-US" dirty="0" smtClean="0">
                <a:solidFill>
                  <a:schemeClr val="accent5"/>
                </a:solidFill>
              </a:rPr>
              <a:t>Authoritative DNS servers</a:t>
            </a:r>
          </a:p>
          <a:p>
            <a:pPr lvl="1"/>
            <a:r>
              <a:rPr lang="en-US" dirty="0" smtClean="0"/>
              <a:t>Actually store the name-to-address mapping</a:t>
            </a:r>
          </a:p>
          <a:p>
            <a:pPr lvl="1"/>
            <a:r>
              <a:rPr lang="en-US" dirty="0" smtClean="0"/>
              <a:t>Maintained by the corresponding administrative authority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</a:t>
            </a:r>
            <a:r>
              <a:rPr lang="en-US" dirty="0" smtClean="0"/>
              <a:t>Distribution Network</a:t>
            </a:r>
            <a:endParaRPr lang="en-US" dirty="0"/>
          </a:p>
          <a:p>
            <a:r>
              <a:rPr lang="en-US" dirty="0" smtClean="0"/>
              <a:t>DNS: Domain Name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stores a (small!) subset of the total DNS database </a:t>
            </a:r>
          </a:p>
          <a:p>
            <a:r>
              <a:rPr lang="en-US" dirty="0" smtClean="0"/>
              <a:t>An authoritative DNS server stores “</a:t>
            </a:r>
            <a:r>
              <a:rPr lang="en-US" dirty="0" smtClean="0">
                <a:solidFill>
                  <a:schemeClr val="accent5"/>
                </a:solidFill>
              </a:rPr>
              <a:t>resource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records</a:t>
            </a:r>
            <a:r>
              <a:rPr lang="en-US" dirty="0" smtClean="0"/>
              <a:t>” for all DNS names in the domain that it has authority for </a:t>
            </a:r>
          </a:p>
          <a:p>
            <a:r>
              <a:rPr lang="en-US" dirty="0" smtClean="0"/>
              <a:t>Each server needs to know other servers that are responsible for the other portions of the hierarchy</a:t>
            </a:r>
          </a:p>
          <a:p>
            <a:pPr lvl="1"/>
            <a:r>
              <a:rPr lang="en-US" dirty="0" smtClean="0"/>
              <a:t>Every server knows the root</a:t>
            </a:r>
          </a:p>
          <a:p>
            <a:pPr lvl="1"/>
            <a:r>
              <a:rPr lang="en-US" dirty="0" smtClean="0"/>
              <a:t>Root server knows about all top-level domains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Virginia, USA</a:t>
            </a:r>
          </a:p>
          <a:p>
            <a:r>
              <a:rPr lang="en-US" dirty="0" smtClean="0"/>
              <a:t>How do we make the root scale?</a:t>
            </a:r>
            <a:endParaRPr lang="en-US" dirty="0"/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 smtClean="0">
                <a:solidFill>
                  <a:srgbClr val="000000"/>
                </a:solidFill>
                <a:latin typeface="Arial" charset="0"/>
              </a:rPr>
              <a:t>Verisign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root servers (labeled A-M; see </a:t>
            </a:r>
            <a:r>
              <a:rPr lang="en-US" dirty="0" smtClean="0">
                <a:hlinkClick r:id="rId3"/>
              </a:rPr>
              <a:t>http://www.root-servers.org/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root servers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</a:t>
            </a:r>
            <a:r>
              <a:rPr lang="en-US" dirty="0" smtClean="0"/>
              <a:t>servers replicated via </a:t>
            </a:r>
            <a:r>
              <a:rPr lang="en-US" dirty="0" smtClean="0">
                <a:solidFill>
                  <a:schemeClr val="accent5"/>
                </a:solidFill>
              </a:rPr>
              <a:t>anycast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5781" name="AutoShape 4"/>
          <p:cNvSpPr>
            <a:spLocks noChangeAspect="1" noChangeArrowheads="1"/>
          </p:cNvSpPr>
          <p:nvPr/>
        </p:nvSpPr>
        <p:spPr bwMode="auto">
          <a:xfrm>
            <a:off x="457200" y="3214688"/>
            <a:ext cx="72342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5782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Consortium,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(and 37 other locations)</a:t>
            </a:r>
          </a:p>
          <a:p>
            <a:pPr algn="ctr"/>
            <a:endParaRPr lang="en-US" sz="3200" b="0">
              <a:latin typeface="Times New Roman" charset="0"/>
            </a:endParaRPr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 (plus 29 other locations)</a:t>
            </a:r>
          </a:p>
        </p:txBody>
      </p:sp>
      <p:sp>
        <p:nvSpPr>
          <p:cNvPr id="75789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 (plus 16 other locations)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1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693862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plus Seoul, Paris,</a:t>
            </a:r>
            <a:br>
              <a:rPr lang="en-US" sz="1400" b="0">
                <a:solidFill>
                  <a:srgbClr val="000000"/>
                </a:solidFill>
                <a:latin typeface="Arial" charset="0"/>
              </a:rPr>
            </a:br>
            <a:r>
              <a:rPr lang="en-US" sz="1400" b="0">
                <a:solidFill>
                  <a:srgbClr val="000000"/>
                </a:solidFill>
                <a:latin typeface="Arial" charset="0"/>
              </a:rPr>
              <a:t> San Francisco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5793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48783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C Cogent, Herndon, VA (also Los Angeles, NY, Chicago)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J Verisign (21 locations)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Anycast in a nutshell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finds shortest paths to destination</a:t>
            </a:r>
          </a:p>
          <a:p>
            <a:r>
              <a:rPr lang="en-US" dirty="0" smtClean="0"/>
              <a:t>If several locations are given the same address, then the network will deliver the packet to the closest location with that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Very robust </a:t>
            </a:r>
          </a:p>
          <a:p>
            <a:pPr lvl="1"/>
            <a:r>
              <a:rPr lang="en-US" dirty="0" smtClean="0"/>
              <a:t>Requires no modification to routing algorithms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servers store </a:t>
            </a:r>
            <a:r>
              <a:rPr lang="en-US" dirty="0" smtClean="0">
                <a:solidFill>
                  <a:schemeClr val="accent5"/>
                </a:solidFill>
              </a:rPr>
              <a:t>resource records (RRs)</a:t>
            </a:r>
          </a:p>
          <a:p>
            <a:pPr lvl="1"/>
            <a:r>
              <a:rPr lang="en-US" dirty="0" smtClean="0"/>
              <a:t>RR is (name, value, type, TTL)</a:t>
            </a:r>
          </a:p>
          <a:p>
            <a:r>
              <a:rPr lang="en-US" dirty="0" smtClean="0"/>
              <a:t>Type = A: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ddress)</a:t>
            </a:r>
            <a:endParaRPr lang="en-US" dirty="0" smtClean="0"/>
          </a:p>
          <a:p>
            <a:pPr lvl="1"/>
            <a:r>
              <a:rPr lang="en-US" dirty="0" smtClean="0"/>
              <a:t>name = hostname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r>
              <a:rPr lang="en-US" dirty="0" smtClean="0"/>
              <a:t>Type = NS: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ame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erver)</a:t>
            </a:r>
            <a:endParaRPr lang="en-US" dirty="0" smtClean="0"/>
          </a:p>
          <a:p>
            <a:pPr lvl="1"/>
            <a:r>
              <a:rPr lang="en-US" dirty="0" smtClean="0"/>
              <a:t>name = domain</a:t>
            </a:r>
          </a:p>
          <a:p>
            <a:pPr lvl="1"/>
            <a:r>
              <a:rPr lang="en-US" dirty="0" smtClean="0"/>
              <a:t>value = name of DNS server for domain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records (cont’d)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</a:t>
            </a:r>
            <a:r>
              <a:rPr lang="en-US" dirty="0" smtClean="0"/>
              <a:t>CNAME: </a:t>
            </a:r>
            <a:r>
              <a:rPr lang="en-US" dirty="0"/>
              <a:t>(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anonical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Name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documents.example.com</a:t>
            </a:r>
            <a:r>
              <a:rPr lang="en-US" dirty="0" smtClean="0"/>
              <a:t> is really </a:t>
            </a:r>
            <a:r>
              <a:rPr lang="en-US" dirty="0" err="1" smtClean="0"/>
              <a:t>docs.example.com</a:t>
            </a:r>
            <a:endParaRPr lang="en-US" dirty="0" smtClean="0"/>
          </a:p>
          <a:p>
            <a:pPr lvl="1"/>
            <a:r>
              <a:rPr lang="en-US" dirty="0" smtClean="0"/>
              <a:t>value = canonical name</a:t>
            </a:r>
          </a:p>
          <a:p>
            <a:r>
              <a:rPr lang="en-US" dirty="0" smtClean="0"/>
              <a:t>Type = MX: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ail </a:t>
            </a:r>
            <a:r>
              <a:rPr lang="en-US" dirty="0" err="1" smtClean="0">
                <a:sym typeface="Wingdings"/>
              </a:rPr>
              <a:t>e</a:t>
            </a:r>
            <a:r>
              <a:rPr lang="en-US" dirty="0" err="1" smtClean="0">
                <a:solidFill>
                  <a:schemeClr val="accent5"/>
                </a:solidFill>
                <a:sym typeface="Wingdings"/>
              </a:rPr>
              <a:t>X</a:t>
            </a:r>
            <a:r>
              <a:rPr lang="en-US" dirty="0" err="1" smtClean="0">
                <a:sym typeface="Wingdings"/>
              </a:rPr>
              <a:t>changer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name = domain in email address</a:t>
            </a:r>
          </a:p>
          <a:p>
            <a:pPr lvl="1"/>
            <a:r>
              <a:rPr lang="en-US" dirty="0" smtClean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62582" y="7199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foobar.com</a:t>
            </a:r>
            <a:r>
              <a:rPr lang="en-US" dirty="0" smtClean="0"/>
              <a:t> at registrar (</a:t>
            </a:r>
            <a:r>
              <a:rPr lang="en-US" dirty="0" err="1" smtClean="0"/>
              <a:t>GoDaddy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Provide registrar with names and IP addresses of your authoritative name server(s)</a:t>
            </a:r>
          </a:p>
          <a:p>
            <a:pPr lvl="1"/>
            <a:r>
              <a:rPr lang="en-US" dirty="0" smtClean="0"/>
              <a:t>Registrar inserts RR pairs into the .com TLD server: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foobar.com</a:t>
            </a:r>
            <a:r>
              <a:rPr lang="en-US" dirty="0" smtClean="0"/>
              <a:t>, dns1.foobar.com, NS)</a:t>
            </a:r>
          </a:p>
          <a:p>
            <a:pPr lvl="2"/>
            <a:r>
              <a:rPr lang="en-US" dirty="0" smtClean="0"/>
              <a:t>(dns1.foobar.com, 212.44.9.129, A)</a:t>
            </a:r>
          </a:p>
          <a:p>
            <a:r>
              <a:rPr lang="en-US" dirty="0" smtClean="0"/>
              <a:t>Store resource records in your server dns1.foobar.com</a:t>
            </a:r>
          </a:p>
          <a:p>
            <a:pPr lvl="1"/>
            <a:r>
              <a:rPr lang="en-US" dirty="0" smtClean="0"/>
              <a:t>e.g., type A record for </a:t>
            </a:r>
            <a:r>
              <a:rPr lang="en-US" dirty="0" err="1" smtClean="0"/>
              <a:t>www.foobar.com</a:t>
            </a:r>
            <a:endParaRPr lang="en-US" dirty="0" smtClean="0"/>
          </a:p>
          <a:p>
            <a:pPr lvl="1"/>
            <a:r>
              <a:rPr lang="en-US" dirty="0" smtClean="0"/>
              <a:t>e.g., type MX record for </a:t>
            </a:r>
            <a:r>
              <a:rPr lang="en-US" dirty="0" err="1" smtClean="0"/>
              <a:t>foobar.com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Local DNS servers</a:t>
            </a:r>
          </a:p>
          <a:p>
            <a:pPr lvl="1"/>
            <a:r>
              <a:rPr lang="en-US" dirty="0" smtClean="0"/>
              <a:t>Resolver software on hosts</a:t>
            </a:r>
          </a:p>
          <a:p>
            <a:r>
              <a:rPr lang="en-US" dirty="0" smtClean="0"/>
              <a:t>Local DNS server (“default name server”)</a:t>
            </a:r>
          </a:p>
          <a:p>
            <a:pPr lvl="1"/>
            <a:r>
              <a:rPr lang="en-US" dirty="0" smtClean="0"/>
              <a:t>Clients configured with default server’s address OR learn it via a host configuration protocol (e.g., DHCP)</a:t>
            </a:r>
          </a:p>
          <a:p>
            <a:r>
              <a:rPr lang="en-US" dirty="0" smtClean="0"/>
              <a:t>Client application </a:t>
            </a:r>
          </a:p>
          <a:p>
            <a:pPr lvl="1"/>
            <a:r>
              <a:rPr lang="en-US" dirty="0" smtClean="0"/>
              <a:t>Obtain DNS name (e.g., from URL)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gethostbyname</a:t>
            </a:r>
            <a:r>
              <a:rPr lang="en-US" dirty="0">
                <a:solidFill>
                  <a:schemeClr val="accent5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Improving 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869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507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2629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resolve a name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name resolution</a:t>
            </a:r>
          </a:p>
          <a:p>
            <a:pPr lvl="1"/>
            <a:r>
              <a:rPr lang="en-US" dirty="0" smtClean="0"/>
              <a:t>Ask server to do it for you</a:t>
            </a:r>
          </a:p>
          <a:p>
            <a:r>
              <a:rPr lang="en-US" dirty="0" smtClean="0"/>
              <a:t>Iterative name resolution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server who to ask next</a:t>
            </a:r>
          </a:p>
          <a:p>
            <a:r>
              <a:rPr lang="en-US" dirty="0" smtClean="0"/>
              <a:t>The iterative example we saw is a mix of both!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protocol</a:t>
            </a:r>
            <a:endParaRPr lang="en-US" dirty="0"/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Query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Reply </a:t>
            </a:r>
            <a:r>
              <a:rPr lang="en-US" dirty="0" smtClean="0"/>
              <a:t>messages; both with the same message format 	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eader: identifier, flags, etc.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resource records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text/section for details</a:t>
            </a:r>
          </a:p>
          <a:p>
            <a:r>
              <a:rPr lang="en-US" dirty="0" smtClean="0"/>
              <a:t>Client–server interaction on UDP Port 53</a:t>
            </a:r>
          </a:p>
          <a:p>
            <a:pPr lvl="1"/>
            <a:r>
              <a:rPr lang="en-US" dirty="0" smtClean="0">
                <a:sym typeface="Wingdings" charset="0"/>
              </a:rPr>
              <a:t>Spec supports TCP too, but not always implemented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Highly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Reliability</a:t>
            </a:r>
            <a:endParaRPr lang="en-US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Replicated </a:t>
            </a:r>
            <a:r>
              <a:rPr lang="en-US" dirty="0"/>
              <a:t>DNS </a:t>
            </a:r>
            <a:r>
              <a:rPr lang="en-US" dirty="0" smtClean="0"/>
              <a:t>servers (primary/secondary)</a:t>
            </a:r>
          </a:p>
          <a:p>
            <a:pPr lvl="1"/>
            <a:r>
              <a:rPr lang="en-US" dirty="0" smtClean="0"/>
              <a:t>Name service available if </a:t>
            </a:r>
            <a:r>
              <a:rPr lang="en-US" dirty="0" smtClean="0">
                <a:sym typeface="Math B" charset="0"/>
              </a:rPr>
              <a:t>at least one</a:t>
            </a:r>
            <a:r>
              <a:rPr lang="en-US" dirty="0" smtClean="0"/>
              <a:t> replica is up</a:t>
            </a:r>
          </a:p>
          <a:p>
            <a:pPr lvl="1"/>
            <a:r>
              <a:rPr lang="en-US" dirty="0" smtClean="0"/>
              <a:t>Queries can be load-balanced between replicas</a:t>
            </a:r>
          </a:p>
          <a:p>
            <a:r>
              <a:rPr lang="en-US" dirty="0" smtClean="0"/>
              <a:t>Usually, UDP used for queries</a:t>
            </a:r>
          </a:p>
          <a:p>
            <a:pPr lvl="1"/>
            <a:r>
              <a:rPr lang="en-US" dirty="0" smtClean="0"/>
              <a:t>Reliability, if needed, </a:t>
            </a:r>
            <a:r>
              <a:rPr lang="en-US" dirty="0" smtClean="0">
                <a:sym typeface="Wingdings" charset="0"/>
              </a:rPr>
              <a:t>must be implemented on UDP</a:t>
            </a:r>
          </a:p>
          <a:p>
            <a:r>
              <a:rPr lang="en-US" dirty="0" smtClean="0"/>
              <a:t>Try alternate servers on timeout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when retrying same server</a:t>
            </a:r>
          </a:p>
          <a:p>
            <a:r>
              <a:rPr lang="en-US" dirty="0" smtClean="0"/>
              <a:t>Same identifier for all queries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care which server responds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Uniqueness: No </a:t>
            </a:r>
            <a:r>
              <a:rPr lang="en-US" dirty="0"/>
              <a:t>naming </a:t>
            </a:r>
            <a:r>
              <a:rPr lang="en-US" dirty="0" smtClean="0"/>
              <a:t>conflicts</a:t>
            </a:r>
            <a:endParaRPr lang="en-US" dirty="0"/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Distributed, autonomous administration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Fast lookups?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popular Websites across many machines</a:t>
            </a:r>
          </a:p>
          <a:p>
            <a:pPr lvl="1"/>
            <a:r>
              <a:rPr lang="en-US" dirty="0" smtClean="0"/>
              <a:t>Spreads load across servers</a:t>
            </a:r>
          </a:p>
          <a:p>
            <a:pPr lvl="1"/>
            <a:r>
              <a:rPr lang="en-US" dirty="0" smtClean="0"/>
              <a:t>Places content closer to clients</a:t>
            </a:r>
          </a:p>
          <a:p>
            <a:pPr lvl="1"/>
            <a:r>
              <a:rPr lang="en-US" dirty="0" smtClean="0"/>
              <a:t>Helps when content isn’t cacheable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caching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things that don</a:t>
            </a:r>
            <a:r>
              <a:rPr lang="ja-JP" altLang="en-US" dirty="0" smtClean="0"/>
              <a:t>’</a:t>
            </a:r>
            <a:r>
              <a:rPr lang="en-US" dirty="0" smtClean="0"/>
              <a:t>t work</a:t>
            </a:r>
          </a:p>
          <a:p>
            <a:pPr lvl="1"/>
            <a:r>
              <a:rPr lang="en-US" dirty="0" smtClean="0"/>
              <a:t>Misspellings like </a:t>
            </a:r>
            <a:r>
              <a:rPr lang="en-US" dirty="0" err="1" smtClean="0"/>
              <a:t>www.cnn.comm</a:t>
            </a:r>
            <a:r>
              <a:rPr lang="en-US" dirty="0" smtClean="0"/>
              <a:t> and </a:t>
            </a:r>
            <a:r>
              <a:rPr lang="en-US" dirty="0" err="1" smtClean="0"/>
              <a:t>www.cnnn.com</a:t>
            </a:r>
            <a:endParaRPr lang="en-US" dirty="0" smtClean="0"/>
          </a:p>
          <a:p>
            <a:pPr lvl="1"/>
            <a:r>
              <a:rPr lang="en-US" dirty="0" smtClean="0"/>
              <a:t>These can take a long time to fail the first time</a:t>
            </a:r>
          </a:p>
          <a:p>
            <a:pPr lvl="1"/>
            <a:r>
              <a:rPr lang="en-US" dirty="0" smtClean="0"/>
              <a:t>Good to remember that they don</a:t>
            </a:r>
            <a:r>
              <a:rPr lang="ja-JP" altLang="en-US" dirty="0" smtClean="0"/>
              <a:t>’</a:t>
            </a:r>
            <a:r>
              <a:rPr lang="en-US" dirty="0" smtClean="0"/>
              <a:t>t work so the failure takes less time the next time around</a:t>
            </a:r>
          </a:p>
          <a:p>
            <a:r>
              <a:rPr lang="en-US" dirty="0" smtClean="0"/>
              <a:t>Negative caching is </a:t>
            </a:r>
            <a:r>
              <a:rPr lang="en-US" dirty="0" smtClean="0">
                <a:solidFill>
                  <a:schemeClr val="accent5"/>
                </a:solidFill>
              </a:rPr>
              <a:t>optional</a:t>
            </a:r>
          </a:p>
          <a:p>
            <a:pPr lvl="1"/>
            <a:r>
              <a:rPr lang="en-US" dirty="0" smtClean="0"/>
              <a:t>Not widely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properties of DNS</a:t>
            </a:r>
            <a:endParaRPr lang="en-US" dirty="0"/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delegation and hierarchy enables: </a:t>
            </a:r>
          </a:p>
          <a:p>
            <a:pPr lvl="1"/>
            <a:r>
              <a:rPr lang="en-US" dirty="0" smtClean="0"/>
              <a:t>Easy unique naming</a:t>
            </a:r>
          </a:p>
          <a:p>
            <a:pPr lvl="1"/>
            <a:r>
              <a:rPr lang="en-US" dirty="0" smtClean="0"/>
              <a:t>“Fate sharing” for network failures</a:t>
            </a:r>
          </a:p>
          <a:p>
            <a:pPr lvl="1"/>
            <a:r>
              <a:rPr lang="en-US" dirty="0" smtClean="0"/>
              <a:t>Reasonable trust model</a:t>
            </a:r>
          </a:p>
          <a:p>
            <a:pPr lvl="1"/>
            <a:r>
              <a:rPr lang="en-US" dirty="0" smtClean="0"/>
              <a:t>Caching increases scalability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provides indirection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can change underneath</a:t>
            </a:r>
          </a:p>
          <a:p>
            <a:pPr lvl="1"/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4.125.91.21</a:t>
            </a:r>
          </a:p>
          <a:p>
            <a:r>
              <a:rPr lang="en-US" dirty="0" smtClean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Reducing latency by picking </a:t>
            </a:r>
            <a:r>
              <a:rPr lang="en-US" dirty="0"/>
              <a:t>nearby servers (</a:t>
            </a:r>
            <a:r>
              <a:rPr lang="en-US" dirty="0">
                <a:solidFill>
                  <a:schemeClr val="accent5"/>
                </a:solidFill>
              </a:rPr>
              <a:t>CDN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Multiple names for the same address</a:t>
            </a:r>
          </a:p>
          <a:p>
            <a:pPr lvl="1"/>
            <a:r>
              <a:rPr lang="en-US" dirty="0" smtClean="0"/>
              <a:t>E.g., many services (mail, www) on same machine </a:t>
            </a:r>
          </a:p>
          <a:p>
            <a:pPr lvl="1"/>
            <a:r>
              <a:rPr lang="en-US" dirty="0" smtClean="0"/>
              <a:t>E.g., aliases like </a:t>
            </a:r>
            <a:r>
              <a:rPr lang="en-US" dirty="0" err="1" smtClean="0"/>
              <a:t>www.cnn.com</a:t>
            </a:r>
            <a:r>
              <a:rPr lang="en-US" dirty="0" smtClean="0"/>
              <a:t> and </a:t>
            </a:r>
            <a:r>
              <a:rPr lang="en-US" dirty="0" err="1" smtClean="0"/>
              <a:t>cnn.com</a:t>
            </a:r>
            <a:endParaRPr lang="en-US" dirty="0" smtClean="0"/>
          </a:p>
          <a:p>
            <a:r>
              <a:rPr lang="en-US" dirty="0" smtClean="0"/>
              <a:t>This flexibility applies only within domain!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CDNs improve web performance</a:t>
            </a:r>
          </a:p>
          <a:p>
            <a:pPr lvl="1"/>
            <a:r>
              <a:rPr lang="en-US" dirty="0" smtClean="0"/>
              <a:t>Via replication and caching</a:t>
            </a:r>
          </a:p>
          <a:p>
            <a:pPr lvl="1"/>
            <a:r>
              <a:rPr lang="en-US" dirty="0" smtClean="0"/>
              <a:t>Good server selection</a:t>
            </a:r>
          </a:p>
          <a:p>
            <a:r>
              <a:rPr lang="en-US" dirty="0" smtClean="0"/>
              <a:t>DNS allows us to go to webpages without having to memorize IP addresses</a:t>
            </a:r>
          </a:p>
          <a:p>
            <a:pPr lvl="1"/>
            <a:r>
              <a:rPr lang="en-US" dirty="0" smtClean="0"/>
              <a:t>Allows a level of indirection that enables many functionalities including CDN server selection</a:t>
            </a:r>
          </a:p>
          <a:p>
            <a:endParaRPr lang="en-US" dirty="0"/>
          </a:p>
          <a:p>
            <a:r>
              <a:rPr lang="en-US" dirty="0" smtClean="0"/>
              <a:t>Assignment 2 is out</a:t>
            </a:r>
          </a:p>
          <a:p>
            <a:r>
              <a:rPr lang="en-US" dirty="0" smtClean="0"/>
              <a:t>Assignment </a:t>
            </a:r>
            <a:r>
              <a:rPr lang="en-US" dirty="0"/>
              <a:t>1 is due </a:t>
            </a:r>
            <a:r>
              <a:rPr lang="en-US" dirty="0" smtClean="0"/>
              <a:t>this Friday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Cost-effective </a:t>
            </a:r>
            <a:r>
              <a:rPr lang="en-US" dirty="0"/>
              <a:t>c</a:t>
            </a:r>
            <a:r>
              <a:rPr lang="en-US" dirty="0" smtClean="0"/>
              <a:t>ontent delivery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theme: multiple sites hosted on shared physical infrastructure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of statistical multiplexing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conomies of scale (volume pricing, etc.)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mortization of human operator costs 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 smtClean="0"/>
              <a:t>Web hosting companies </a:t>
            </a:r>
          </a:p>
          <a:p>
            <a:pPr lvl="1"/>
            <a:r>
              <a:rPr lang="en-US" dirty="0" smtClean="0"/>
              <a:t>Cloud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example – Akamai</a:t>
            </a:r>
            <a:endParaRPr lang="en-US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Akamai creates new domain names for each client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a128.g.akamai.net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5"/>
                </a:solidFill>
              </a:rPr>
              <a:t>cnn.com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The client content provider modifies </a:t>
            </a:r>
            <a:r>
              <a:rPr lang="en-US" dirty="0" smtClean="0"/>
              <a:t>content </a:t>
            </a:r>
            <a:r>
              <a:rPr lang="en-US" dirty="0"/>
              <a:t>so that embedded URLs reference </a:t>
            </a:r>
            <a:r>
              <a:rPr lang="en-US" dirty="0" smtClean="0"/>
              <a:t>new domains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chemeClr val="accent5"/>
                </a:solidFill>
              </a:rPr>
              <a:t>http://</a:t>
            </a:r>
            <a:r>
              <a:rPr lang="en-US" dirty="0" err="1">
                <a:solidFill>
                  <a:schemeClr val="accent5"/>
                </a:solidFill>
              </a:rPr>
              <a:t>www.cnn.com</a:t>
            </a:r>
            <a:r>
              <a:rPr lang="en-US" dirty="0">
                <a:solidFill>
                  <a:schemeClr val="accent5"/>
                </a:solidFill>
              </a:rPr>
              <a:t>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becomes </a:t>
            </a:r>
            <a:r>
              <a:rPr lang="en-US" dirty="0">
                <a:solidFill>
                  <a:schemeClr val="accent5"/>
                </a:solidFill>
              </a:rPr>
              <a:t>http://a128.g.akamai.net/image-of-the-</a:t>
            </a:r>
            <a:r>
              <a:rPr lang="en-US" dirty="0" err="1">
                <a:solidFill>
                  <a:schemeClr val="accent5"/>
                </a:solidFill>
              </a:rPr>
              <a:t>day.gif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Requests now sent to CDN’s </a:t>
            </a:r>
            <a:r>
              <a:rPr lang="en-US" dirty="0" smtClean="0"/>
              <a:t>infrastructure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direct clients to particular replicas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</a:p>
          <a:p>
            <a:pPr lvl="1"/>
            <a:r>
              <a:rPr lang="en-US" dirty="0" smtClean="0"/>
              <a:t>Balancing load </a:t>
            </a:r>
            <a:r>
              <a:rPr lang="en-US" dirty="0"/>
              <a:t>across server replicas</a:t>
            </a:r>
          </a:p>
          <a:p>
            <a:pPr lvl="1"/>
            <a:r>
              <a:rPr lang="en-US" dirty="0" smtClean="0"/>
              <a:t>Pairing </a:t>
            </a:r>
            <a:r>
              <a:rPr lang="en-US" dirty="0"/>
              <a:t>clients with nearby </a:t>
            </a:r>
            <a:r>
              <a:rPr lang="en-US" dirty="0" smtClean="0"/>
              <a:t>servers to decrease latency and overall bandwidth usage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088" y="1709739"/>
            <a:ext cx="8520112" cy="2852737"/>
          </a:xfrm>
        </p:spPr>
        <p:txBody>
          <a:bodyPr/>
          <a:lstStyle/>
          <a:p>
            <a:r>
              <a:rPr lang="en-US" dirty="0" smtClean="0"/>
              <a:t>DNS: Domain name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1897</TotalTime>
  <Words>1920</Words>
  <Application>Microsoft Macintosh PowerPoint</Application>
  <PresentationFormat>On-screen Show (4:3)</PresentationFormat>
  <Paragraphs>436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Helvetica</vt:lpstr>
      <vt:lpstr>Lucida Console</vt:lpstr>
      <vt:lpstr>Math B</vt:lpstr>
      <vt:lpstr>Monotype Sorts</vt:lpstr>
      <vt:lpstr>ＭＳ Ｐゴシック</vt:lpstr>
      <vt:lpstr>Times New Roman</vt:lpstr>
      <vt:lpstr>Wingdings</vt:lpstr>
      <vt:lpstr>ZapfDingbats</vt:lpstr>
      <vt:lpstr>宋体</vt:lpstr>
      <vt:lpstr>Office Theme</vt:lpstr>
      <vt:lpstr>EN.601.414/614 Computer Networks  CDN and DNS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How to direct clients to particular replicas?</vt:lpstr>
      <vt:lpstr>DNS: Domain name system</vt:lpstr>
      <vt:lpstr>Internet names &amp; addresses</vt:lpstr>
      <vt:lpstr>Why?</vt:lpstr>
      <vt:lpstr>DNS: History</vt:lpstr>
      <vt:lpstr>DNS: History (cont’d)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DNS root servers</vt:lpstr>
      <vt:lpstr>Anycast in a nutshell</vt:lpstr>
      <vt:lpstr>DNS records</vt:lpstr>
      <vt:lpstr>DNS records (cont’d)</vt:lpstr>
      <vt:lpstr>Inserting Resource Records into DNS</vt:lpstr>
      <vt:lpstr>Using DNS (Client/App View)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Negative caching</vt:lpstr>
      <vt:lpstr>Important properties of DNS</vt:lpstr>
      <vt:lpstr>DNS provides indirection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347</cp:revision>
  <dcterms:created xsi:type="dcterms:W3CDTF">2017-09-02T14:15:58Z</dcterms:created>
  <dcterms:modified xsi:type="dcterms:W3CDTF">2018-03-10T20:42:02Z</dcterms:modified>
</cp:coreProperties>
</file>