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461" r:id="rId3"/>
    <p:sldId id="508" r:id="rId4"/>
    <p:sldId id="510" r:id="rId5"/>
    <p:sldId id="513" r:id="rId6"/>
    <p:sldId id="462" r:id="rId7"/>
    <p:sldId id="463" r:id="rId8"/>
    <p:sldId id="507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  <p:sldId id="504" r:id="rId48"/>
    <p:sldId id="505" r:id="rId49"/>
    <p:sldId id="514" r:id="rId50"/>
    <p:sldId id="506" r:id="rId51"/>
    <p:sldId id="4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6"/>
    <p:restoredTop sz="88187"/>
  </p:normalViewPr>
  <p:slideViewPr>
    <p:cSldViewPr snapToObjects="1">
      <p:cViewPr>
        <p:scale>
          <a:sx n="110" d="100"/>
          <a:sy n="110" d="100"/>
        </p:scale>
        <p:origin x="152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9753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72833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292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8151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4343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467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908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71078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 smtClean="0"/>
              <a:t>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463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44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9455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107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5476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043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44398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16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7024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11089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75080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Count-to-infinity can still</a:t>
            </a:r>
            <a:r>
              <a:rPr lang="en-US" baseline="0" dirty="0" smtClean="0"/>
              <a:t> happen if there are multiple nodes and the link-state messages are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7478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6351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47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183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48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90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964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24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8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95401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Routing Algorithms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knows its local “link state”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u: “(</a:t>
            </a:r>
            <a:r>
              <a:rPr lang="en-US" dirty="0" err="1" smtClean="0"/>
              <a:t>u,v</a:t>
            </a:r>
            <a:r>
              <a:rPr lang="en-US" dirty="0" smtClean="0"/>
              <a:t>) with cost=2; (</a:t>
            </a:r>
            <a:r>
              <a:rPr lang="en-US" dirty="0" err="1" smtClean="0"/>
              <a:t>u,x</a:t>
            </a:r>
            <a:r>
              <a:rPr lang="en-US" dirty="0" smtClean="0"/>
              <a:t>) with cost=1”</a:t>
            </a:r>
          </a:p>
          <a:p>
            <a:r>
              <a:rPr lang="en-US" dirty="0" smtClean="0"/>
              <a:t>Each router floods its </a:t>
            </a:r>
            <a:r>
              <a:rPr lang="en-US" dirty="0" smtClean="0">
                <a:solidFill>
                  <a:schemeClr val="accent5"/>
                </a:solidFill>
              </a:rPr>
              <a:t>local link state to all other routers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the network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so periodically or when its link state changes</a:t>
            </a:r>
          </a:p>
          <a:p>
            <a:r>
              <a:rPr lang="en-US" dirty="0" smtClean="0"/>
              <a:t>Every router learns the entire network graph</a:t>
            </a:r>
          </a:p>
          <a:p>
            <a:pPr lvl="1"/>
            <a:r>
              <a:rPr lang="en-US" dirty="0" smtClean="0"/>
              <a:t>Each runs Dijkstra’s Shortest-Path First (SPF) algorithm locally to compute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link state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node sends its link-state info out all of its links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next node forwards the info on all of its links except the one the information arrived at</a:t>
            </a:r>
          </a:p>
          <a:p>
            <a:r>
              <a:rPr lang="en-US" dirty="0" smtClean="0"/>
              <a:t>When to initiate flooding?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opology change (e.g., link/node failure/recovery)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onfiguration change (e.g</a:t>
            </a:r>
            <a:r>
              <a:rPr lang="en-US" dirty="0"/>
              <a:t>., link cost change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Periodically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 dirty="0" smtClean="0"/>
              <a:t>o refresh link-state information (soft states)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(say) every 30 minutes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flood? </a:t>
            </a:r>
          </a:p>
          <a:p>
            <a:pPr lvl="1"/>
            <a:r>
              <a:rPr lang="en-US" dirty="0" smtClean="0"/>
              <a:t>To get all the nodes in the network to </a:t>
            </a:r>
            <a:r>
              <a:rPr lang="en-US" dirty="0" smtClean="0">
                <a:solidFill>
                  <a:schemeClr val="accent5"/>
                </a:solidFill>
              </a:rPr>
              <a:t>converge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the new topology</a:t>
            </a:r>
          </a:p>
          <a:p>
            <a:r>
              <a:rPr lang="en-US" dirty="0" smtClean="0"/>
              <a:t>Upon convergence, all nodes will have </a:t>
            </a:r>
            <a:r>
              <a:rPr lang="en-US" dirty="0" smtClean="0">
                <a:solidFill>
                  <a:schemeClr val="accent5"/>
                </a:solidFill>
              </a:rPr>
              <a:t>consistent routing information</a:t>
            </a:r>
            <a:r>
              <a:rPr lang="en-US" dirty="0" smtClean="0"/>
              <a:t> and can </a:t>
            </a:r>
            <a:r>
              <a:rPr lang="en-US" dirty="0" smtClean="0">
                <a:solidFill>
                  <a:schemeClr val="accent5"/>
                </a:solidFill>
              </a:rPr>
              <a:t>compute consistent forwarding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nodes have the same link-state database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nodes forward packets on shortest paths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next router on the path forwards to the expected next 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delay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achieve convergence</a:t>
            </a:r>
          </a:p>
          <a:p>
            <a:r>
              <a:rPr lang="en-US" dirty="0" smtClean="0"/>
              <a:t>Sources of convergence delay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detect failure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flood link-state information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to re-compute forwarding tables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happens if it takes too long to converge?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from convergence </a:t>
            </a:r>
            <a:r>
              <a:rPr lang="en-US" dirty="0"/>
              <a:t>delay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</a:t>
            </a:r>
            <a:r>
              <a:rPr lang="en-US" sz="2000" b="0" dirty="0" smtClean="0"/>
              <a:t> and </a:t>
            </a:r>
            <a:r>
              <a:rPr lang="en-US" sz="2000" dirty="0" smtClean="0"/>
              <a:t>w</a:t>
            </a:r>
            <a:r>
              <a:rPr lang="en-US" sz="2000" b="0" dirty="0" smtClean="0"/>
              <a:t> think that the path to </a:t>
            </a:r>
            <a:r>
              <a:rPr lang="en-US" sz="2000" dirty="0" smtClean="0"/>
              <a:t>y</a:t>
            </a:r>
            <a:r>
              <a:rPr lang="en-US" sz="2000" b="0" dirty="0" smtClean="0"/>
              <a:t> goes through </a:t>
            </a:r>
            <a:r>
              <a:rPr lang="en-US" sz="2000" dirty="0" smtClean="0"/>
              <a:t>v</a:t>
            </a:r>
            <a:endParaRPr lang="en-US" sz="2000" dirty="0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985990" y="3504032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17977" y="293433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764943" y="277043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5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52764" y="4318516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3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59145" y="457926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394159" y="4559891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4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275302" y="3576145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8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568238" y="3934103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2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03642" y="273318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7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29827" y="2171554"/>
                <a:ext cx="390834" cy="46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ea typeface="Arial" charset="0"/>
                    <a:cs typeface="Arial" charset="0"/>
                  </a:rPr>
                  <a:t>9</a:t>
                </a:r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v</a:t>
            </a:r>
            <a:r>
              <a:rPr lang="en-US" sz="2000" b="0" smtClean="0"/>
              <a:t> thinks </a:t>
            </a:r>
            <a:r>
              <a:rPr lang="en-US" sz="2000" b="0" dirty="0" smtClean="0"/>
              <a:t>that the path to </a:t>
            </a:r>
            <a:r>
              <a:rPr lang="en-US" sz="2000" dirty="0" smtClean="0"/>
              <a:t>y</a:t>
            </a:r>
            <a:r>
              <a:rPr lang="en-US" sz="2000" b="0" dirty="0" smtClean="0"/>
              <a:t> goes </a:t>
            </a:r>
            <a:r>
              <a:rPr lang="en-US" sz="2000" b="0" smtClean="0"/>
              <a:t>through </a:t>
            </a:r>
            <a:r>
              <a:rPr lang="en-US" sz="2000" smtClean="0"/>
              <a:t>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7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</a:t>
            </a:r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Looping packets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Lost packets </a:t>
            </a:r>
            <a:r>
              <a:rPr lang="en-US" dirty="0" smtClean="0"/>
              <a:t>due to black holes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Out-of-order </a:t>
            </a:r>
            <a:r>
              <a:rPr lang="en-US" dirty="0">
                <a:solidFill>
                  <a:schemeClr val="accent5"/>
                </a:solidFill>
              </a:rPr>
              <a:t>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Scalability?</a:t>
            </a:r>
          </a:p>
          <a:p>
            <a:pPr lvl="1"/>
            <a:r>
              <a:rPr lang="en-US" dirty="0" smtClean="0"/>
              <a:t>O(NE) messages 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computation time </a:t>
            </a:r>
          </a:p>
          <a:p>
            <a:pPr lvl="1"/>
            <a:r>
              <a:rPr lang="en-US" dirty="0" smtClean="0"/>
              <a:t>O(Network diameter) convergence delay</a:t>
            </a:r>
          </a:p>
          <a:p>
            <a:pPr lvl="1"/>
            <a:r>
              <a:rPr lang="en-US" dirty="0" smtClean="0"/>
              <a:t>O(N) entries in forwarding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Link-state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OSPF</a:t>
            </a:r>
            <a:r>
              <a:rPr lang="en-US" dirty="0" smtClean="0"/>
              <a:t>: Open Shortest Path First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IS-IS</a:t>
            </a:r>
            <a:r>
              <a:rPr lang="en-US" dirty="0"/>
              <a:t>: Intermediate System to Intermediate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Similar to OSPF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</a:t>
            </a:r>
            <a:r>
              <a:rPr lang="en-US" dirty="0"/>
              <a:t>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accent5"/>
                </a:solidFill>
              </a:rPr>
              <a:t>Open</a:t>
            </a:r>
            <a:r>
              <a:rPr lang="en-US" altLang="ja-JP" dirty="0" smtClean="0"/>
              <a:t>: publicly available</a:t>
            </a:r>
          </a:p>
          <a:p>
            <a:r>
              <a:rPr lang="en-US" dirty="0"/>
              <a:t>U</a:t>
            </a:r>
            <a:r>
              <a:rPr lang="en-US" dirty="0" smtClean="0"/>
              <a:t>ses link-state algorithm </a:t>
            </a:r>
          </a:p>
          <a:p>
            <a:pPr lvl="1"/>
            <a:r>
              <a:rPr lang="en-US" dirty="0" smtClean="0"/>
              <a:t>Link-state packet dissemination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opology map at each node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 computation using Dijkstra’</a:t>
            </a:r>
            <a:r>
              <a:rPr lang="en-US" altLang="ja-JP" dirty="0" smtClean="0"/>
              <a:t>s algorithm</a:t>
            </a:r>
          </a:p>
          <a:p>
            <a:r>
              <a:rPr lang="en-US" dirty="0"/>
              <a:t>R</a:t>
            </a:r>
            <a:r>
              <a:rPr lang="en-US" dirty="0" smtClean="0"/>
              <a:t>outer floods OSPF link-state advertisements to all other routers in entire AS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arried in OSPF messages directly over IP (rather than TCP or UDP)</a:t>
            </a:r>
          </a:p>
          <a:p>
            <a:pPr lvl="2"/>
            <a:r>
              <a:rPr lang="en-US" dirty="0" smtClean="0"/>
              <a:t>Requires reliable transmission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protocol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broadcasts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chemeClr val="accent5"/>
                </a:solidFill>
              </a:rPr>
              <a:t>local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Distance-vector routing protocol</a:t>
            </a:r>
          </a:p>
          <a:p>
            <a:pPr lvl="1"/>
            <a:r>
              <a:rPr lang="en-US" dirty="0" smtClean="0"/>
              <a:t>The opposite (sort of)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 smtClean="0">
                <a:solidFill>
                  <a:schemeClr val="accent5"/>
                </a:solidFill>
              </a:rPr>
              <a:t>tells its neighbors </a:t>
            </a:r>
            <a:r>
              <a:rPr lang="en-US" dirty="0" smtClean="0"/>
              <a:t>about its </a:t>
            </a:r>
            <a:r>
              <a:rPr lang="en-US" dirty="0" smtClean="0">
                <a:solidFill>
                  <a:schemeClr val="accent5"/>
                </a:solidFill>
              </a:rPr>
              <a:t>global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assignment 2</a:t>
            </a:r>
          </a:p>
          <a:p>
            <a:r>
              <a:rPr lang="en-US" dirty="0" smtClean="0"/>
              <a:t>Recap: least-cost path routing</a:t>
            </a:r>
          </a:p>
          <a:p>
            <a:r>
              <a:rPr lang="en-US" dirty="0" smtClean="0"/>
              <a:t>Link-state routing</a:t>
            </a:r>
          </a:p>
          <a:p>
            <a:r>
              <a:rPr lang="en-US" dirty="0" smtClean="0"/>
              <a:t>Distance-vector routing</a:t>
            </a:r>
          </a:p>
          <a:p>
            <a:r>
              <a:rPr lang="en-US" dirty="0" smtClean="0"/>
              <a:t>Tutorial: assignment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</a:t>
            </a:r>
            <a:r>
              <a:rPr lang="hr-HR" dirty="0" smtClean="0"/>
              <a:t>min</a:t>
            </a:r>
            <a:r>
              <a:rPr lang="hr-HR" baseline="-25000" dirty="0" smtClean="0"/>
              <a:t>v</a:t>
            </a:r>
            <a:r>
              <a:rPr lang="hr-HR" dirty="0" smtClean="0"/>
              <a:t> </a:t>
            </a:r>
            <a:r>
              <a:rPr lang="hr-HR" dirty="0"/>
              <a:t>{c(x</a:t>
            </a:r>
            <a:r>
              <a:rPr lang="hr-HR" dirty="0" smtClean="0"/>
              <a:t>, v</a:t>
            </a:r>
            <a:r>
              <a:rPr lang="hr-HR" dirty="0"/>
              <a:t>) + d</a:t>
            </a:r>
            <a:r>
              <a:rPr lang="hr-HR" baseline="-25000" dirty="0"/>
              <a:t>v</a:t>
            </a:r>
            <a:r>
              <a:rPr lang="hr-HR" dirty="0"/>
              <a:t>(y) </a:t>
            </a:r>
            <a:r>
              <a:rPr lang="hr-HR" dirty="0" smtClean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5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67200" y="3505200"/>
            <a:ext cx="0" cy="434975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Bellman-Ford example </a:t>
            </a:r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 smtClean="0">
                <a:solidFill>
                  <a:schemeClr val="accent5"/>
                </a:solidFill>
              </a:rPr>
              <a:t>d</a:t>
            </a:r>
            <a:r>
              <a:rPr lang="en-US" b="0" baseline="-25000" dirty="0" smtClean="0">
                <a:solidFill>
                  <a:schemeClr val="accent5"/>
                </a:solidFill>
              </a:rPr>
              <a:t>x</a:t>
            </a:r>
            <a:r>
              <a:rPr lang="en-US" b="0" dirty="0" smtClean="0">
                <a:solidFill>
                  <a:schemeClr val="accent5"/>
                </a:solidFill>
              </a:rPr>
              <a:t>(z) </a:t>
            </a:r>
            <a:r>
              <a:rPr lang="en-US" b="0" dirty="0">
                <a:solidFill>
                  <a:schemeClr val="accent5"/>
                </a:solidFill>
              </a:rPr>
              <a:t>= </a:t>
            </a:r>
            <a:r>
              <a:rPr lang="en-US" b="0" dirty="0" smtClean="0">
                <a:solidFill>
                  <a:schemeClr val="accent5"/>
                </a:solidFill>
              </a:rPr>
              <a:t>9, </a:t>
            </a:r>
            <a:r>
              <a:rPr lang="en-US" b="0" dirty="0" err="1" smtClean="0">
                <a:solidFill>
                  <a:schemeClr val="accent5"/>
                </a:solidFill>
              </a:rPr>
              <a:t>d</a:t>
            </a:r>
            <a:r>
              <a:rPr lang="en-US" b="0" baseline="-25000" dirty="0" err="1" smtClean="0">
                <a:solidFill>
                  <a:schemeClr val="accent5"/>
                </a:solidFill>
              </a:rPr>
              <a:t>w</a:t>
            </a:r>
            <a:r>
              <a:rPr lang="en-US" b="0" dirty="0" smtClean="0">
                <a:solidFill>
                  <a:schemeClr val="accent5"/>
                </a:solidFill>
              </a:rPr>
              <a:t>(z) </a:t>
            </a:r>
            <a:r>
              <a:rPr lang="en-US" b="0" dirty="0">
                <a:solidFill>
                  <a:schemeClr val="accent5"/>
                </a:solidFill>
              </a:rPr>
              <a:t>= </a:t>
            </a:r>
            <a:r>
              <a:rPr lang="en-US" b="0" dirty="0" smtClean="0">
                <a:solidFill>
                  <a:schemeClr val="accent5"/>
                </a:solidFill>
              </a:rPr>
              <a:t>9, d</a:t>
            </a:r>
            <a:r>
              <a:rPr lang="en-US" b="0" baseline="-25000" dirty="0" smtClean="0">
                <a:solidFill>
                  <a:schemeClr val="accent5"/>
                </a:solidFill>
              </a:rPr>
              <a:t>v</a:t>
            </a:r>
            <a:r>
              <a:rPr lang="en-US" b="0" dirty="0" smtClean="0">
                <a:solidFill>
                  <a:schemeClr val="accent5"/>
                </a:solidFill>
              </a:rPr>
              <a:t>(z) </a:t>
            </a:r>
            <a:r>
              <a:rPr lang="en-US" b="0" dirty="0">
                <a:solidFill>
                  <a:schemeClr val="accent5"/>
                </a:solidFill>
              </a:rPr>
              <a:t>= </a:t>
            </a:r>
            <a:r>
              <a:rPr lang="en-US" b="0" dirty="0" smtClean="0">
                <a:solidFill>
                  <a:schemeClr val="accent5"/>
                </a:solidFill>
              </a:rPr>
              <a:t>6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 smtClean="0"/>
              <a:t>d</a:t>
            </a:r>
            <a:r>
              <a:rPr lang="en-US" sz="2000" b="0" baseline="-25000" dirty="0" smtClean="0"/>
              <a:t>u</a:t>
            </a:r>
            <a:r>
              <a:rPr lang="en-US" sz="2000" b="0" dirty="0" smtClean="0"/>
              <a:t>(z) </a:t>
            </a:r>
            <a:r>
              <a:rPr lang="en-US" sz="2000" b="0" dirty="0"/>
              <a:t>= min </a:t>
            </a:r>
            <a:r>
              <a:rPr lang="en-US" sz="2000" b="0" dirty="0" smtClean="0"/>
              <a:t>{c(</a:t>
            </a:r>
            <a:r>
              <a:rPr lang="en-US" sz="2000" b="0" dirty="0" err="1" smtClean="0"/>
              <a:t>u,x</a:t>
            </a:r>
            <a:r>
              <a:rPr lang="en-US" sz="2000" b="0" dirty="0" smtClean="0"/>
              <a:t>) </a:t>
            </a:r>
            <a:r>
              <a:rPr lang="en-US" sz="2000" b="0" dirty="0"/>
              <a:t>+ </a:t>
            </a:r>
            <a:r>
              <a:rPr lang="en-US" sz="2000" b="0" dirty="0" smtClean="0"/>
              <a:t>d</a:t>
            </a:r>
            <a:r>
              <a:rPr lang="en-US" sz="2000" b="0" baseline="-25000" dirty="0" smtClean="0"/>
              <a:t>x</a:t>
            </a:r>
            <a:r>
              <a:rPr lang="en-US" sz="2000" b="0" dirty="0" smtClean="0"/>
              <a:t>(z),</a:t>
            </a:r>
            <a:endParaRPr lang="en-US" sz="2000" b="0" dirty="0"/>
          </a:p>
          <a:p>
            <a:pPr marL="1435100" indent="-55563"/>
            <a:r>
              <a:rPr lang="en-US" sz="2000" b="0" dirty="0" smtClean="0"/>
              <a:t>c(</a:t>
            </a:r>
            <a:r>
              <a:rPr lang="en-US" sz="2000" b="0" dirty="0" err="1" smtClean="0"/>
              <a:t>u,w</a:t>
            </a:r>
            <a:r>
              <a:rPr lang="en-US" sz="2000" b="0" dirty="0" smtClean="0"/>
              <a:t>) </a:t>
            </a:r>
            <a:r>
              <a:rPr lang="en-US" sz="2000" b="0" dirty="0"/>
              <a:t>+ </a:t>
            </a:r>
            <a:r>
              <a:rPr lang="en-US" sz="2000" b="0" dirty="0" err="1" smtClean="0"/>
              <a:t>d</a:t>
            </a:r>
            <a:r>
              <a:rPr lang="en-US" sz="2000" b="0" baseline="-25000" dirty="0" err="1" smtClean="0"/>
              <a:t>w</a:t>
            </a:r>
            <a:r>
              <a:rPr lang="en-US" sz="2000" b="0" dirty="0" smtClean="0"/>
              <a:t>(z),</a:t>
            </a:r>
            <a:endParaRPr lang="en-US" sz="2000" b="0" dirty="0"/>
          </a:p>
          <a:p>
            <a:pPr indent="1379538"/>
            <a:r>
              <a:rPr lang="en-US" sz="2000" b="0" dirty="0" smtClean="0"/>
              <a:t>c(</a:t>
            </a:r>
            <a:r>
              <a:rPr lang="en-US" sz="2000" b="0" dirty="0" err="1" smtClean="0"/>
              <a:t>u,v</a:t>
            </a:r>
            <a:r>
              <a:rPr lang="en-US" sz="2000" b="0" dirty="0" smtClean="0"/>
              <a:t>) </a:t>
            </a:r>
            <a:r>
              <a:rPr lang="en-US" sz="2000" b="0" dirty="0"/>
              <a:t>+ </a:t>
            </a:r>
            <a:r>
              <a:rPr lang="en-US" sz="2000" b="0" dirty="0" smtClean="0"/>
              <a:t>d</a:t>
            </a:r>
            <a:r>
              <a:rPr lang="en-US" sz="2000" b="0" baseline="-25000" dirty="0" smtClean="0"/>
              <a:t>v</a:t>
            </a:r>
            <a:r>
              <a:rPr lang="en-US" sz="2000" b="0" dirty="0" smtClean="0"/>
              <a:t>(z) </a:t>
            </a:r>
            <a:r>
              <a:rPr lang="en-US" sz="2000" b="0" dirty="0"/>
              <a:t>}</a:t>
            </a:r>
          </a:p>
          <a:p>
            <a:r>
              <a:rPr lang="en-US" sz="2000" b="0" dirty="0"/>
              <a:t>         = min </a:t>
            </a:r>
            <a:r>
              <a:rPr lang="en-US" sz="2000" b="0" dirty="0" smtClean="0"/>
              <a:t>{5 </a:t>
            </a:r>
            <a:r>
              <a:rPr lang="en-US" sz="2000" b="0" dirty="0"/>
              <a:t>+ </a:t>
            </a:r>
            <a:r>
              <a:rPr lang="en-US" sz="2000" b="0" dirty="0" smtClean="0"/>
              <a:t>9,</a:t>
            </a:r>
            <a:endParaRPr lang="en-US" sz="2000" b="0" dirty="0"/>
          </a:p>
          <a:p>
            <a:r>
              <a:rPr lang="en-US" sz="2000" b="0" dirty="0"/>
              <a:t>                    </a:t>
            </a:r>
            <a:r>
              <a:rPr lang="en-US" sz="2000" b="0" dirty="0" smtClean="0">
                <a:solidFill>
                  <a:schemeClr val="accent5"/>
                </a:solidFill>
              </a:rPr>
              <a:t>3 </a:t>
            </a:r>
            <a:r>
              <a:rPr lang="en-US" sz="2000" b="0" dirty="0">
                <a:solidFill>
                  <a:schemeClr val="accent5"/>
                </a:solidFill>
              </a:rPr>
              <a:t>+ </a:t>
            </a:r>
            <a:r>
              <a:rPr lang="en-US" sz="2000" b="0" dirty="0" smtClean="0">
                <a:solidFill>
                  <a:schemeClr val="accent5"/>
                </a:solidFill>
              </a:rPr>
              <a:t>9,</a:t>
            </a:r>
            <a:endParaRPr lang="en-US" sz="2000" b="0" dirty="0">
              <a:solidFill>
                <a:schemeClr val="accent5"/>
              </a:solidFill>
            </a:endParaRPr>
          </a:p>
          <a:p>
            <a:r>
              <a:rPr lang="en-US" sz="2000" b="0" dirty="0"/>
              <a:t>                    </a:t>
            </a:r>
            <a:r>
              <a:rPr lang="en-US" sz="2000" b="0" dirty="0" smtClean="0"/>
              <a:t>7 </a:t>
            </a:r>
            <a:r>
              <a:rPr lang="en-US" sz="2000" b="0" dirty="0"/>
              <a:t>+ </a:t>
            </a:r>
            <a:r>
              <a:rPr lang="en-US" sz="2000" b="0" dirty="0" smtClean="0"/>
              <a:t>6}  </a:t>
            </a:r>
            <a:r>
              <a:rPr lang="en-US" sz="2000" b="0" dirty="0"/>
              <a:t>= </a:t>
            </a:r>
            <a:r>
              <a:rPr lang="en-US" sz="2000" b="0" dirty="0" smtClean="0">
                <a:solidFill>
                  <a:schemeClr val="accent5"/>
                </a:solidFill>
              </a:rPr>
              <a:t>12</a:t>
            </a:r>
            <a:endParaRPr lang="en-US" sz="2000" b="0" dirty="0">
              <a:solidFill>
                <a:schemeClr val="accent5"/>
              </a:solidFill>
            </a:endParaRP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Neighbor achieving the minimum (w) is next hop </a:t>
            </a:r>
            <a:r>
              <a:rPr lang="en-US" b="0" dirty="0">
                <a:solidFill>
                  <a:schemeClr val="accent5"/>
                </a:solidFill>
                <a:ea typeface="Arial" charset="0"/>
                <a:cs typeface="Arial" charset="0"/>
              </a:rPr>
              <a:t>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/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985990" y="3504032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17977" y="293433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764943" y="277043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52764" y="4318516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59145" y="457926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394159" y="4559891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275302" y="3576145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68238" y="3934103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03642" y="273318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29827" y="2171554"/>
              <a:ext cx="390834" cy="46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algorithm </a:t>
            </a:r>
            <a:endParaRPr lang="en-US" dirty="0"/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D</a:t>
            </a:r>
            <a:r>
              <a:rPr lang="en-US" baseline="-25000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>
                <a:solidFill>
                  <a:schemeClr val="accent5"/>
                </a:solidFill>
              </a:rPr>
              <a:t>(y) </a:t>
            </a:r>
            <a:r>
              <a:rPr lang="en-US" dirty="0" smtClean="0"/>
              <a:t>is the estimate of least cost from x to y</a:t>
            </a:r>
          </a:p>
          <a:p>
            <a:pPr lvl="1"/>
            <a:r>
              <a:rPr lang="en-US" dirty="0" smtClean="0"/>
              <a:t>x maintains its own distance vector </a:t>
            </a:r>
            <a:r>
              <a:rPr lang="en-US" b="1" dirty="0" err="1" smtClean="0">
                <a:solidFill>
                  <a:schemeClr val="accent5"/>
                </a:solidFill>
              </a:rPr>
              <a:t>D</a:t>
            </a:r>
            <a:r>
              <a:rPr lang="en-US" b="1" baseline="-25000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>
                <a:solidFill>
                  <a:schemeClr val="accent5"/>
                </a:solidFill>
              </a:rPr>
              <a:t> = [</a:t>
            </a:r>
            <a:r>
              <a:rPr lang="en-US" dirty="0" err="1" smtClean="0">
                <a:solidFill>
                  <a:schemeClr val="accent5"/>
                </a:solidFill>
              </a:rPr>
              <a:t>D</a:t>
            </a:r>
            <a:r>
              <a:rPr lang="en-US" baseline="-25000" dirty="0" err="1" smtClean="0">
                <a:solidFill>
                  <a:schemeClr val="accent5"/>
                </a:solidFill>
              </a:rPr>
              <a:t>x</a:t>
            </a:r>
            <a:r>
              <a:rPr lang="en-US" dirty="0" smtClean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 smtClean="0">
                <a:solidFill>
                  <a:schemeClr val="accent5"/>
                </a:solidFill>
              </a:rPr>
              <a:t> N]</a:t>
            </a:r>
          </a:p>
          <a:p>
            <a:r>
              <a:rPr lang="en-US" dirty="0" smtClean="0"/>
              <a:t>Node x: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nows cost to each neighbor v: </a:t>
            </a:r>
            <a:r>
              <a:rPr lang="en-US" dirty="0" smtClean="0">
                <a:solidFill>
                  <a:schemeClr val="accent5"/>
                </a:solidFill>
              </a:rPr>
              <a:t>c(</a:t>
            </a:r>
            <a:r>
              <a:rPr lang="en-US" dirty="0" err="1" smtClean="0">
                <a:solidFill>
                  <a:schemeClr val="accent5"/>
                </a:solidFill>
              </a:rPr>
              <a:t>x,v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aintains its neighbors’</a:t>
            </a:r>
            <a:r>
              <a:rPr lang="en-US" altLang="ja-JP" dirty="0" smtClean="0"/>
              <a:t> distance vectors</a:t>
            </a:r>
          </a:p>
          <a:p>
            <a:pPr lvl="2"/>
            <a:r>
              <a:rPr lang="en-US" altLang="ja-JP" dirty="0" smtClean="0"/>
              <a:t>For each neighbor v, x has </a:t>
            </a:r>
            <a:r>
              <a:rPr lang="en-US" altLang="ja-JP" b="1" dirty="0" err="1" smtClean="0">
                <a:solidFill>
                  <a:schemeClr val="accent5"/>
                </a:solidFill>
              </a:rPr>
              <a:t>D</a:t>
            </a:r>
            <a:r>
              <a:rPr lang="en-US" altLang="ja-JP" b="1" baseline="-25000" dirty="0" err="1" smtClean="0">
                <a:solidFill>
                  <a:schemeClr val="accent5"/>
                </a:solidFill>
              </a:rPr>
              <a:t>v</a:t>
            </a:r>
            <a:r>
              <a:rPr lang="en-US" altLang="ja-JP" dirty="0" smtClean="0">
                <a:solidFill>
                  <a:schemeClr val="accent5"/>
                </a:solidFill>
              </a:rPr>
              <a:t> = [</a:t>
            </a:r>
            <a:r>
              <a:rPr lang="en-US" altLang="ja-JP" dirty="0" err="1" smtClean="0">
                <a:solidFill>
                  <a:schemeClr val="accent5"/>
                </a:solidFill>
              </a:rPr>
              <a:t>D</a:t>
            </a:r>
            <a:r>
              <a:rPr lang="en-US" altLang="ja-JP" baseline="-25000" dirty="0" err="1" smtClean="0">
                <a:solidFill>
                  <a:schemeClr val="accent5"/>
                </a:solidFill>
              </a:rPr>
              <a:t>v</a:t>
            </a:r>
            <a:r>
              <a:rPr lang="en-US" altLang="ja-JP" dirty="0" smtClean="0">
                <a:solidFill>
                  <a:schemeClr val="accent5"/>
                </a:solidFill>
              </a:rPr>
              <a:t>(y):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 smtClean="0">
                <a:solidFill>
                  <a:schemeClr val="accent5"/>
                </a:solidFill>
              </a:rPr>
              <a:t> N]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algorithm </a:t>
            </a:r>
            <a:endParaRPr 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time-to-time, each node sends its own distance vector estimate to neighbors</a:t>
            </a:r>
          </a:p>
          <a:p>
            <a:r>
              <a:rPr lang="en-US" dirty="0"/>
              <a:t>W</a:t>
            </a:r>
            <a:r>
              <a:rPr lang="en-US" dirty="0" smtClean="0"/>
              <a:t>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chemeClr val="accent5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chemeClr val="accent5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chemeClr val="accent5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chemeClr val="accent5"/>
                </a:solidFill>
                <a:cs typeface="Times New Roman" charset="0"/>
              </a:rPr>
              <a:t> </a:t>
            </a:r>
            <a:r>
              <a:rPr lang="en-US" dirty="0" smtClean="0">
                <a:solidFill>
                  <a:schemeClr val="accent5"/>
                </a:solidFill>
                <a:cs typeface="Times New Roman" charset="0"/>
              </a:rPr>
              <a:t>N</a:t>
            </a:r>
          </a:p>
          <a:p>
            <a:r>
              <a:rPr lang="en-US" dirty="0" smtClean="0">
                <a:cs typeface="Times New Roman" charset="0"/>
              </a:rPr>
              <a:t>Eventually, the </a:t>
            </a:r>
            <a:r>
              <a:rPr lang="en-US" dirty="0">
                <a:cs typeface="Times New Roman" charset="0"/>
              </a:rPr>
              <a:t>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 smtClean="0">
                <a:cs typeface="Times New Roman" charset="0"/>
              </a:rPr>
              <a:t>may converge </a:t>
            </a:r>
            <a:r>
              <a:rPr lang="en-US" dirty="0">
                <a:cs typeface="Times New Roman" charset="0"/>
              </a:rPr>
              <a:t>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algorithm 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I</a:t>
            </a:r>
            <a:r>
              <a:rPr lang="en-US" sz="2400" dirty="0" smtClean="0">
                <a:solidFill>
                  <a:schemeClr val="accent5"/>
                </a:solidFill>
              </a:rPr>
              <a:t>terative, asynchronous</a:t>
            </a:r>
          </a:p>
          <a:p>
            <a:pPr lvl="1"/>
            <a:r>
              <a:rPr lang="en-US" sz="2000" dirty="0" smtClean="0"/>
              <a:t>Local iterations caused by</a:t>
            </a:r>
          </a:p>
          <a:p>
            <a:pPr lvl="2"/>
            <a:r>
              <a:rPr lang="en-US" sz="1600" dirty="0"/>
              <a:t>L</a:t>
            </a:r>
            <a:r>
              <a:rPr lang="en-US" sz="1600" dirty="0" smtClean="0"/>
              <a:t>ocal link cost change</a:t>
            </a:r>
          </a:p>
          <a:p>
            <a:pPr lvl="2"/>
            <a:r>
              <a:rPr lang="en-US" sz="1600" dirty="0" smtClean="0"/>
              <a:t>DV update message from neighbor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Distributed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ach node notifies neighbors only when its DV changes</a:t>
            </a:r>
          </a:p>
          <a:p>
            <a:pPr lvl="2"/>
            <a:r>
              <a:rPr lang="en-US" sz="1600" dirty="0"/>
              <a:t>N</a:t>
            </a:r>
            <a:r>
              <a:rPr lang="en-US" sz="1600" dirty="0" smtClean="0"/>
              <a:t>eighbors then notify their neighbors if necessary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W</a:t>
              </a:r>
              <a:r>
                <a:rPr lang="en-US" sz="2000" b="0" i="1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ait</a:t>
              </a:r>
              <a:r>
                <a:rPr lang="en-US" sz="20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for (change in local link cost 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OR </a:t>
              </a:r>
              <a:r>
                <a:rPr lang="en-US" sz="2000" b="0" dirty="0" err="1" smtClean="0">
                  <a:ea typeface="Arial" charset="0"/>
                  <a:cs typeface="Arial" charset="0"/>
                </a:rPr>
                <a:t>msg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R</a:t>
              </a:r>
              <a:r>
                <a:rPr lang="en-US" sz="2000" b="0" i="1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ecompute</a:t>
              </a:r>
              <a:r>
                <a:rPr lang="en-US" sz="20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ea typeface="Arial" charset="0"/>
                  <a:cs typeface="Arial" charset="0"/>
                </a:rPr>
                <a:t>neighbors 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if </a:t>
              </a:r>
              <a:r>
                <a:rPr lang="en-US" sz="2000" b="0" dirty="0">
                  <a:ea typeface="Arial" charset="0"/>
                  <a:cs typeface="Arial" charset="0"/>
                </a:rPr>
                <a:t>DV to any </a:t>
              </a:r>
              <a:r>
                <a:rPr lang="en-US" sz="2000" b="0" dirty="0" err="1"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ea typeface="Arial" charset="0"/>
                  <a:cs typeface="Arial" charset="0"/>
                </a:rPr>
                <a:t> has </a:t>
              </a:r>
              <a:r>
                <a:rPr lang="en-US" sz="2000" b="0" dirty="0" smtClean="0">
                  <a:ea typeface="Arial" charset="0"/>
                  <a:cs typeface="Arial" charset="0"/>
                </a:rPr>
                <a:t>changed</a:t>
              </a:r>
              <a:endParaRPr lang="en-US" sz="2000" b="0" dirty="0">
                <a:ea typeface="Arial" charset="0"/>
                <a:cs typeface="Arial" charset="0"/>
              </a:endParaRP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 smtClean="0">
                  <a:solidFill>
                    <a:schemeClr val="accent5"/>
                  </a:solidFill>
                  <a:ea typeface="Arial" charset="0"/>
                  <a:cs typeface="Arial" charset="0"/>
                </a:rPr>
                <a:t>@each </a:t>
              </a:r>
              <a:r>
                <a:rPr lang="en-US" b="0" dirty="0">
                  <a:solidFill>
                    <a:schemeClr val="accent5"/>
                  </a:solidFill>
                  <a:ea typeface="Arial" charset="0"/>
                  <a:cs typeface="Arial" charset="0"/>
                </a:rPr>
                <a:t>node: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 smtClean="0"/>
              <a:t>7</a:t>
            </a:r>
            <a:endParaRPr sz="2953" dirty="0"/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 smtClean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/>
          <a:lstStyle/>
          <a:p>
            <a:r>
              <a:rPr lang="en-US" dirty="0" smtClean="0"/>
              <a:t>Primary goal: understand </a:t>
            </a:r>
            <a:r>
              <a:rPr lang="en-US" dirty="0" smtClean="0"/>
              <a:t>reliable </a:t>
            </a:r>
            <a:r>
              <a:rPr lang="en-US" dirty="0" smtClean="0"/>
              <a:t>transport</a:t>
            </a:r>
          </a:p>
          <a:p>
            <a:pPr lvl="1"/>
            <a:r>
              <a:rPr lang="en-US" dirty="0" smtClean="0"/>
              <a:t>You do not FULLY understand it without implementing it by yourself</a:t>
            </a:r>
          </a:p>
          <a:p>
            <a:r>
              <a:rPr lang="en-US" dirty="0" smtClean="0"/>
              <a:t>Secondary goal: it </a:t>
            </a:r>
            <a:r>
              <a:rPr lang="en-US" dirty="0"/>
              <a:t>is a lesson for you to learn</a:t>
            </a:r>
          </a:p>
          <a:p>
            <a:pPr lvl="1"/>
            <a:r>
              <a:rPr lang="en-US" dirty="0" smtClean="0"/>
              <a:t>Teamwork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and you teammates are on the same boat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Start early, and check progress regularly</a:t>
            </a:r>
            <a:endParaRPr lang="en-US" dirty="0"/>
          </a:p>
          <a:p>
            <a:pPr lvl="1"/>
            <a:r>
              <a:rPr lang="en-US" dirty="0"/>
              <a:t>Software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You are responsible for the software you write</a:t>
            </a:r>
          </a:p>
          <a:p>
            <a:pPr lvl="2"/>
            <a:r>
              <a:rPr lang="en-US" dirty="0" smtClean="0"/>
              <a:t>Make sure it passes basic test cases</a:t>
            </a:r>
          </a:p>
          <a:p>
            <a:pPr lvl="2"/>
            <a:r>
              <a:rPr lang="en-US" dirty="0" smtClean="0"/>
              <a:t>Use the test script of assignment 1 as your start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814473"/>
            <a:ext cx="347364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5"/>
                </a:solidFill>
              </a:rPr>
              <a:t>C</a:t>
            </a:r>
            <a:r>
              <a:rPr sz="2531" dirty="0" smtClean="0">
                <a:solidFill>
                  <a:schemeClr val="accent5"/>
                </a:solidFill>
              </a:rPr>
              <a:t>ount-to-infinity </a:t>
            </a:r>
            <a:r>
              <a:rPr sz="2531" dirty="0">
                <a:solidFill>
                  <a:schemeClr val="accent5"/>
                </a:solidFill>
              </a:rPr>
              <a:t>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Bellman-Ford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 smtClean="0"/>
              <a:t>z routes through y, y routes through x</a:t>
            </a:r>
          </a:p>
          <a:p>
            <a:pPr lvl="1"/>
            <a:r>
              <a:rPr lang="en-US" dirty="0" smtClean="0"/>
              <a:t>y loses connectivity to x</a:t>
            </a:r>
          </a:p>
          <a:p>
            <a:pPr lvl="1"/>
            <a:r>
              <a:rPr lang="en-US" dirty="0" smtClean="0"/>
              <a:t>y decides to route through z</a:t>
            </a:r>
          </a:p>
          <a:p>
            <a:r>
              <a:rPr lang="en-US" dirty="0" smtClean="0"/>
              <a:t>Can take a very long time to resolve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Count-to-infinity scenario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solidFill>
                  <a:schemeClr val="accent5"/>
                </a:solidFill>
              </a:rPr>
              <a:t>heuristic </a:t>
            </a:r>
            <a:r>
              <a:rPr lang="en-US" dirty="0" smtClean="0"/>
              <a:t>to avoid count-to-infinity</a:t>
            </a:r>
          </a:p>
          <a:p>
            <a:pPr lvl="1"/>
            <a:r>
              <a:rPr lang="en-US" dirty="0" smtClean="0"/>
              <a:t>If z routes to x through y, </a:t>
            </a:r>
          </a:p>
          <a:p>
            <a:pPr lvl="2"/>
            <a:r>
              <a:rPr lang="en-US" dirty="0" smtClean="0"/>
              <a:t>z advertises to y that its cost to x is infinite</a:t>
            </a:r>
          </a:p>
          <a:p>
            <a:pPr lvl="1"/>
            <a:r>
              <a:rPr lang="en-US" dirty="0" smtClean="0"/>
              <a:t>y never decides to route to x through z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74258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Feedback from </a:t>
            </a:r>
            <a:r>
              <a:rPr lang="en-US" dirty="0" smtClean="0"/>
              <a:t>midterm </a:t>
            </a:r>
            <a:r>
              <a:rPr lang="en-US" dirty="0" smtClean="0"/>
              <a:t>survey</a:t>
            </a:r>
            <a:endParaRPr lang="en-US" dirty="0" smtClean="0"/>
          </a:p>
          <a:p>
            <a:pPr lvl="1"/>
            <a:r>
              <a:rPr lang="en-US" dirty="0" smtClean="0"/>
              <a:t>Content: useful and practical</a:t>
            </a:r>
          </a:p>
          <a:p>
            <a:pPr lvl="2"/>
            <a:r>
              <a:rPr lang="en-US" dirty="0" smtClean="0"/>
              <a:t>Reliable transport is used everywhere, and is critical to many applications, e.g., messages, web, remote control, etc.</a:t>
            </a:r>
          </a:p>
          <a:p>
            <a:pPr lvl="1"/>
            <a:r>
              <a:rPr lang="en-US" dirty="0" smtClean="0"/>
              <a:t>Difficulty</a:t>
            </a:r>
          </a:p>
          <a:p>
            <a:pPr lvl="2"/>
            <a:r>
              <a:rPr lang="en-US" dirty="0" smtClean="0"/>
              <a:t>Some students find it too easy, while others find too difficult</a:t>
            </a:r>
          </a:p>
          <a:p>
            <a:pPr lvl="2"/>
            <a:r>
              <a:rPr lang="en-US" dirty="0" smtClean="0"/>
              <a:t>Tedious things like handling input/output and multi-threading are an integral part of making it work in the real-world</a:t>
            </a:r>
          </a:p>
          <a:p>
            <a:pPr lvl="3"/>
            <a:r>
              <a:rPr lang="en-US" dirty="0" smtClean="0"/>
              <a:t>Tons of lines of code at Google to make Page-Rank work and build a fast, scalable and reliable search engine</a:t>
            </a:r>
          </a:p>
          <a:p>
            <a:pPr lvl="2"/>
            <a:r>
              <a:rPr lang="en-US" dirty="0" smtClean="0"/>
              <a:t>We use Python and provide some scaffolding code to abstract away most of the low-level tedious work</a:t>
            </a:r>
          </a:p>
          <a:p>
            <a:pPr lvl="3"/>
            <a:r>
              <a:rPr lang="en-US" dirty="0"/>
              <a:t>It is in C</a:t>
            </a:r>
            <a:r>
              <a:rPr lang="en-US" dirty="0" smtClean="0"/>
              <a:t>, </a:t>
            </a:r>
            <a:r>
              <a:rPr lang="en-US" dirty="0"/>
              <a:t>and has no scaffolding code at other schools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735331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6133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985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0004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3593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solidFill>
                  <a:schemeClr val="accent5"/>
                </a:solidFill>
              </a:rPr>
              <a:t>heuristic </a:t>
            </a:r>
            <a:r>
              <a:rPr lang="en-US" dirty="0" smtClean="0"/>
              <a:t>to avoid count-to-infinity</a:t>
            </a:r>
          </a:p>
          <a:p>
            <a:pPr lvl="1"/>
            <a:r>
              <a:rPr lang="en-US" dirty="0" smtClean="0"/>
              <a:t>If z routes to x through y, </a:t>
            </a:r>
          </a:p>
          <a:p>
            <a:pPr lvl="2"/>
            <a:r>
              <a:rPr lang="en-US" dirty="0" smtClean="0"/>
              <a:t>z advertises to y that its cost to x is infinite</a:t>
            </a:r>
          </a:p>
          <a:p>
            <a:pPr lvl="1"/>
            <a:r>
              <a:rPr lang="en-US" dirty="0" smtClean="0"/>
              <a:t>y never decides to route to x through z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 guaranteed (why?)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Loop-free routing </a:t>
            </a:r>
            <a:r>
              <a:rPr lang="en-US" dirty="0" smtClean="0"/>
              <a:t>examples include</a:t>
            </a:r>
          </a:p>
          <a:p>
            <a:pPr lvl="1"/>
            <a:r>
              <a:rPr lang="en-US" dirty="0" smtClean="0"/>
              <a:t>Path vector</a:t>
            </a:r>
          </a:p>
          <a:p>
            <a:pPr lvl="1"/>
            <a:r>
              <a:rPr lang="en-US" dirty="0" smtClean="0"/>
              <a:t>Source tracing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Distance-vector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fewer messages than Link-State</a:t>
            </a:r>
          </a:p>
          <a:p>
            <a:pPr lvl="1"/>
            <a:r>
              <a:rPr lang="en-US" dirty="0" smtClean="0"/>
              <a:t>O(N) update time on arrival of a new DV from neighbor</a:t>
            </a:r>
          </a:p>
          <a:p>
            <a:pPr lvl="1"/>
            <a:r>
              <a:rPr lang="en-US" dirty="0" smtClean="0"/>
              <a:t>O(network diameter) convergence time </a:t>
            </a:r>
          </a:p>
          <a:p>
            <a:pPr lvl="1"/>
            <a:r>
              <a:rPr lang="en-US" dirty="0" smtClean="0"/>
              <a:t>O(N) entries in forwarding table</a:t>
            </a:r>
          </a:p>
          <a:p>
            <a:endParaRPr lang="en-US" dirty="0" smtClean="0"/>
          </a:p>
          <a:p>
            <a:r>
              <a:rPr lang="en-US" dirty="0" smtClean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Messaging complexity</a:t>
            </a:r>
          </a:p>
          <a:p>
            <a:r>
              <a:rPr lang="en-US" sz="2400" dirty="0" smtClean="0"/>
              <a:t>LS: with N nodes, E links,         O(NE) messages sent  </a:t>
            </a:r>
          </a:p>
          <a:p>
            <a:r>
              <a:rPr lang="en-US" sz="2400" dirty="0" smtClean="0"/>
              <a:t>DV: exchange between neighbors only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Speed of convergence</a:t>
            </a:r>
          </a:p>
          <a:p>
            <a:r>
              <a:rPr lang="en-US" sz="2400" dirty="0" smtClean="0"/>
              <a:t>LS: relatively fast</a:t>
            </a:r>
          </a:p>
          <a:p>
            <a:r>
              <a:rPr lang="en-US" sz="2400" dirty="0" smtClean="0"/>
              <a:t>DV: convergence time varies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ount-to-infinity problem</a:t>
            </a:r>
            <a:endParaRPr lang="en-US" sz="2000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Robustness: what happens if router malfunctions?</a:t>
            </a:r>
          </a:p>
          <a:p>
            <a:r>
              <a:rPr lang="en-US" sz="2400" dirty="0" smtClean="0"/>
              <a:t>LS: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ode can advertise incorrect </a:t>
            </a:r>
            <a:r>
              <a:rPr lang="en-US" sz="2000" dirty="0" smtClean="0">
                <a:solidFill>
                  <a:schemeClr val="accent5"/>
                </a:solidFill>
              </a:rPr>
              <a:t>link </a:t>
            </a:r>
            <a:r>
              <a:rPr lang="en-US" sz="2000" dirty="0" smtClean="0"/>
              <a:t>cost</a:t>
            </a:r>
          </a:p>
          <a:p>
            <a:pPr lvl="1"/>
            <a:r>
              <a:rPr lang="en-US" sz="2000" dirty="0" smtClean="0"/>
              <a:t>Each node computes its </a:t>
            </a:r>
            <a:r>
              <a:rPr lang="en-US" sz="2000" i="1" dirty="0" smtClean="0"/>
              <a:t>own</a:t>
            </a:r>
            <a:r>
              <a:rPr lang="en-US" sz="2000" dirty="0" smtClean="0"/>
              <a:t> table</a:t>
            </a:r>
          </a:p>
          <a:p>
            <a:r>
              <a:rPr lang="en-US" sz="2400" dirty="0" smtClean="0"/>
              <a:t>DV: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ode can advertise incorrect </a:t>
            </a:r>
            <a:r>
              <a:rPr lang="en-US" sz="2000" dirty="0" smtClean="0">
                <a:solidFill>
                  <a:schemeClr val="accent5"/>
                </a:solidFill>
              </a:rPr>
              <a:t>path </a:t>
            </a:r>
            <a:r>
              <a:rPr lang="en-US" sz="2000" dirty="0" smtClean="0"/>
              <a:t>cost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ach node’s table used by others (error propagates)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chemeClr val="accent5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Tutorial: 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Intra-domain routing algorithms</a:t>
            </a:r>
          </a:p>
          <a:p>
            <a:pPr lvl="1"/>
            <a:r>
              <a:rPr lang="en-US" dirty="0"/>
              <a:t>Design and implement simple versions of link state and distance vector protocols by yourself</a:t>
            </a:r>
          </a:p>
          <a:p>
            <a:pPr lvl="1"/>
            <a:r>
              <a:rPr lang="en-US" dirty="0"/>
              <a:t>Hands-on experiences on routing protocols: real-world protocols in Cisco routers are just more complicated than the ones you designed and implemented</a:t>
            </a:r>
            <a:r>
              <a:rPr lang="en-US" dirty="0" smtClean="0"/>
              <a:t>!</a:t>
            </a:r>
          </a:p>
          <a:p>
            <a:pPr lvl="1"/>
            <a:r>
              <a:rPr lang="en-US" b="0" dirty="0" smtClean="0"/>
              <a:t>Use </a:t>
            </a:r>
            <a:r>
              <a:rPr lang="en-US" b="0" dirty="0" err="1" smtClean="0"/>
              <a:t>NetworkX</a:t>
            </a:r>
            <a:r>
              <a:rPr lang="en-US" b="0" dirty="0" smtClean="0"/>
              <a:t> to compute shortest path if you do not want to implement it yourself</a:t>
            </a:r>
          </a:p>
          <a:p>
            <a:r>
              <a:rPr lang="en-US" dirty="0" smtClean="0"/>
              <a:t>Implement either link-state or distance-vector</a:t>
            </a:r>
          </a:p>
          <a:p>
            <a:pPr lvl="1"/>
            <a:r>
              <a:rPr lang="en-US" dirty="0" smtClean="0"/>
              <a:t>Implementing both gives you a bonus of 2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 being said, changes </a:t>
            </a:r>
            <a:r>
              <a:rPr lang="en-US" dirty="0"/>
              <a:t>to assignment </a:t>
            </a:r>
            <a:r>
              <a:rPr lang="en-US" dirty="0" smtClean="0"/>
              <a:t>3</a:t>
            </a:r>
            <a:r>
              <a:rPr lang="is-IS" dirty="0" smtClean="0"/>
              <a:t>…</a:t>
            </a:r>
            <a:endParaRPr lang="en-US" dirty="0"/>
          </a:p>
          <a:p>
            <a:pPr lvl="1"/>
            <a:r>
              <a:rPr lang="en-US" dirty="0"/>
              <a:t>We provide more scaffolding code and the test </a:t>
            </a:r>
            <a:r>
              <a:rPr lang="en-US" dirty="0" smtClean="0"/>
              <a:t>script (which is the same used for grading)</a:t>
            </a:r>
            <a:endParaRPr lang="en-US" dirty="0"/>
          </a:p>
          <a:p>
            <a:pPr lvl="1"/>
            <a:r>
              <a:rPr lang="en-US" dirty="0"/>
              <a:t>But do try to write the code from scratch, and write your own test script if </a:t>
            </a:r>
            <a:r>
              <a:rPr lang="en-US" dirty="0" smtClean="0"/>
              <a:t>possible. It </a:t>
            </a:r>
            <a:r>
              <a:rPr lang="en-US" dirty="0"/>
              <a:t>is a good learning experience for </a:t>
            </a:r>
            <a:r>
              <a:rPr lang="en-US" dirty="0">
                <a:solidFill>
                  <a:schemeClr val="accent5"/>
                </a:solidFill>
              </a:rPr>
              <a:t>your own </a:t>
            </a:r>
            <a:r>
              <a:rPr lang="en-US" dirty="0" smtClean="0">
                <a:solidFill>
                  <a:schemeClr val="accent5"/>
                </a:solidFill>
              </a:rPr>
              <a:t>benefit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You can also try other languages (C/C++/Java/Go) yourself and build your own test environments</a:t>
            </a:r>
          </a:p>
          <a:p>
            <a:pPr lvl="1"/>
            <a:r>
              <a:rPr lang="en-US" dirty="0" smtClean="0"/>
              <a:t>Our goal is not to give you a hard time and make you feel bad. We </a:t>
            </a:r>
            <a:r>
              <a:rPr lang="en-US" dirty="0"/>
              <a:t>hope you </a:t>
            </a:r>
            <a:r>
              <a:rPr lang="en-US" dirty="0" smtClean="0">
                <a:solidFill>
                  <a:schemeClr val="accent5"/>
                </a:solidFill>
              </a:rPr>
              <a:t>learn something useful</a:t>
            </a:r>
            <a:r>
              <a:rPr lang="en-US" dirty="0" smtClean="0"/>
              <a:t> </a:t>
            </a:r>
            <a:r>
              <a:rPr lang="en-US" dirty="0"/>
              <a:t>besides getting </a:t>
            </a:r>
            <a:r>
              <a:rPr lang="en-US" dirty="0" smtClean="0"/>
              <a:t>A+ (😀) </a:t>
            </a:r>
            <a:r>
              <a:rPr lang="en-US" dirty="0"/>
              <a:t>from this course.</a:t>
            </a:r>
          </a:p>
          <a:p>
            <a:pPr lvl="1"/>
            <a:r>
              <a:rPr lang="en-US" dirty="0" smtClean="0"/>
              <a:t>Finish both distance-vector and link-state protocols to get </a:t>
            </a:r>
            <a:r>
              <a:rPr lang="en-US" dirty="0" smtClean="0">
                <a:solidFill>
                  <a:schemeClr val="accent5"/>
                </a:solidFill>
              </a:rPr>
              <a:t>bonus points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Intra-AS routing</a:t>
            </a:r>
          </a:p>
          <a:p>
            <a:pPr lvl="1"/>
            <a:r>
              <a:rPr lang="en-US" dirty="0" smtClean="0"/>
              <a:t>Link-state routing </a:t>
            </a:r>
          </a:p>
          <a:p>
            <a:pPr lvl="1"/>
            <a:r>
              <a:rPr lang="en-US" dirty="0" smtClean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Next </a:t>
            </a:r>
            <a:r>
              <a:rPr lang="en-US" altLang="zh-CN" dirty="0" smtClean="0">
                <a:solidFill>
                  <a:schemeClr val="accent5"/>
                </a:solidFill>
              </a:rPr>
              <a:t>class</a:t>
            </a:r>
            <a:r>
              <a:rPr lang="en-US" dirty="0" smtClean="0">
                <a:solidFill>
                  <a:schemeClr val="accent5"/>
                </a:solidFill>
              </a:rPr>
              <a:t>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Midterm re-cap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Next Monday: </a:t>
            </a:r>
            <a:r>
              <a:rPr lang="en-US" dirty="0" smtClean="0"/>
              <a:t>Inter-AS routing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Recap: Least-cost path routing</a:t>
            </a:r>
            <a:endParaRPr lang="en-US" dirty="0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/>
              <a:t>way to avoid loops</a:t>
            </a:r>
          </a:p>
          <a:p>
            <a:pPr lvl="1"/>
            <a:r>
              <a:rPr lang="en-US" dirty="0"/>
              <a:t>No reasonable cost metric is minimized by traversing a </a:t>
            </a:r>
            <a:r>
              <a:rPr lang="en-US" dirty="0" smtClean="0"/>
              <a:t>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</a:t>
            </a:r>
            <a:br>
              <a:rPr lang="en-US" smtClean="0"/>
            </a:br>
            <a:r>
              <a:rPr lang="en-US" smtClean="0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topology, link costs known to all nodes</a:t>
            </a:r>
          </a:p>
          <a:p>
            <a:pPr lvl="1"/>
            <a:r>
              <a:rPr lang="en-US" dirty="0" smtClean="0"/>
              <a:t>All nodes have same info</a:t>
            </a:r>
          </a:p>
          <a:p>
            <a:r>
              <a:rPr lang="en-US" dirty="0" smtClean="0"/>
              <a:t>Each </a:t>
            </a:r>
            <a:r>
              <a:rPr lang="en-US" dirty="0"/>
              <a:t>node (“</a:t>
            </a:r>
            <a:r>
              <a:rPr lang="en-US" altLang="ja-JP" dirty="0"/>
              <a:t>src”) </a:t>
            </a:r>
            <a:r>
              <a:rPr lang="en-US" dirty="0" smtClean="0"/>
              <a:t>computes least-cost paths </a:t>
            </a:r>
            <a:r>
              <a:rPr lang="en-US" altLang="ja-JP" dirty="0" smtClean="0"/>
              <a:t>to all other nodes</a:t>
            </a:r>
          </a:p>
          <a:p>
            <a:pPr lvl="1"/>
            <a:r>
              <a:rPr lang="en-US" dirty="0" smtClean="0"/>
              <a:t>After k iterations, know least-cost path to k destination</a:t>
            </a:r>
            <a:r>
              <a:rPr lang="en-US" altLang="ja-JP" dirty="0" smtClean="0"/>
              <a:t>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ea typeface="Arial" charset="0"/>
                <a:cs typeface="Arial" charset="0"/>
              </a:rPr>
              <a:t>ies </a:t>
            </a:r>
            <a:r>
              <a:rPr lang="en-US" sz="2000" b="0" dirty="0"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br>
              <a:rPr lang="en-US" dirty="0" smtClean="0"/>
            </a:br>
            <a:r>
              <a:rPr lang="en-US" dirty="0" smtClean="0"/>
              <a:t>Dijkstra’s algorithm: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omputed by a node given complete network graph</a:t>
            </a:r>
          </a:p>
          <a:p>
            <a:r>
              <a:rPr lang="en-US" dirty="0" smtClean="0"/>
              <a:t>Possibilities: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Option#1:</a:t>
            </a:r>
            <a:r>
              <a:rPr lang="en-US" dirty="0" smtClean="0"/>
              <a:t> a separate machine runs the algorithm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Option#2: </a:t>
            </a:r>
            <a:r>
              <a:rPr lang="en-US" dirty="0" smtClean="0"/>
              <a:t>every router runs the algorithm</a:t>
            </a:r>
          </a:p>
          <a:p>
            <a:r>
              <a:rPr lang="en-US" dirty="0" smtClean="0"/>
              <a:t>The Internet currently uses Option#2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95" name="Shape 11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build="p" advAuto="0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2354</Words>
  <Application>Microsoft Macintosh PowerPoint</Application>
  <PresentationFormat>On-screen Show (4:3)</PresentationFormat>
  <Paragraphs>917</Paragraphs>
  <Slides>51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Calibri</vt:lpstr>
      <vt:lpstr>Calibri Light</vt:lpstr>
      <vt:lpstr>Gill Sans</vt:lpstr>
      <vt:lpstr>Helvetica</vt:lpstr>
      <vt:lpstr>MS Mincho</vt:lpstr>
      <vt:lpstr>ＭＳ Ｐゴシック</vt:lpstr>
      <vt:lpstr>Times New Roman</vt:lpstr>
      <vt:lpstr>Wingdings</vt:lpstr>
      <vt:lpstr>宋体</vt:lpstr>
      <vt:lpstr>Arial</vt:lpstr>
      <vt:lpstr>Office Theme</vt:lpstr>
      <vt:lpstr>EN.601.414/614 Computer Networks  Routing Algorithms</vt:lpstr>
      <vt:lpstr>Agenda</vt:lpstr>
      <vt:lpstr>Recap: Assignment 2</vt:lpstr>
      <vt:lpstr>Recap: Assignment 2</vt:lpstr>
      <vt:lpstr>Recap: Assignment 2</vt:lpstr>
      <vt:lpstr>Recap: Least-cost path routing</vt:lpstr>
      <vt:lpstr>Recap:  Dijkstra’s algorithm</vt:lpstr>
      <vt:lpstr>Recap: Dijkstra’s algorithm: Example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Tutorial: Assignment 3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552</cp:revision>
  <dcterms:created xsi:type="dcterms:W3CDTF">2017-09-02T14:15:58Z</dcterms:created>
  <dcterms:modified xsi:type="dcterms:W3CDTF">2019-04-01T18:54:07Z</dcterms:modified>
</cp:coreProperties>
</file>