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9"/>
  </p:notesMasterIdLst>
  <p:sldIdLst>
    <p:sldId id="256" r:id="rId2"/>
    <p:sldId id="530" r:id="rId3"/>
    <p:sldId id="527" r:id="rId4"/>
    <p:sldId id="528" r:id="rId5"/>
    <p:sldId id="529" r:id="rId6"/>
    <p:sldId id="531" r:id="rId7"/>
    <p:sldId id="533" r:id="rId8"/>
    <p:sldId id="532" r:id="rId9"/>
    <p:sldId id="522" r:id="rId10"/>
    <p:sldId id="523" r:id="rId11"/>
    <p:sldId id="524" r:id="rId12"/>
    <p:sldId id="525" r:id="rId13"/>
    <p:sldId id="519" r:id="rId14"/>
    <p:sldId id="463" r:id="rId15"/>
    <p:sldId id="464" r:id="rId16"/>
    <p:sldId id="465" r:id="rId17"/>
    <p:sldId id="466" r:id="rId18"/>
    <p:sldId id="467" r:id="rId19"/>
    <p:sldId id="520" r:id="rId20"/>
    <p:sldId id="470" r:id="rId21"/>
    <p:sldId id="471" r:id="rId22"/>
    <p:sldId id="472" r:id="rId23"/>
    <p:sldId id="473" r:id="rId24"/>
    <p:sldId id="474" r:id="rId25"/>
    <p:sldId id="475" r:id="rId26"/>
    <p:sldId id="476" r:id="rId27"/>
    <p:sldId id="477" r:id="rId28"/>
    <p:sldId id="478" r:id="rId29"/>
    <p:sldId id="479" r:id="rId30"/>
    <p:sldId id="480" r:id="rId31"/>
    <p:sldId id="481" r:id="rId32"/>
    <p:sldId id="482" r:id="rId33"/>
    <p:sldId id="483" r:id="rId34"/>
    <p:sldId id="484" r:id="rId35"/>
    <p:sldId id="485" r:id="rId36"/>
    <p:sldId id="486" r:id="rId37"/>
    <p:sldId id="487" r:id="rId38"/>
    <p:sldId id="488" r:id="rId39"/>
    <p:sldId id="489" r:id="rId40"/>
    <p:sldId id="490" r:id="rId41"/>
    <p:sldId id="491" r:id="rId42"/>
    <p:sldId id="492" r:id="rId43"/>
    <p:sldId id="493" r:id="rId44"/>
    <p:sldId id="494" r:id="rId45"/>
    <p:sldId id="495" r:id="rId46"/>
    <p:sldId id="496" r:id="rId47"/>
    <p:sldId id="499" r:id="rId48"/>
    <p:sldId id="500" r:id="rId49"/>
    <p:sldId id="501" r:id="rId50"/>
    <p:sldId id="502" r:id="rId51"/>
    <p:sldId id="503" r:id="rId52"/>
    <p:sldId id="504" r:id="rId53"/>
    <p:sldId id="505" r:id="rId54"/>
    <p:sldId id="506" r:id="rId55"/>
    <p:sldId id="507" r:id="rId56"/>
    <p:sldId id="508" r:id="rId57"/>
    <p:sldId id="509" r:id="rId58"/>
    <p:sldId id="510" r:id="rId59"/>
    <p:sldId id="511" r:id="rId60"/>
    <p:sldId id="512" r:id="rId61"/>
    <p:sldId id="513" r:id="rId62"/>
    <p:sldId id="514" r:id="rId63"/>
    <p:sldId id="515" r:id="rId64"/>
    <p:sldId id="516" r:id="rId65"/>
    <p:sldId id="517" r:id="rId66"/>
    <p:sldId id="518" r:id="rId67"/>
    <p:sldId id="460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0"/>
    <p:restoredTop sz="88187"/>
  </p:normalViewPr>
  <p:slideViewPr>
    <p:cSldViewPr snapToObjects="1">
      <p:cViewPr>
        <p:scale>
          <a:sx n="110" d="100"/>
          <a:sy n="110" d="100"/>
        </p:scale>
        <p:origin x="173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51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23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326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34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904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B8AC0EA-8456-AD4F-9673-F9A30533C698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78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C462F0-F4EF-5244-A49E-6CE8D6940A21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704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5B461-466A-F348-BE51-87D2A94E4DCC}" type="slidenum">
              <a:rPr lang="en-US"/>
              <a:pPr/>
              <a:t>35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73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072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F04983E-37FB-4A48-871E-EF21B66175D9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342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83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682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9600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 smtClean="0">
                <a:ea typeface="ＭＳ Ｐゴシック" charset="0"/>
                <a:cs typeface="ＭＳ Ｐゴシック" charset="0"/>
              </a:rPr>
              <a:t>Ehy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???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45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59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4110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98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72908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F86D6B3-6172-344F-AF2E-101ACF88B5E5}" type="slidenum">
              <a:rPr lang="en-US">
                <a:latin typeface="Times New Roman" charset="0"/>
              </a:rPr>
              <a:pPr/>
              <a:t>12</a:t>
            </a:fld>
            <a:endParaRPr lang="en-US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7042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0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025C15-66E6-F945-A0DB-3C9682879329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72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13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20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82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9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4/8/19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4/8/19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4/8/19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/>
              <a:t>Spring 2019 (MW 3:00-4:15pm in Shaffer 301)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Inter-Domain </a:t>
            </a:r>
            <a:r>
              <a:rPr lang="en-US" altLang="zh-CN" sz="4800" dirty="0" smtClean="0"/>
              <a:t>Routing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Distance-vector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Link-state routing protocol</a:t>
            </a:r>
          </a:p>
          <a:p>
            <a:pPr lvl="1"/>
            <a:r>
              <a:rPr lang="en-US" dirty="0" smtClean="0"/>
              <a:t>Each node </a:t>
            </a:r>
            <a:r>
              <a:rPr lang="en-US" dirty="0" smtClean="0">
                <a:solidFill>
                  <a:schemeClr val="accent5"/>
                </a:solidFill>
              </a:rPr>
              <a:t>broadcasts </a:t>
            </a:r>
            <a:r>
              <a:rPr lang="en-US" dirty="0" smtClean="0"/>
              <a:t>its </a:t>
            </a:r>
            <a:r>
              <a:rPr lang="en-US" dirty="0" smtClean="0">
                <a:solidFill>
                  <a:schemeClr val="accent5"/>
                </a:solidFill>
              </a:rPr>
              <a:t>local </a:t>
            </a:r>
            <a:r>
              <a:rPr lang="en-US" dirty="0" smtClean="0"/>
              <a:t>information</a:t>
            </a:r>
          </a:p>
          <a:p>
            <a:endParaRPr lang="en-US" dirty="0" smtClean="0"/>
          </a:p>
          <a:p>
            <a:r>
              <a:rPr lang="en-US" dirty="0" smtClean="0"/>
              <a:t>Distance-vector routing protocol</a:t>
            </a:r>
          </a:p>
          <a:p>
            <a:pPr lvl="1"/>
            <a:r>
              <a:rPr lang="en-US" dirty="0" smtClean="0"/>
              <a:t>The opposite (sort of)</a:t>
            </a:r>
          </a:p>
          <a:p>
            <a:pPr lvl="1"/>
            <a:r>
              <a:rPr lang="en-US" dirty="0" smtClean="0"/>
              <a:t>Each node </a:t>
            </a:r>
            <a:r>
              <a:rPr lang="en-US" dirty="0" smtClean="0">
                <a:solidFill>
                  <a:schemeClr val="accent5"/>
                </a:solidFill>
              </a:rPr>
              <a:t>tells its neighbors </a:t>
            </a:r>
            <a:r>
              <a:rPr lang="en-US" dirty="0" smtClean="0"/>
              <a:t>about its </a:t>
            </a:r>
            <a:r>
              <a:rPr lang="en-US" dirty="0" smtClean="0">
                <a:solidFill>
                  <a:schemeClr val="accent5"/>
                </a:solidFill>
              </a:rPr>
              <a:t>global </a:t>
            </a:r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Distance vector algorithm </a:t>
            </a:r>
            <a:endParaRPr lang="en-US" dirty="0"/>
          </a:p>
        </p:txBody>
      </p:sp>
      <p:sp>
        <p:nvSpPr>
          <p:cNvPr id="901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rom time-to-time, each node sends its own distance vector estimate to neighbors</a:t>
            </a:r>
          </a:p>
          <a:p>
            <a:r>
              <a:rPr lang="en-US" dirty="0"/>
              <a:t>W</a:t>
            </a:r>
            <a:r>
              <a:rPr lang="en-US" dirty="0" smtClean="0"/>
              <a:t>hen x receives new DV estimate from neighbor, it updates its own DV using B-F equation</a:t>
            </a:r>
          </a:p>
          <a:p>
            <a:pPr lvl="1"/>
            <a:r>
              <a:rPr lang="en-US" dirty="0" err="1">
                <a:solidFill>
                  <a:schemeClr val="accent5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chemeClr val="accent5"/>
                </a:solidFill>
                <a:cs typeface="Times New Roman" charset="0"/>
              </a:rPr>
              <a:t>x</a:t>
            </a:r>
            <a:r>
              <a:rPr lang="en-US" dirty="0">
                <a:solidFill>
                  <a:schemeClr val="accent5"/>
                </a:solidFill>
                <a:cs typeface="Times New Roman" charset="0"/>
              </a:rPr>
              <a:t>(y) ← </a:t>
            </a:r>
            <a:r>
              <a:rPr lang="en-US" dirty="0" err="1">
                <a:solidFill>
                  <a:schemeClr val="accent5"/>
                </a:solidFill>
                <a:cs typeface="Times New Roman" charset="0"/>
              </a:rPr>
              <a:t>min</a:t>
            </a:r>
            <a:r>
              <a:rPr lang="en-US" baseline="-30000" dirty="0" err="1">
                <a:solidFill>
                  <a:schemeClr val="accent5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chemeClr val="accent5"/>
                </a:solidFill>
                <a:cs typeface="Times New Roman" charset="0"/>
              </a:rPr>
              <a:t>{c(</a:t>
            </a:r>
            <a:r>
              <a:rPr lang="en-US" dirty="0" err="1">
                <a:solidFill>
                  <a:schemeClr val="accent5"/>
                </a:solidFill>
                <a:cs typeface="Times New Roman" charset="0"/>
              </a:rPr>
              <a:t>x,v</a:t>
            </a:r>
            <a:r>
              <a:rPr lang="en-US" dirty="0">
                <a:solidFill>
                  <a:schemeClr val="accent5"/>
                </a:solidFill>
                <a:cs typeface="Times New Roman" charset="0"/>
              </a:rPr>
              <a:t>) + </a:t>
            </a:r>
            <a:r>
              <a:rPr lang="en-US" dirty="0" err="1">
                <a:solidFill>
                  <a:schemeClr val="accent5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chemeClr val="accent5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chemeClr val="accent5"/>
                </a:solidFill>
                <a:cs typeface="Times New Roman" charset="0"/>
              </a:rPr>
              <a:t>(y)}  for each node y </a:t>
            </a:r>
            <a:r>
              <a:rPr lang="en-US" dirty="0">
                <a:solidFill>
                  <a:schemeClr val="accent5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>
                <a:solidFill>
                  <a:schemeClr val="accent5"/>
                </a:solidFill>
                <a:cs typeface="Times New Roman" charset="0"/>
              </a:rPr>
              <a:t> </a:t>
            </a:r>
            <a:r>
              <a:rPr lang="en-US" dirty="0" smtClean="0">
                <a:solidFill>
                  <a:schemeClr val="accent5"/>
                </a:solidFill>
                <a:cs typeface="Times New Roman" charset="0"/>
              </a:rPr>
              <a:t>N</a:t>
            </a:r>
          </a:p>
          <a:p>
            <a:r>
              <a:rPr lang="en-US" dirty="0" smtClean="0">
                <a:cs typeface="Times New Roman" charset="0"/>
              </a:rPr>
              <a:t>Eventually, the </a:t>
            </a:r>
            <a:r>
              <a:rPr lang="en-US" dirty="0">
                <a:cs typeface="Times New Roman" charset="0"/>
              </a:rPr>
              <a:t>estimate </a:t>
            </a:r>
            <a:r>
              <a:rPr lang="en-US" dirty="0" err="1">
                <a:cs typeface="Times New Roman" charset="0"/>
              </a:rPr>
              <a:t>D</a:t>
            </a:r>
            <a:r>
              <a:rPr lang="en-US" baseline="-25000" dirty="0" err="1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</a:t>
            </a:r>
            <a:r>
              <a:rPr lang="en-US" dirty="0" smtClean="0">
                <a:cs typeface="Times New Roman" charset="0"/>
              </a:rPr>
              <a:t>may converge </a:t>
            </a:r>
            <a:r>
              <a:rPr lang="en-US" dirty="0">
                <a:cs typeface="Times New Roman" charset="0"/>
              </a:rPr>
              <a:t>to the actual least cost d</a:t>
            </a:r>
            <a:r>
              <a:rPr lang="en-US" baseline="-25000" dirty="0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3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Similarities between LS and DV routing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are shortest-path based routing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inimizing cost metric (link weights) a common optimization goal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outers share a common view as to what makes a path “good” and how to measure the “goodness” of a path</a:t>
            </a:r>
          </a:p>
          <a:p>
            <a:r>
              <a:rPr lang="en-US" dirty="0" smtClean="0"/>
              <a:t>Due to shared goal, commonly used inside an organization</a:t>
            </a:r>
          </a:p>
          <a:p>
            <a:pPr lvl="1"/>
            <a:r>
              <a:rPr lang="en-US" dirty="0" smtClean="0"/>
              <a:t>RIP and OSPF are mostly used for </a:t>
            </a:r>
            <a:r>
              <a:rPr lang="en-US" dirty="0" smtClean="0">
                <a:solidFill>
                  <a:schemeClr val="accent5"/>
                </a:solidFill>
              </a:rPr>
              <a:t>intra</a:t>
            </a:r>
            <a:r>
              <a:rPr lang="en-US" dirty="0" smtClean="0"/>
              <a:t>-domain routing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4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Context and terminology</a:t>
            </a:r>
            <a:endParaRPr lang="en-US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 smtClean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chemeClr val="accent5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 smtClean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r>
              <a:rPr lang="en-US" sz="2000" b="0" dirty="0">
                <a:solidFill>
                  <a:schemeClr val="bg1"/>
                </a:solidFill>
              </a:rPr>
              <a:t/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 smtClean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chemeClr val="accent4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890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AS-level Internet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47716"/>
            <a:ext cx="7315200" cy="34544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57937" y="5571359"/>
            <a:ext cx="462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Internet Inter-Domain Traffic, SIGCOMM,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6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systems (AS) </a:t>
            </a:r>
            <a:endParaRPr lang="en-US" dirty="0"/>
          </a:p>
        </p:txBody>
      </p:sp>
      <p:sp>
        <p:nvSpPr>
          <p:cNvPr id="180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AS is a network under a single administrative control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urrently over 55,000 ASes</a:t>
            </a:r>
          </a:p>
          <a:p>
            <a:pPr lvl="1"/>
            <a:r>
              <a:rPr lang="en-US" dirty="0"/>
              <a:t>Updated daily at http://</a:t>
            </a:r>
            <a:r>
              <a:rPr lang="en-US" dirty="0" err="1"/>
              <a:t>www.cidr-report.org</a:t>
            </a:r>
            <a:r>
              <a:rPr lang="en-US" dirty="0"/>
              <a:t>/as2.0</a:t>
            </a:r>
            <a:r>
              <a:rPr lang="en-US" dirty="0" smtClean="0"/>
              <a:t>/</a:t>
            </a:r>
          </a:p>
          <a:p>
            <a:r>
              <a:rPr lang="en-US" dirty="0" smtClean="0"/>
              <a:t>ASes are sometimes called </a:t>
            </a:r>
            <a:r>
              <a:rPr lang="ja-JP" altLang="en-US" dirty="0" smtClean="0"/>
              <a:t>“</a:t>
            </a:r>
            <a:r>
              <a:rPr lang="en-US" dirty="0" smtClean="0"/>
              <a:t>domains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</a:t>
            </a:r>
            <a:endParaRPr lang="en-US" dirty="0" smtClean="0"/>
          </a:p>
          <a:p>
            <a:r>
              <a:rPr lang="en-US" dirty="0" smtClean="0"/>
              <a:t>Each AS is assigned a unique identifier (ASN)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5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01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“Intra-domain” routing: </a:t>
            </a:r>
            <a:br>
              <a:rPr lang="en-US" dirty="0" smtClean="0"/>
            </a:br>
            <a:r>
              <a:rPr lang="en-US" dirty="0" smtClean="0"/>
              <a:t>Within an 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Link-State (e.g., OSPF) and Distance-Vector (e.g., RIP)</a:t>
            </a:r>
          </a:p>
          <a:p>
            <a:r>
              <a:rPr lang="en-US" dirty="0" smtClean="0"/>
              <a:t>Primary focus</a:t>
            </a:r>
          </a:p>
          <a:p>
            <a:pPr lvl="1"/>
            <a:r>
              <a:rPr lang="en-US" dirty="0" smtClean="0"/>
              <a:t>Finding least-cost paths</a:t>
            </a:r>
          </a:p>
          <a:p>
            <a:pPr lvl="1"/>
            <a:r>
              <a:rPr lang="en-US" dirty="0" smtClean="0"/>
              <a:t>Fast convergence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1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“Inter-domain” routing:</a:t>
            </a:r>
            <a:br>
              <a:rPr lang="en-US" dirty="0" smtClean="0"/>
            </a:br>
            <a:r>
              <a:rPr lang="en-US" dirty="0" smtClean="0"/>
              <a:t>Between 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key challenges</a:t>
            </a:r>
          </a:p>
          <a:p>
            <a:pPr lvl="1"/>
            <a:r>
              <a:rPr lang="en-US" dirty="0" smtClean="0"/>
              <a:t>Scaling</a:t>
            </a:r>
          </a:p>
          <a:p>
            <a:pPr lvl="1"/>
            <a:r>
              <a:rPr lang="en-US" dirty="0" smtClean="0"/>
              <a:t>Administrative structure </a:t>
            </a:r>
          </a:p>
          <a:p>
            <a:pPr lvl="2"/>
            <a:r>
              <a:rPr lang="en-US" dirty="0" smtClean="0"/>
              <a:t>Issues of autonomy, policy, privacy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7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Addressing (so far)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r>
              <a:rPr lang="en-US" dirty="0" smtClean="0"/>
              <a:t>Each host has a unique ID</a:t>
            </a:r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No particular structure </a:t>
            </a:r>
            <a:r>
              <a:rPr lang="en-US" dirty="0"/>
              <a:t>to those </a:t>
            </a:r>
            <a:r>
              <a:rPr lang="en-US" dirty="0" smtClean="0"/>
              <a:t>IDs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4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Forwarding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r>
                        <a:rPr lang="en-US" sz="1200" baseline="0" dirty="0" smtClean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#0</a:t>
            </a:r>
            <a:endParaRPr lang="en-US" dirty="0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</a:t>
            </a:r>
            <a:r>
              <a:rPr lang="en-US" sz="1200" smtClean="0"/>
              <a:t>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8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JHU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MIT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NYU</a:t>
            </a:r>
            <a:endParaRPr lang="en-US" dirty="0"/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5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Midterm survey summary</a:t>
            </a:r>
          </a:p>
          <a:p>
            <a:r>
              <a:rPr lang="en-US" dirty="0"/>
              <a:t>Final exam </a:t>
            </a:r>
            <a:r>
              <a:rPr lang="en-US" dirty="0" smtClean="0"/>
              <a:t>announcement</a:t>
            </a:r>
          </a:p>
          <a:p>
            <a:r>
              <a:rPr lang="en-US" dirty="0" smtClean="0"/>
              <a:t>Inter-domain routing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router must be able to reach any destination</a:t>
            </a:r>
          </a:p>
          <a:p>
            <a:pPr lvl="1"/>
            <a:r>
              <a:rPr lang="en-US" dirty="0" smtClean="0"/>
              <a:t>Given packet’s destination address, lookup next hop</a:t>
            </a:r>
          </a:p>
          <a:p>
            <a:r>
              <a:rPr lang="en-US" dirty="0" smtClean="0"/>
              <a:t>Naive: Have an entry for each destination</a:t>
            </a:r>
          </a:p>
          <a:p>
            <a:pPr lvl="1"/>
            <a:r>
              <a:rPr lang="en-US" dirty="0" smtClean="0"/>
              <a:t>There would be over 10</a:t>
            </a:r>
            <a:r>
              <a:rPr lang="en-US" altLang="zh-CN" baseline="30000" dirty="0"/>
              <a:t>9</a:t>
            </a:r>
            <a:r>
              <a:rPr lang="en-US" dirty="0" smtClean="0"/>
              <a:t> entries!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AND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routing updates per destination! 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How can we improve scalability?</a:t>
            </a:r>
          </a:p>
          <a:p>
            <a:pPr lvl="1"/>
            <a:r>
              <a:rPr lang="en-US" dirty="0"/>
              <a:t>We have already seen an </a:t>
            </a:r>
            <a:r>
              <a:rPr lang="en-US" dirty="0" smtClean="0"/>
              <a:t>example: </a:t>
            </a:r>
            <a:r>
              <a:rPr lang="en-US" dirty="0" smtClean="0">
                <a:solidFill>
                  <a:schemeClr val="accent5"/>
                </a:solidFill>
              </a:rPr>
              <a:t>longest-prefix matching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3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dirty="0" smtClean="0"/>
              <a:t>A smaller table at node B?</a:t>
            </a:r>
            <a:endParaRPr lang="en-US" dirty="0"/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/>
          </p:nvPr>
        </p:nvGraphicFramePr>
        <p:xfrm>
          <a:off x="2971800" y="3257490"/>
          <a:ext cx="2743200" cy="3055440"/>
        </p:xfrm>
        <a:graphic>
          <a:graphicData uri="http://schemas.openxmlformats.org/drawingml/2006/table">
            <a:tbl>
              <a:tblPr/>
              <a:tblGrid>
                <a:gridCol w="1567542"/>
                <a:gridCol w="1175658"/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Destination</a:t>
                      </a:r>
                      <a:endParaRPr lang="en-US" sz="2000" dirty="0"/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 1</a:t>
                      </a:r>
                      <a:endParaRPr lang="en-US" sz="1600" dirty="0"/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4 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5 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8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82379" cy="2990910"/>
            <a:chOff x="609600" y="1600200"/>
            <a:chExt cx="7882379" cy="299091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64" name="Up Arrow 63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Re-number the end-systems?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685800" y="4800600"/>
            <a:ext cx="8001000" cy="1431738"/>
          </a:xfrm>
        </p:spPr>
        <p:txBody>
          <a:bodyPr/>
          <a:lstStyle/>
          <a:p>
            <a:r>
              <a:rPr lang="en-US" dirty="0" smtClean="0"/>
              <a:t>Careful address assignment </a:t>
            </a:r>
            <a:r>
              <a:rPr lang="en-US" dirty="0" smtClean="0">
                <a:sym typeface="Wingdings"/>
              </a:rPr>
              <a:t> can </a:t>
            </a:r>
            <a:r>
              <a:rPr lang="en-US" i="1" dirty="0" smtClean="0">
                <a:sym typeface="Wingdings"/>
              </a:rPr>
              <a:t>aggregate</a:t>
            </a:r>
            <a:r>
              <a:rPr lang="en-US" dirty="0" smtClean="0">
                <a:sym typeface="Wingdings"/>
              </a:rPr>
              <a:t> multiple addresses into one range  scalability!</a:t>
            </a:r>
          </a:p>
          <a:p>
            <a:r>
              <a:rPr lang="en-US" dirty="0">
                <a:solidFill>
                  <a:schemeClr val="accent5"/>
                </a:solidFill>
                <a:sym typeface="Wingdings"/>
              </a:rPr>
              <a:t>A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kin to reducing the number of destinations</a:t>
            </a:r>
            <a:endParaRPr lang="en-US" dirty="0">
              <a:solidFill>
                <a:schemeClr val="accent5"/>
              </a:solidFill>
            </a:endParaRPr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/>
          </p:nvPr>
        </p:nvGraphicFramePr>
        <p:xfrm>
          <a:off x="2971800" y="3257490"/>
          <a:ext cx="2743200" cy="1059120"/>
        </p:xfrm>
        <a:graphic>
          <a:graphicData uri="http://schemas.openxmlformats.org/drawingml/2006/table">
            <a:tbl>
              <a:tblPr/>
              <a:tblGrid>
                <a:gridCol w="1567542"/>
                <a:gridCol w="1175658"/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Destination</a:t>
                      </a:r>
                      <a:endParaRPr lang="en-US" sz="2000" dirty="0"/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 [1-4]</a:t>
                      </a:r>
                      <a:endParaRPr lang="en-US" sz="1600" dirty="0"/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[5-8]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42280" cy="2929354"/>
            <a:chOff x="609600" y="1600200"/>
            <a:chExt cx="7842280" cy="2929354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6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7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3" name="Up Arrow 42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03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  <p:bldP spid="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router must be able to reach any destination</a:t>
            </a:r>
          </a:p>
          <a:p>
            <a:r>
              <a:rPr lang="en-US" dirty="0" smtClean="0"/>
              <a:t>Naive: Have an entry for each destination</a:t>
            </a:r>
          </a:p>
          <a:p>
            <a:r>
              <a:rPr lang="en-US" dirty="0" smtClean="0"/>
              <a:t>Better: Have an entry for a range of addresses</a:t>
            </a:r>
          </a:p>
          <a:p>
            <a:pPr lvl="1"/>
            <a:r>
              <a:rPr lang="en-US" dirty="0" smtClean="0"/>
              <a:t>Can’t do this if addresses are assigned randomly!</a:t>
            </a:r>
          </a:p>
          <a:p>
            <a:pPr lvl="1"/>
            <a:r>
              <a:rPr lang="en-US" dirty="0" smtClean="0"/>
              <a:t>How addresses are allocated will matter!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5"/>
                </a:solidFill>
              </a:rPr>
              <a:t>Host addressing is key to scaling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5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Scaling</a:t>
            </a:r>
          </a:p>
          <a:p>
            <a:r>
              <a:rPr lang="en-US" dirty="0" smtClean="0"/>
              <a:t>Administrative structure </a:t>
            </a:r>
          </a:p>
          <a:p>
            <a:pPr lvl="1"/>
            <a:r>
              <a:rPr lang="en-US" dirty="0" smtClean="0"/>
              <a:t>Issues of autonomy, policy, privacy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2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structure shapes inter-domain routing</a:t>
            </a:r>
            <a:endParaRPr lang="en-US" dirty="0"/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ASes want </a:t>
            </a:r>
            <a:r>
              <a:rPr lang="en-US" dirty="0" smtClean="0">
                <a:solidFill>
                  <a:schemeClr val="accent5"/>
                </a:solidFill>
              </a:rPr>
              <a:t>freedom in picking routes</a:t>
            </a:r>
          </a:p>
          <a:p>
            <a:pPr lvl="1"/>
            <a:r>
              <a:rPr lang="ja-JP" altLang="en-US" dirty="0" smtClean="0"/>
              <a:t>“</a:t>
            </a:r>
            <a:r>
              <a:rPr lang="en-US" dirty="0" smtClean="0"/>
              <a:t>My traffic can’t be carried over my competitor’s network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ja-JP" altLang="en-US" dirty="0" smtClean="0"/>
              <a:t>“</a:t>
            </a:r>
            <a:r>
              <a:rPr lang="en-US" dirty="0" smtClean="0"/>
              <a:t>I don’t want to carry A’s traffic through my network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Not expressible as Internet-wide </a:t>
            </a:r>
            <a:r>
              <a:rPr lang="ja-JP" altLang="en-US" dirty="0" smtClean="0"/>
              <a:t>“</a:t>
            </a:r>
            <a:r>
              <a:rPr lang="en-US" dirty="0" smtClean="0"/>
              <a:t>least cost</a:t>
            </a:r>
            <a:r>
              <a:rPr lang="ja-JP" altLang="en-US" dirty="0" smtClean="0"/>
              <a:t>”</a:t>
            </a:r>
            <a:endParaRPr lang="en-US" dirty="0" smtClean="0"/>
          </a:p>
          <a:p>
            <a:r>
              <a:rPr lang="en-US" dirty="0" smtClean="0"/>
              <a:t>ASes want </a:t>
            </a:r>
            <a:r>
              <a:rPr lang="en-US" dirty="0" smtClean="0">
                <a:solidFill>
                  <a:schemeClr val="accent5"/>
                </a:solidFill>
              </a:rPr>
              <a:t>autonomy</a:t>
            </a:r>
          </a:p>
          <a:p>
            <a:pPr lvl="1"/>
            <a:r>
              <a:rPr lang="en-US" dirty="0" smtClean="0"/>
              <a:t>Want to choose their own internal routing protocol</a:t>
            </a:r>
          </a:p>
          <a:p>
            <a:pPr lvl="1"/>
            <a:r>
              <a:rPr lang="en-US" dirty="0" smtClean="0"/>
              <a:t>Want to choose their own policy</a:t>
            </a:r>
          </a:p>
          <a:p>
            <a:r>
              <a:rPr lang="en-US" dirty="0" smtClean="0"/>
              <a:t>ASes want </a:t>
            </a:r>
            <a:r>
              <a:rPr lang="en-US" dirty="0" smtClean="0">
                <a:solidFill>
                  <a:schemeClr val="accent5"/>
                </a:solidFill>
              </a:rPr>
              <a:t>privacy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hoice of network topology, routing policies, etc.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3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routing algorithm</a:t>
            </a:r>
            <a:endParaRPr lang="en-US" dirty="0"/>
          </a:p>
        </p:txBody>
      </p:sp>
      <p:sp>
        <p:nvSpPr>
          <p:cNvPr id="1167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77200" cy="4419600"/>
          </a:xfrm>
        </p:spPr>
        <p:txBody>
          <a:bodyPr/>
          <a:lstStyle/>
          <a:p>
            <a:r>
              <a:rPr lang="en-US" dirty="0" smtClean="0"/>
              <a:t>Link-state</a:t>
            </a:r>
          </a:p>
          <a:p>
            <a:pPr lvl="1"/>
            <a:r>
              <a:rPr lang="en-US" dirty="0" smtClean="0"/>
              <a:t>No privacy – broadcasts all network information </a:t>
            </a:r>
          </a:p>
          <a:p>
            <a:pPr lvl="1"/>
            <a:r>
              <a:rPr lang="en-US" dirty="0" smtClean="0"/>
              <a:t>Limited </a:t>
            </a:r>
            <a:r>
              <a:rPr lang="en-US" dirty="0"/>
              <a:t>autonomy – </a:t>
            </a:r>
            <a:r>
              <a:rPr lang="en-US" dirty="0" smtClean="0"/>
              <a:t>needs agreement on metric, </a:t>
            </a:r>
            <a:r>
              <a:rPr lang="en-US" dirty="0" err="1" smtClean="0"/>
              <a:t>algo</a:t>
            </a:r>
            <a:endParaRPr lang="en-US" dirty="0" smtClean="0"/>
          </a:p>
          <a:p>
            <a:r>
              <a:rPr lang="en-US" dirty="0" smtClean="0"/>
              <a:t>Distance-vector is a decent starting point </a:t>
            </a:r>
          </a:p>
          <a:p>
            <a:pPr lvl="1"/>
            <a:r>
              <a:rPr lang="en-US" dirty="0" smtClean="0"/>
              <a:t>Per-destination updates give some control</a:t>
            </a:r>
          </a:p>
          <a:p>
            <a:pPr lvl="1"/>
            <a:r>
              <a:rPr lang="en-US" dirty="0" smtClean="0"/>
              <a:t>BUT wasn’t designed to implement policy </a:t>
            </a:r>
          </a:p>
          <a:p>
            <a:pPr lvl="1"/>
            <a:r>
              <a:rPr lang="en-US" dirty="0" smtClean="0"/>
              <a:t>AND is vulnerable to loops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chemeClr val="accent5"/>
                </a:solidFill>
              </a:rPr>
              <a:t>The </a:t>
            </a:r>
            <a:r>
              <a:rPr lang="en-US" dirty="0">
                <a:solidFill>
                  <a:schemeClr val="accent5"/>
                </a:solidFill>
              </a:rPr>
              <a:t>“Border Gateway Protocol” (BGP) extends 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distance-vector ideas to accommodate </a:t>
            </a:r>
            <a:r>
              <a:rPr lang="en-US" dirty="0" smtClean="0">
                <a:solidFill>
                  <a:schemeClr val="accent5"/>
                </a:solidFill>
              </a:rPr>
              <a:t>policy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6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Inter-domain-routing</a:t>
            </a:r>
          </a:p>
          <a:p>
            <a:pPr lvl="1"/>
            <a:r>
              <a:rPr lang="en-US" dirty="0" smtClean="0"/>
              <a:t>Addressing (Scalability)</a:t>
            </a:r>
          </a:p>
          <a:p>
            <a:pPr lvl="1"/>
            <a:r>
              <a:rPr lang="en-US" dirty="0" smtClean="0"/>
              <a:t>BGP (Autonomy, policy, privacy)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ontext and basic ideas: today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etails and issues: next lecture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5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</a:t>
            </a:r>
            <a:r>
              <a:rPr lang="en-US" dirty="0" smtClean="0"/>
              <a:t>of addressing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Scalable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State: Small forwarding tables at routers</a:t>
            </a:r>
          </a:p>
          <a:p>
            <a:pPr lvl="1"/>
            <a:r>
              <a:rPr lang="en-US" dirty="0" smtClean="0"/>
              <a:t>Much less than the number of hosts</a:t>
            </a:r>
          </a:p>
          <a:p>
            <a:r>
              <a:rPr lang="en-US" dirty="0" smtClean="0"/>
              <a:t>Churn: Limited rate of change in routing tables</a:t>
            </a:r>
          </a:p>
          <a:p>
            <a:pPr lvl="0"/>
            <a:r>
              <a:rPr lang="en-US" dirty="0" smtClean="0">
                <a:solidFill>
                  <a:schemeClr val="accent5"/>
                </a:solidFill>
              </a:rPr>
              <a:t>Ability to aggregate </a:t>
            </a:r>
            <a:r>
              <a:rPr lang="en-US" dirty="0" smtClean="0"/>
              <a:t>addresses is crucial for both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3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idterm</a:t>
            </a:r>
            <a:r>
              <a:rPr lang="zh-CN" altLang="en-US" dirty="0" smtClean="0"/>
              <a:t> </a:t>
            </a:r>
            <a:r>
              <a:rPr lang="en-US" altLang="zh-CN" dirty="0" smtClean="0"/>
              <a:t>Survey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377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Lectures</a:t>
            </a:r>
          </a:p>
          <a:p>
            <a:pPr lvl="1"/>
            <a:r>
              <a:rPr lang="en-US" dirty="0" smtClean="0"/>
              <a:t>Ask questions if you feel I am going too fast</a:t>
            </a:r>
          </a:p>
          <a:p>
            <a:pPr lvl="2"/>
            <a:r>
              <a:rPr lang="en-US" dirty="0" smtClean="0"/>
              <a:t>Don’t be shy 😀. If you do not understand, many of your classmates do not understand it, either.</a:t>
            </a:r>
          </a:p>
          <a:p>
            <a:pPr lvl="1"/>
            <a:r>
              <a:rPr lang="en-US" dirty="0" smtClean="0"/>
              <a:t>Exercise questions are embedded in slides</a:t>
            </a:r>
          </a:p>
          <a:p>
            <a:pPr lvl="1"/>
            <a:r>
              <a:rPr lang="en-US" dirty="0" smtClean="0"/>
              <a:t>Notes in PowerPoint contain pointers and answers</a:t>
            </a:r>
          </a:p>
          <a:p>
            <a:pPr lvl="1"/>
            <a:r>
              <a:rPr lang="en-US" dirty="0" smtClean="0"/>
              <a:t>Provide both PDF and PPT for slides</a:t>
            </a:r>
          </a:p>
          <a:p>
            <a:pPr lvl="1"/>
            <a:r>
              <a:rPr lang="en-US" dirty="0" smtClean="0"/>
              <a:t>Slides are now uploaded before class</a:t>
            </a:r>
          </a:p>
          <a:p>
            <a:pPr lvl="2"/>
            <a:r>
              <a:rPr lang="en-US" dirty="0" smtClean="0"/>
              <a:t>May still update after class based on feedback</a:t>
            </a:r>
          </a:p>
          <a:p>
            <a:pPr lvl="1"/>
            <a:r>
              <a:rPr lang="en-US" dirty="0"/>
              <a:t>“Better chalk would help when you draw things on the board. Current chalk is hard to see</a:t>
            </a:r>
            <a:r>
              <a:rPr lang="en-US" dirty="0" smtClean="0"/>
              <a:t>.”</a:t>
            </a:r>
          </a:p>
          <a:p>
            <a:pPr lvl="2"/>
            <a:r>
              <a:rPr lang="en-US" dirty="0" smtClean="0"/>
              <a:t>Sit in front. The first row is not full </a:t>
            </a:r>
            <a:r>
              <a:rPr lang="en-US" dirty="0"/>
              <a:t>😀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Advanced topics (will cover all of them, but only briefly because of time): security, programmable networks, software-defined networking, networking testing, big network data processing, cloud computing and network virtualization, bitcoin and </a:t>
            </a:r>
            <a:r>
              <a:rPr lang="en-US" dirty="0" err="1" smtClean="0"/>
              <a:t>blockchain</a:t>
            </a:r>
            <a:r>
              <a:rPr lang="en-US" dirty="0" smtClean="0"/>
              <a:t>, AI &amp; networks, </a:t>
            </a:r>
            <a:r>
              <a:rPr lang="en-US" dirty="0" err="1" smtClean="0"/>
              <a:t>IoT</a:t>
            </a:r>
            <a:r>
              <a:rPr lang="en-US" dirty="0" smtClean="0"/>
              <a:t>, distributed systems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6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works if…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114829"/>
            <a:ext cx="7924800" cy="1913493"/>
          </a:xfrm>
        </p:spPr>
        <p:txBody>
          <a:bodyPr/>
          <a:lstStyle/>
          <a:p>
            <a:r>
              <a:rPr lang="en-US" sz="2400" dirty="0"/>
              <a:t>Groups of destinations reached via the same </a:t>
            </a:r>
            <a:r>
              <a:rPr lang="en-US" sz="2400" dirty="0" smtClean="0"/>
              <a:t>path</a:t>
            </a:r>
            <a:endParaRPr lang="en-US" sz="2400" dirty="0"/>
          </a:p>
          <a:p>
            <a:r>
              <a:rPr lang="en-US" sz="2400" dirty="0"/>
              <a:t>These groups are assigned contiguous </a:t>
            </a:r>
            <a:r>
              <a:rPr lang="en-US" sz="2400" dirty="0" smtClean="0"/>
              <a:t>addresses</a:t>
            </a:r>
            <a:endParaRPr lang="en-US" sz="2400" dirty="0"/>
          </a:p>
          <a:p>
            <a:r>
              <a:rPr lang="en-US" sz="2400" dirty="0"/>
              <a:t>These groups are relatively </a:t>
            </a:r>
            <a:r>
              <a:rPr lang="en-US" sz="2400" dirty="0" smtClean="0"/>
              <a:t>stable</a:t>
            </a:r>
            <a:endParaRPr lang="en-US" sz="2400" dirty="0"/>
          </a:p>
          <a:p>
            <a:r>
              <a:rPr lang="en-US" sz="2400" dirty="0"/>
              <a:t>Few enough groups to make forwarding easy</a:t>
            </a:r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71600" y="1600201"/>
            <a:ext cx="6455664" cy="2453142"/>
            <a:chOff x="609600" y="1600200"/>
            <a:chExt cx="7909499" cy="3005597"/>
          </a:xfrm>
        </p:grpSpPr>
        <p:sp>
          <p:nvSpPr>
            <p:cNvPr id="8" name="Rectangle 7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9" name="Straight Connector 18"/>
            <p:cNvCxnSpPr>
              <a:stCxn id="12" idx="5"/>
              <a:endCxn id="9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6"/>
              <a:endCxn id="9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8" idx="1"/>
              <a:endCxn id="11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1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16" idx="3"/>
              <a:endCxn id="11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15" idx="7"/>
              <a:endCxn id="9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4" idx="0"/>
              <a:endCxn id="9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9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11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61621" y="41910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9600" y="2438399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38621" y="1600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53400" y="2362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7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is hierarchical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address structure</a:t>
            </a:r>
          </a:p>
          <a:p>
            <a:r>
              <a:rPr lang="en-US" dirty="0" smtClean="0"/>
              <a:t>Hierarchical address allocation </a:t>
            </a:r>
          </a:p>
          <a:p>
            <a:r>
              <a:rPr lang="en-US" dirty="0" smtClean="0"/>
              <a:t>Hierarchical addresses and routing scalability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addresses (IPv4)</a:t>
            </a:r>
            <a:endParaRPr 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 32-bit number associated with a host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Represented with the “dotted-decimal” notation </a:t>
            </a:r>
          </a:p>
          <a:p>
            <a:pPr lvl="1"/>
            <a:r>
              <a:rPr lang="en-US" dirty="0" smtClean="0"/>
              <a:t>e.g., 12.34.158.5</a:t>
            </a:r>
            <a:endParaRPr lang="en-US" dirty="0"/>
          </a:p>
        </p:txBody>
      </p:sp>
      <p:grpSp>
        <p:nvGrpSpPr>
          <p:cNvPr id="108548" name="Group 4"/>
          <p:cNvGrpSpPr>
            <a:grpSpLocks/>
          </p:cNvGrpSpPr>
          <p:nvPr/>
        </p:nvGrpSpPr>
        <p:grpSpPr bwMode="auto">
          <a:xfrm>
            <a:off x="850900" y="5260975"/>
            <a:ext cx="7329488" cy="598487"/>
            <a:chOff x="428" y="893"/>
            <a:chExt cx="4617" cy="377"/>
          </a:xfrm>
        </p:grpSpPr>
        <p:grpSp>
          <p:nvGrpSpPr>
            <p:cNvPr id="108557" name="Group 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924678" name="Rectangle 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accent5"/>
                  </a:solidFill>
                  <a:ea typeface="+mn-ea"/>
                  <a:cs typeface="+mn-cs"/>
                </a:endParaRPr>
              </a:p>
            </p:txBody>
          </p:sp>
          <p:sp>
            <p:nvSpPr>
              <p:cNvPr id="108563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08564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08565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108558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chemeClr val="accent5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108559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chemeClr val="accent5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108560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chemeClr val="accent5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108561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chemeClr val="accent5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108549" name="Text Box 14"/>
          <p:cNvSpPr txBox="1">
            <a:spLocks noChangeArrowheads="1"/>
          </p:cNvSpPr>
          <p:nvPr/>
        </p:nvSpPr>
        <p:spPr bwMode="auto">
          <a:xfrm>
            <a:off x="1493838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12</a:t>
            </a:r>
          </a:p>
        </p:txBody>
      </p:sp>
      <p:sp>
        <p:nvSpPr>
          <p:cNvPr id="108550" name="Text Box 15"/>
          <p:cNvSpPr txBox="1">
            <a:spLocks noChangeArrowheads="1"/>
          </p:cNvSpPr>
          <p:nvPr/>
        </p:nvSpPr>
        <p:spPr bwMode="auto">
          <a:xfrm>
            <a:off x="3395663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34</a:t>
            </a:r>
          </a:p>
        </p:txBody>
      </p:sp>
      <p:sp>
        <p:nvSpPr>
          <p:cNvPr id="108551" name="Text Box 16"/>
          <p:cNvSpPr txBox="1">
            <a:spLocks noChangeArrowheads="1"/>
          </p:cNvSpPr>
          <p:nvPr/>
        </p:nvSpPr>
        <p:spPr bwMode="auto">
          <a:xfrm>
            <a:off x="5080000" y="41148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158</a:t>
            </a:r>
          </a:p>
        </p:txBody>
      </p:sp>
      <p:sp>
        <p:nvSpPr>
          <p:cNvPr id="108552" name="Text Box 17"/>
          <p:cNvSpPr txBox="1">
            <a:spLocks noChangeArrowheads="1"/>
          </p:cNvSpPr>
          <p:nvPr/>
        </p:nvSpPr>
        <p:spPr bwMode="auto">
          <a:xfrm>
            <a:off x="7031038" y="41148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5</a:t>
            </a:r>
          </a:p>
        </p:txBody>
      </p:sp>
      <p:sp>
        <p:nvSpPr>
          <p:cNvPr id="108553" name="Line 18"/>
          <p:cNvSpPr>
            <a:spLocks noChangeShapeType="1"/>
          </p:cNvSpPr>
          <p:nvPr/>
        </p:nvSpPr>
        <p:spPr bwMode="auto">
          <a:xfrm>
            <a:off x="1774825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4" name="Line 19"/>
          <p:cNvSpPr>
            <a:spLocks noChangeShapeType="1"/>
          </p:cNvSpPr>
          <p:nvPr/>
        </p:nvSpPr>
        <p:spPr bwMode="auto">
          <a:xfrm>
            <a:off x="3700463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5" name="Line 20"/>
          <p:cNvSpPr>
            <a:spLocks noChangeShapeType="1"/>
          </p:cNvSpPr>
          <p:nvPr/>
        </p:nvSpPr>
        <p:spPr bwMode="auto">
          <a:xfrm>
            <a:off x="547370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6" name="Line 21"/>
          <p:cNvSpPr>
            <a:spLocks noChangeShapeType="1"/>
          </p:cNvSpPr>
          <p:nvPr/>
        </p:nvSpPr>
        <p:spPr bwMode="auto">
          <a:xfrm>
            <a:off x="721995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923925" y="2303463"/>
            <a:ext cx="7313613" cy="598487"/>
            <a:chOff x="438" y="893"/>
            <a:chExt cx="4607" cy="377"/>
          </a:xfrm>
        </p:grpSpPr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 smtClean="0">
                  <a:solidFill>
                    <a:schemeClr val="accent5"/>
                  </a:solidFill>
                  <a:latin typeface="Times New Roman" charset="0"/>
                </a:rPr>
                <a:t>00001100</a:t>
              </a:r>
              <a:endParaRPr lang="en-US" sz="3200" b="0" dirty="0">
                <a:solidFill>
                  <a:schemeClr val="accent5"/>
                </a:solidFill>
                <a:latin typeface="Times New Roman" charset="0"/>
              </a:endParaRP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chemeClr val="accent5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chemeClr val="accent5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chemeClr val="accent5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8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/>
      <p:bldP spid="108550" grpId="0"/>
      <p:bldP spid="108551" grpId="0"/>
      <p:bldP spid="108552" grpId="0"/>
      <p:bldP spid="108553" grpId="0" animBg="1"/>
      <p:bldP spid="108554" grpId="0" animBg="1"/>
      <p:bldP spid="108555" grpId="0" animBg="1"/>
      <p:bldP spid="10855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in IP addressing</a:t>
            </a:r>
            <a:endParaRPr lang="en-US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 smtClean="0"/>
              <a:t>32 bits are partitioned into a prefix and suffix components</a:t>
            </a:r>
          </a:p>
          <a:p>
            <a:r>
              <a:rPr lang="en-US" dirty="0" smtClean="0"/>
              <a:t>Prefix is the </a:t>
            </a:r>
            <a:r>
              <a:rPr lang="en-US" dirty="0" smtClean="0">
                <a:solidFill>
                  <a:schemeClr val="accent5"/>
                </a:solidFill>
              </a:rPr>
              <a:t>network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component; suffix is the </a:t>
            </a:r>
            <a:r>
              <a:rPr lang="en-US" dirty="0" smtClean="0">
                <a:solidFill>
                  <a:schemeClr val="accent5"/>
                </a:solidFill>
              </a:rPr>
              <a:t>host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component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Inter-domain routing operates on network prefix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24338" y="3429001"/>
            <a:ext cx="6495324" cy="1954387"/>
            <a:chOff x="762000" y="4343400"/>
            <a:chExt cx="7334250" cy="2316312"/>
          </a:xfrm>
        </p:grpSpPr>
        <p:grpSp>
          <p:nvGrpSpPr>
            <p:cNvPr id="124932" name="Group 4"/>
            <p:cNvGrpSpPr>
              <a:grpSpLocks/>
            </p:cNvGrpSpPr>
            <p:nvPr/>
          </p:nvGrpSpPr>
          <p:grpSpPr bwMode="auto">
            <a:xfrm>
              <a:off x="762000" y="5243513"/>
              <a:ext cx="7334250" cy="633412"/>
              <a:chOff x="428" y="893"/>
              <a:chExt cx="4620" cy="399"/>
            </a:xfrm>
          </p:grpSpPr>
          <p:grpSp>
            <p:nvGrpSpPr>
              <p:cNvPr id="124948" name="Group 5"/>
              <p:cNvGrpSpPr>
                <a:grpSpLocks/>
              </p:cNvGrpSpPr>
              <p:nvPr/>
            </p:nvGrpSpPr>
            <p:grpSpPr bwMode="auto">
              <a:xfrm>
                <a:off x="428" y="904"/>
                <a:ext cx="4616" cy="328"/>
                <a:chOff x="428" y="904"/>
                <a:chExt cx="4616" cy="328"/>
              </a:xfrm>
            </p:grpSpPr>
            <p:sp>
              <p:nvSpPr>
                <p:cNvPr id="932870" name="Rectangle 6"/>
                <p:cNvSpPr>
                  <a:spLocks noChangeArrowheads="1"/>
                </p:cNvSpPr>
                <p:nvPr/>
              </p:nvSpPr>
              <p:spPr bwMode="auto">
                <a:xfrm>
                  <a:off x="428" y="908"/>
                  <a:ext cx="4616" cy="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ea typeface="+mn-ea"/>
                    <a:cs typeface="+mn-cs"/>
                  </a:endParaRPr>
                </a:p>
              </p:txBody>
            </p:sp>
            <p:sp>
              <p:nvSpPr>
                <p:cNvPr id="124954" name="Line 7"/>
                <p:cNvSpPr>
                  <a:spLocks noChangeShapeType="1"/>
                </p:cNvSpPr>
                <p:nvPr/>
              </p:nvSpPr>
              <p:spPr bwMode="auto">
                <a:xfrm>
                  <a:off x="2728" y="904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5" name="Line 8"/>
                <p:cNvSpPr>
                  <a:spLocks noChangeShapeType="1"/>
                </p:cNvSpPr>
                <p:nvPr/>
              </p:nvSpPr>
              <p:spPr bwMode="auto">
                <a:xfrm>
                  <a:off x="1592" y="904"/>
                  <a:ext cx="0" cy="3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6" name="Line 9"/>
                <p:cNvSpPr>
                  <a:spLocks noChangeShapeType="1"/>
                </p:cNvSpPr>
                <p:nvPr/>
              </p:nvSpPr>
              <p:spPr bwMode="auto">
                <a:xfrm>
                  <a:off x="3896" y="912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  <p:sp>
            <p:nvSpPr>
              <p:cNvPr id="124949" name="Rectangle 10"/>
              <p:cNvSpPr>
                <a:spLocks noChangeArrowheads="1"/>
              </p:cNvSpPr>
              <p:nvPr/>
            </p:nvSpPr>
            <p:spPr bwMode="auto">
              <a:xfrm>
                <a:off x="438" y="893"/>
                <a:ext cx="114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chemeClr val="accent4"/>
                    </a:solidFill>
                    <a:latin typeface="Times New Roman" charset="0"/>
                  </a:rPr>
                  <a:t>00001100</a:t>
                </a:r>
              </a:p>
            </p:txBody>
          </p:sp>
          <p:sp>
            <p:nvSpPr>
              <p:cNvPr id="124950" name="Rectangle 11"/>
              <p:cNvSpPr>
                <a:spLocks noChangeArrowheads="1"/>
              </p:cNvSpPr>
              <p:nvPr/>
            </p:nvSpPr>
            <p:spPr bwMode="auto">
              <a:xfrm>
                <a:off x="1606" y="893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chemeClr val="accent4"/>
                    </a:solidFill>
                    <a:latin typeface="Times New Roman" charset="0"/>
                  </a:rPr>
                  <a:t>00100010</a:t>
                </a:r>
              </a:p>
            </p:txBody>
          </p:sp>
          <p:sp>
            <p:nvSpPr>
              <p:cNvPr id="124951" name="Rectangle 12"/>
              <p:cNvSpPr>
                <a:spLocks noChangeArrowheads="1"/>
              </p:cNvSpPr>
              <p:nvPr/>
            </p:nvSpPr>
            <p:spPr bwMode="auto">
              <a:xfrm>
                <a:off x="2758" y="901"/>
                <a:ext cx="1125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chemeClr val="accent4"/>
                    </a:solidFill>
                    <a:latin typeface="Times New Roman" charset="0"/>
                  </a:rPr>
                  <a:t>1001111</a:t>
                </a:r>
                <a:r>
                  <a:rPr lang="en-US" sz="2800" b="0" dirty="0">
                    <a:solidFill>
                      <a:schemeClr val="accent5"/>
                    </a:solidFill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124952" name="Rectangle 13"/>
              <p:cNvSpPr>
                <a:spLocks noChangeArrowheads="1"/>
              </p:cNvSpPr>
              <p:nvPr/>
            </p:nvSpPr>
            <p:spPr bwMode="auto">
              <a:xfrm>
                <a:off x="3894" y="901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chemeClr val="accent5"/>
                    </a:solidFill>
                    <a:latin typeface="Times New Roman" charset="0"/>
                  </a:rPr>
                  <a:t>00000101</a:t>
                </a:r>
              </a:p>
            </p:txBody>
          </p:sp>
        </p:grpSp>
        <p:sp>
          <p:nvSpPr>
            <p:cNvPr id="124933" name="Line 14"/>
            <p:cNvSpPr>
              <a:spLocks noChangeShapeType="1"/>
            </p:cNvSpPr>
            <p:nvPr/>
          </p:nvSpPr>
          <p:spPr bwMode="auto">
            <a:xfrm>
              <a:off x="777875" y="60198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4" name="Rectangle 15"/>
            <p:cNvSpPr>
              <a:spLocks noChangeArrowheads="1"/>
            </p:cNvSpPr>
            <p:nvPr/>
          </p:nvSpPr>
          <p:spPr bwMode="auto">
            <a:xfrm>
              <a:off x="2052628" y="6221224"/>
              <a:ext cx="2244455" cy="4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chemeClr val="accent4"/>
                  </a:solidFill>
                  <a:latin typeface="Arial" charset="0"/>
                </a:rPr>
                <a:t>Network (23 bits)</a:t>
              </a:r>
              <a:r>
                <a:rPr lang="en-US" b="0" dirty="0">
                  <a:solidFill>
                    <a:schemeClr val="accent4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5" name="Line 16"/>
            <p:cNvSpPr>
              <a:spLocks noChangeShapeType="1"/>
            </p:cNvSpPr>
            <p:nvPr/>
          </p:nvSpPr>
          <p:spPr bwMode="auto">
            <a:xfrm flipH="1">
              <a:off x="777875" y="6242050"/>
              <a:ext cx="5157787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8000"/>
                </a:solidFill>
              </a:endParaRPr>
            </a:p>
          </p:txBody>
        </p:sp>
        <p:sp>
          <p:nvSpPr>
            <p:cNvPr id="124936" name="Line 17"/>
            <p:cNvSpPr>
              <a:spLocks noChangeShapeType="1"/>
            </p:cNvSpPr>
            <p:nvPr/>
          </p:nvSpPr>
          <p:spPr bwMode="auto">
            <a:xfrm>
              <a:off x="8089900" y="59944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7" name="Line 18"/>
            <p:cNvSpPr>
              <a:spLocks noChangeShapeType="1"/>
            </p:cNvSpPr>
            <p:nvPr/>
          </p:nvSpPr>
          <p:spPr bwMode="auto">
            <a:xfrm>
              <a:off x="5935662" y="593725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8" name="Rectangle 19"/>
            <p:cNvSpPr>
              <a:spLocks noChangeArrowheads="1"/>
            </p:cNvSpPr>
            <p:nvPr/>
          </p:nvSpPr>
          <p:spPr bwMode="auto">
            <a:xfrm>
              <a:off x="6182638" y="6221224"/>
              <a:ext cx="1679721" cy="4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chemeClr val="accent5"/>
                  </a:solidFill>
                  <a:latin typeface="Arial" charset="0"/>
                </a:rPr>
                <a:t>Host (9 bits)</a:t>
              </a:r>
              <a:r>
                <a:rPr lang="en-US" b="0" dirty="0">
                  <a:solidFill>
                    <a:schemeClr val="accent5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9" name="Line 20"/>
            <p:cNvSpPr>
              <a:spLocks noChangeShapeType="1"/>
            </p:cNvSpPr>
            <p:nvPr/>
          </p:nvSpPr>
          <p:spPr bwMode="auto">
            <a:xfrm>
              <a:off x="5965825" y="6242050"/>
              <a:ext cx="2120900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44" name="Line 25"/>
            <p:cNvSpPr>
              <a:spLocks noChangeShapeType="1"/>
            </p:cNvSpPr>
            <p:nvPr/>
          </p:nvSpPr>
          <p:spPr bwMode="auto">
            <a:xfrm>
              <a:off x="1685925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5" name="Line 26"/>
            <p:cNvSpPr>
              <a:spLocks noChangeShapeType="1"/>
            </p:cNvSpPr>
            <p:nvPr/>
          </p:nvSpPr>
          <p:spPr bwMode="auto">
            <a:xfrm>
              <a:off x="3611562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6" name="Line 27"/>
            <p:cNvSpPr>
              <a:spLocks noChangeShapeType="1"/>
            </p:cNvSpPr>
            <p:nvPr/>
          </p:nvSpPr>
          <p:spPr bwMode="auto">
            <a:xfrm>
              <a:off x="538480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7" name="Line 28"/>
            <p:cNvSpPr>
              <a:spLocks noChangeShapeType="1"/>
            </p:cNvSpPr>
            <p:nvPr/>
          </p:nvSpPr>
          <p:spPr bwMode="auto">
            <a:xfrm>
              <a:off x="713105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0" name="Text Box 21"/>
            <p:cNvSpPr txBox="1">
              <a:spLocks noChangeArrowheads="1"/>
            </p:cNvSpPr>
            <p:nvPr/>
          </p:nvSpPr>
          <p:spPr bwMode="auto">
            <a:xfrm>
              <a:off x="1404937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12</a:t>
              </a:r>
            </a:p>
          </p:txBody>
        </p:sp>
        <p:sp>
          <p:nvSpPr>
            <p:cNvPr id="124941" name="Text Box 22"/>
            <p:cNvSpPr txBox="1">
              <a:spLocks noChangeArrowheads="1"/>
            </p:cNvSpPr>
            <p:nvPr/>
          </p:nvSpPr>
          <p:spPr bwMode="auto">
            <a:xfrm>
              <a:off x="3306762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34</a:t>
              </a:r>
            </a:p>
          </p:txBody>
        </p:sp>
        <p:sp>
          <p:nvSpPr>
            <p:cNvPr id="124942" name="Text Box 23"/>
            <p:cNvSpPr txBox="1">
              <a:spLocks noChangeArrowheads="1"/>
            </p:cNvSpPr>
            <p:nvPr/>
          </p:nvSpPr>
          <p:spPr bwMode="auto">
            <a:xfrm>
              <a:off x="4991099" y="4343400"/>
              <a:ext cx="706393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158</a:t>
              </a:r>
            </a:p>
          </p:txBody>
        </p:sp>
        <p:sp>
          <p:nvSpPr>
            <p:cNvPr id="124943" name="Text Box 24"/>
            <p:cNvSpPr txBox="1">
              <a:spLocks noChangeArrowheads="1"/>
            </p:cNvSpPr>
            <p:nvPr/>
          </p:nvSpPr>
          <p:spPr bwMode="auto">
            <a:xfrm>
              <a:off x="6942137" y="4343400"/>
              <a:ext cx="374475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5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5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CIDR: C</a:t>
            </a:r>
            <a:r>
              <a:rPr lang="en-US" dirty="0" smtClean="0"/>
              <a:t>lassless inter-domain </a:t>
            </a:r>
            <a:r>
              <a:rPr lang="en-US" dirty="0"/>
              <a:t>r</a:t>
            </a:r>
            <a:r>
              <a:rPr lang="en-US" dirty="0" smtClean="0"/>
              <a:t>outing</a:t>
            </a:r>
            <a:endParaRPr lang="en-US" dirty="0"/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Flexible division between network and host addresses</a:t>
            </a:r>
          </a:p>
          <a:p>
            <a:r>
              <a:rPr lang="en-US" dirty="0" smtClean="0"/>
              <a:t>Offers a better tradeoff between size of the routing table and efficient use of the IP address space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5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CIDR example</a:t>
            </a:r>
            <a:endParaRPr lang="en-US" dirty="0"/>
          </a:p>
        </p:txBody>
      </p:sp>
      <p:sp>
        <p:nvSpPr>
          <p:cNvPr id="110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a network has 50 computers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llocate 6 bits for host addresses  (2</a:t>
            </a:r>
            <a:r>
              <a:rPr lang="en-US" baseline="30000" dirty="0" smtClean="0"/>
              <a:t>5</a:t>
            </a:r>
            <a:r>
              <a:rPr lang="en-US" dirty="0" smtClean="0"/>
              <a:t> &lt; 50 &lt; 2</a:t>
            </a:r>
            <a:r>
              <a:rPr lang="en-US" baseline="30000" dirty="0" smtClean="0"/>
              <a:t>6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emaining 32 - 6 = 26 bits as network prefix</a:t>
            </a:r>
          </a:p>
          <a:p>
            <a:r>
              <a:rPr lang="en-US" dirty="0" smtClean="0"/>
              <a:t>Flexible boundary means the boundary must be explicitly specified with the network address!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nformally, “slash 26”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128.23.9/26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ormally, prefix represented with a 32-bit mask: 255.255.255.192, where all network prefix bits set to “1” and host suffix bits to “0”</a:t>
            </a:r>
          </a:p>
          <a:p>
            <a:pPr lvl="1"/>
            <a:r>
              <a:rPr lang="en-US" dirty="0" smtClean="0"/>
              <a:t>Also known as </a:t>
            </a:r>
            <a:r>
              <a:rPr lang="en-US" dirty="0" smtClean="0">
                <a:solidFill>
                  <a:schemeClr val="accent5"/>
                </a:solidFill>
              </a:rPr>
              <a:t>subnet mask </a:t>
            </a:r>
            <a:r>
              <a:rPr lang="en-US" dirty="0" smtClean="0"/>
              <a:t>(a group of machines with the same prefix are in the same subnet)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2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2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CIDR: Classful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 smtClean="0"/>
              <a:t>Three classes</a:t>
            </a:r>
          </a:p>
          <a:p>
            <a:pPr lvl="1"/>
            <a:r>
              <a:rPr lang="en-US" dirty="0" smtClean="0"/>
              <a:t>8-bit network prefix (Class A),</a:t>
            </a:r>
          </a:p>
          <a:p>
            <a:pPr lvl="1"/>
            <a:r>
              <a:rPr lang="en-US" dirty="0" smtClean="0"/>
              <a:t>16-bit network prefix (Class B), or</a:t>
            </a:r>
          </a:p>
          <a:p>
            <a:pPr lvl="1"/>
            <a:r>
              <a:rPr lang="en-US" dirty="0" smtClean="0"/>
              <a:t>24-bit network prefix (Class C)</a:t>
            </a:r>
          </a:p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/>
              <a:t>A single class C address </a:t>
            </a:r>
            <a:r>
              <a:rPr lang="en-US" dirty="0" smtClean="0"/>
              <a:t>is not enough (&lt;500 hosts)</a:t>
            </a:r>
            <a:endParaRPr lang="en-US" dirty="0"/>
          </a:p>
          <a:p>
            <a:pPr marL="742950" lvl="1" indent="-285750"/>
            <a:r>
              <a:rPr lang="en-US" dirty="0" smtClean="0"/>
              <a:t>Instead, </a:t>
            </a:r>
            <a:r>
              <a:rPr lang="en-US" dirty="0"/>
              <a:t>a class B address is </a:t>
            </a:r>
            <a:r>
              <a:rPr lang="en-US" dirty="0" smtClean="0"/>
              <a:t>allocated</a:t>
            </a:r>
            <a:r>
              <a:rPr lang="en-US" dirty="0"/>
              <a:t> </a:t>
            </a:r>
            <a:r>
              <a:rPr lang="en-US" dirty="0" smtClean="0"/>
              <a:t>(~</a:t>
            </a:r>
            <a:r>
              <a:rPr lang="en-US" dirty="0"/>
              <a:t>65K hosts) </a:t>
            </a:r>
          </a:p>
          <a:p>
            <a:pPr marL="1042987" lvl="2" indent="-285750"/>
            <a:r>
              <a:rPr lang="en-US" dirty="0" smtClean="0"/>
              <a:t>Huge </a:t>
            </a:r>
            <a:r>
              <a:rPr lang="en-US" dirty="0"/>
              <a:t>waste!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is hierarchical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 smtClean="0"/>
              <a:t>Hierarchical address allocation </a:t>
            </a:r>
          </a:p>
          <a:p>
            <a:r>
              <a:rPr lang="en-US" dirty="0" smtClean="0"/>
              <a:t>Hierarchical addresses and routing scalability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3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done hierarchically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Corporation for Assigned Names and Numbers (ICANN) gives large blocks to…</a:t>
            </a:r>
            <a:endParaRPr lang="en-US" dirty="0" smtClean="0">
              <a:sym typeface="Wingdings"/>
            </a:endParaRPr>
          </a:p>
          <a:p>
            <a:r>
              <a:rPr lang="en-US" dirty="0" smtClean="0"/>
              <a:t>Regional Internet Registries, such as the American Registry for Internet Names (ARIN), which give blocks to…</a:t>
            </a:r>
          </a:p>
          <a:p>
            <a:r>
              <a:rPr lang="en-US" dirty="0" smtClean="0"/>
              <a:t>Large institutions (ISPs), which give addresses to…</a:t>
            </a:r>
          </a:p>
          <a:p>
            <a:r>
              <a:rPr lang="en-US" dirty="0" smtClean="0"/>
              <a:t>Individuals and smaller institutions</a:t>
            </a:r>
          </a:p>
          <a:p>
            <a:r>
              <a:rPr lang="en-US" dirty="0" smtClean="0"/>
              <a:t>FAKE Example: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ICANN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 ARIN  AT&amp;T  JHU  CS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CIDR: Addresses allocated in contiguous prefix chunks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Recursively break down chunks as get closer to host</a:t>
            </a:r>
          </a:p>
          <a:p>
            <a:endParaRPr lang="en-US" dirty="0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877888" y="3962400"/>
            <a:ext cx="132683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12.0.0.0/8</a:t>
            </a:r>
          </a:p>
        </p:txBody>
      </p:sp>
      <p:sp>
        <p:nvSpPr>
          <p:cNvPr id="141316" name="AutoShape 4"/>
          <p:cNvSpPr>
            <a:spLocks noChangeArrowheads="1"/>
          </p:cNvSpPr>
          <p:nvPr/>
        </p:nvSpPr>
        <p:spPr bwMode="auto">
          <a:xfrm rot="16200000">
            <a:off x="961231" y="3906044"/>
            <a:ext cx="2925763" cy="511175"/>
          </a:xfrm>
          <a:prstGeom prst="triangle">
            <a:avLst>
              <a:gd name="adj" fmla="val 49995"/>
            </a:avLst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2670175" y="2593975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12.0.0.0/15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2670175" y="52578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12.253.0.0/16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2670175" y="2906713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12.2.0.0/16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2670175" y="321945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12.3.0.0/16</a:t>
            </a:r>
          </a:p>
        </p:txBody>
      </p:sp>
      <p:sp>
        <p:nvSpPr>
          <p:cNvPr id="141321" name="AutoShape 10"/>
          <p:cNvSpPr>
            <a:spLocks noChangeArrowheads="1"/>
          </p:cNvSpPr>
          <p:nvPr/>
        </p:nvSpPr>
        <p:spPr bwMode="auto">
          <a:xfrm rot="16200000">
            <a:off x="3653631" y="3223418"/>
            <a:ext cx="1425575" cy="509588"/>
          </a:xfrm>
          <a:prstGeom prst="triangle">
            <a:avLst>
              <a:gd name="adj" fmla="val 49995"/>
            </a:avLst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2" name="Rectangle 11"/>
          <p:cNvSpPr>
            <a:spLocks noChangeArrowheads="1"/>
          </p:cNvSpPr>
          <p:nvPr/>
        </p:nvSpPr>
        <p:spPr bwMode="auto">
          <a:xfrm>
            <a:off x="3192463" y="3817938"/>
            <a:ext cx="314214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</p:txBody>
      </p:sp>
      <p:sp>
        <p:nvSpPr>
          <p:cNvPr id="141323" name="AutoShape 12"/>
          <p:cNvSpPr>
            <a:spLocks noChangeArrowheads="1"/>
          </p:cNvSpPr>
          <p:nvPr/>
        </p:nvSpPr>
        <p:spPr bwMode="auto">
          <a:xfrm rot="16200000">
            <a:off x="3795713" y="5187950"/>
            <a:ext cx="1738312" cy="509588"/>
          </a:xfrm>
          <a:prstGeom prst="triangle">
            <a:avLst>
              <a:gd name="adj" fmla="val 49995"/>
            </a:avLst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4" name="Rectangle 13"/>
          <p:cNvSpPr>
            <a:spLocks noChangeArrowheads="1"/>
          </p:cNvSpPr>
          <p:nvPr/>
        </p:nvSpPr>
        <p:spPr bwMode="auto">
          <a:xfrm>
            <a:off x="4611688" y="26670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12.3.0.0/22</a:t>
            </a:r>
          </a:p>
        </p:txBody>
      </p:sp>
      <p:sp>
        <p:nvSpPr>
          <p:cNvPr id="141325" name="Rectangle 14"/>
          <p:cNvSpPr>
            <a:spLocks noChangeArrowheads="1"/>
          </p:cNvSpPr>
          <p:nvPr/>
        </p:nvSpPr>
        <p:spPr bwMode="auto">
          <a:xfrm>
            <a:off x="4611688" y="29718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12.3.4.0/24</a:t>
            </a:r>
          </a:p>
        </p:txBody>
      </p:sp>
      <p:sp>
        <p:nvSpPr>
          <p:cNvPr id="141326" name="Rectangle 15"/>
          <p:cNvSpPr>
            <a:spLocks noChangeArrowheads="1"/>
          </p:cNvSpPr>
          <p:nvPr/>
        </p:nvSpPr>
        <p:spPr bwMode="auto">
          <a:xfrm>
            <a:off x="5210175" y="3124200"/>
            <a:ext cx="271459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27" name="Rectangle 16"/>
          <p:cNvSpPr>
            <a:spLocks noChangeArrowheads="1"/>
          </p:cNvSpPr>
          <p:nvPr/>
        </p:nvSpPr>
        <p:spPr bwMode="auto">
          <a:xfrm>
            <a:off x="4572000" y="38100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12.3.254.0/23</a:t>
            </a:r>
          </a:p>
        </p:txBody>
      </p:sp>
      <p:sp>
        <p:nvSpPr>
          <p:cNvPr id="141328" name="Rectangle 17"/>
          <p:cNvSpPr>
            <a:spLocks noChangeArrowheads="1"/>
          </p:cNvSpPr>
          <p:nvPr/>
        </p:nvSpPr>
        <p:spPr bwMode="auto">
          <a:xfrm>
            <a:off x="4984750" y="4592638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12.253.0.0/19</a:t>
            </a:r>
          </a:p>
        </p:txBody>
      </p:sp>
      <p:sp>
        <p:nvSpPr>
          <p:cNvPr id="141329" name="Rectangle 18"/>
          <p:cNvSpPr>
            <a:spLocks noChangeArrowheads="1"/>
          </p:cNvSpPr>
          <p:nvPr/>
        </p:nvSpPr>
        <p:spPr bwMode="auto">
          <a:xfrm>
            <a:off x="4984750" y="48418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12.253.32.0/19</a:t>
            </a:r>
          </a:p>
        </p:txBody>
      </p:sp>
      <p:sp>
        <p:nvSpPr>
          <p:cNvPr id="141330" name="Rectangle 19"/>
          <p:cNvSpPr>
            <a:spLocks noChangeArrowheads="1"/>
          </p:cNvSpPr>
          <p:nvPr/>
        </p:nvSpPr>
        <p:spPr bwMode="auto">
          <a:xfrm>
            <a:off x="4984750" y="5092700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12.253.64.0/19</a:t>
            </a:r>
          </a:p>
        </p:txBody>
      </p:sp>
      <p:sp>
        <p:nvSpPr>
          <p:cNvPr id="141331" name="Rectangle 20"/>
          <p:cNvSpPr>
            <a:spLocks noChangeArrowheads="1"/>
          </p:cNvSpPr>
          <p:nvPr/>
        </p:nvSpPr>
        <p:spPr bwMode="auto">
          <a:xfrm>
            <a:off x="4984750" y="5405438"/>
            <a:ext cx="21826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12.253.64.108/30</a:t>
            </a:r>
          </a:p>
        </p:txBody>
      </p:sp>
      <p:sp>
        <p:nvSpPr>
          <p:cNvPr id="141332" name="Rectangle 21"/>
          <p:cNvSpPr>
            <a:spLocks noChangeArrowheads="1"/>
          </p:cNvSpPr>
          <p:nvPr/>
        </p:nvSpPr>
        <p:spPr bwMode="auto">
          <a:xfrm>
            <a:off x="4984750" y="56546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12.253.96.0/18</a:t>
            </a:r>
          </a:p>
        </p:txBody>
      </p:sp>
      <p:sp>
        <p:nvSpPr>
          <p:cNvPr id="141333" name="Rectangle 22"/>
          <p:cNvSpPr>
            <a:spLocks noChangeArrowheads="1"/>
          </p:cNvSpPr>
          <p:nvPr/>
        </p:nvSpPr>
        <p:spPr bwMode="auto">
          <a:xfrm>
            <a:off x="4984750" y="5903913"/>
            <a:ext cx="204004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12.253.128.0/17</a:t>
            </a:r>
          </a:p>
        </p:txBody>
      </p:sp>
      <p:sp>
        <p:nvSpPr>
          <p:cNvPr id="141334" name="AutoShape 23"/>
          <p:cNvSpPr>
            <a:spLocks noChangeArrowheads="1"/>
          </p:cNvSpPr>
          <p:nvPr/>
        </p:nvSpPr>
        <p:spPr bwMode="auto">
          <a:xfrm rot="16200000">
            <a:off x="6006306" y="2713832"/>
            <a:ext cx="1050925" cy="957262"/>
          </a:xfrm>
          <a:prstGeom prst="triangle">
            <a:avLst>
              <a:gd name="adj" fmla="val 49995"/>
            </a:avLst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35" name="Rectangle 24"/>
          <p:cNvSpPr>
            <a:spLocks noChangeArrowheads="1"/>
          </p:cNvSpPr>
          <p:nvPr/>
        </p:nvSpPr>
        <p:spPr bwMode="auto">
          <a:xfrm>
            <a:off x="7226300" y="2590800"/>
            <a:ext cx="271459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37" name="Rectangle 26"/>
          <p:cNvSpPr>
            <a:spLocks noChangeArrowheads="1"/>
          </p:cNvSpPr>
          <p:nvPr/>
        </p:nvSpPr>
        <p:spPr bwMode="auto">
          <a:xfrm>
            <a:off x="3200400" y="5486400"/>
            <a:ext cx="314214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 dirty="0">
                <a:latin typeface="Arial" charset="0"/>
              </a:rPr>
              <a:t>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1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/>
      <p:bldP spid="141316" grpId="0" animBg="1"/>
      <p:bldP spid="141317" grpId="0"/>
      <p:bldP spid="141318" grpId="0"/>
      <p:bldP spid="141319" grpId="0"/>
      <p:bldP spid="141320" grpId="0"/>
      <p:bldP spid="141321" grpId="0" animBg="1"/>
      <p:bldP spid="141322" grpId="0"/>
      <p:bldP spid="141323" grpId="0" animBg="1"/>
      <p:bldP spid="141324" grpId="0"/>
      <p:bldP spid="141325" grpId="0"/>
      <p:bldP spid="141326" grpId="0"/>
      <p:bldP spid="141327" grpId="0"/>
      <p:bldP spid="141328" grpId="0"/>
      <p:bldP spid="141329" grpId="0"/>
      <p:bldP spid="141330" grpId="0"/>
      <p:bldP spid="141331" grpId="0"/>
      <p:bldP spid="141332" grpId="0"/>
      <p:bldP spid="141333" grpId="0"/>
      <p:bldP spid="141334" grpId="0" animBg="1"/>
      <p:bldP spid="141335" grpId="0"/>
      <p:bldP spid="1413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Midterm</a:t>
            </a:r>
            <a:r>
              <a:rPr lang="zh-CN" altLang="en-US" dirty="0"/>
              <a:t> </a:t>
            </a:r>
            <a:r>
              <a:rPr lang="en-US" altLang="zh-CN" dirty="0"/>
              <a:t>Survey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Assignments</a:t>
            </a:r>
          </a:p>
          <a:p>
            <a:pPr lvl="1"/>
            <a:r>
              <a:rPr lang="en-US" dirty="0" smtClean="0"/>
              <a:t>Provide more description and hints (along with code)</a:t>
            </a:r>
          </a:p>
          <a:p>
            <a:pPr lvl="1"/>
            <a:r>
              <a:rPr lang="en-US" dirty="0" smtClean="0"/>
              <a:t>Provide more scaffolding code</a:t>
            </a:r>
          </a:p>
          <a:p>
            <a:pPr lvl="1"/>
            <a:r>
              <a:rPr lang="en-US" dirty="0" smtClean="0"/>
              <a:t>Provide test scripts</a:t>
            </a:r>
          </a:p>
          <a:p>
            <a:pPr lvl="1"/>
            <a:r>
              <a:rPr lang="en-US" dirty="0" smtClean="0"/>
              <a:t>The goal is to make the assignments more accessible, and clear about the goals and expectations</a:t>
            </a:r>
          </a:p>
          <a:p>
            <a:pPr lvl="2"/>
            <a:r>
              <a:rPr lang="en-US" dirty="0" smtClean="0"/>
              <a:t>They are designed to convey the key networking concepts, without heavy workload to consume your life</a:t>
            </a:r>
          </a:p>
          <a:p>
            <a:pPr lvl="2"/>
            <a:r>
              <a:rPr lang="en-US" dirty="0" smtClean="0"/>
              <a:t>They are practical (industry-ready), based on real protocols (e.g., socket, TCP, link-state</a:t>
            </a:r>
            <a:r>
              <a:rPr lang="en-US" smtClean="0"/>
              <a:t>, </a:t>
            </a:r>
            <a:r>
              <a:rPr lang="en-US" smtClean="0"/>
              <a:t>distance-vector</a:t>
            </a:r>
            <a:r>
              <a:rPr lang="en-US" dirty="0" smtClean="0"/>
              <a:t>, P4)</a:t>
            </a:r>
          </a:p>
          <a:p>
            <a:pPr lvl="1"/>
            <a:r>
              <a:rPr lang="en-US" dirty="0" smtClean="0"/>
              <a:t>For students interested in the materials and want to learn more about computer networks</a:t>
            </a:r>
            <a:endParaRPr lang="en-US" dirty="0"/>
          </a:p>
          <a:p>
            <a:pPr lvl="2"/>
            <a:r>
              <a:rPr lang="en-US" dirty="0" smtClean="0"/>
              <a:t>Try to earn bonus points</a:t>
            </a:r>
          </a:p>
          <a:p>
            <a:pPr lvl="2"/>
            <a:r>
              <a:rPr lang="en-US" dirty="0" smtClean="0"/>
              <a:t>Try to implement in C/C++/Java/Go, and design own test scripts</a:t>
            </a:r>
          </a:p>
          <a:p>
            <a:pPr lvl="2"/>
            <a:r>
              <a:rPr lang="en-US" dirty="0" smtClean="0"/>
              <a:t>Take Advanced Computer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example in more </a:t>
            </a:r>
            <a:r>
              <a:rPr lang="en-US" dirty="0"/>
              <a:t>d</a:t>
            </a:r>
            <a:r>
              <a:rPr lang="en-US" dirty="0" smtClean="0"/>
              <a:t>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ICANN gave ARIN several /8s</a:t>
            </a:r>
            <a:endParaRPr lang="en-US" b="1" dirty="0" smtClean="0"/>
          </a:p>
          <a:p>
            <a:r>
              <a:rPr lang="en-US" dirty="0" smtClean="0"/>
              <a:t>ARIN gave AT&amp;T one /8, </a:t>
            </a:r>
            <a:r>
              <a:rPr lang="en-US" b="1" dirty="0" smtClean="0"/>
              <a:t>12.0/8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chemeClr val="accent4"/>
                </a:solidFill>
              </a:rPr>
              <a:t>00001100</a:t>
            </a:r>
          </a:p>
          <a:p>
            <a:r>
              <a:rPr lang="en-US" dirty="0" smtClean="0"/>
              <a:t>AT&amp;T gave JHU a /16, </a:t>
            </a:r>
            <a:r>
              <a:rPr lang="en-US" b="1" dirty="0" smtClean="0"/>
              <a:t>12.34/16</a:t>
            </a:r>
            <a:endParaRPr lang="en-US" b="1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 smtClean="0">
                <a:solidFill>
                  <a:schemeClr val="accent4"/>
                </a:solidFill>
              </a:rPr>
              <a:t>00001100</a:t>
            </a:r>
            <a:r>
              <a:rPr lang="en-US" b="1" dirty="0" smtClean="0">
                <a:solidFill>
                  <a:schemeClr val="accent5"/>
                </a:solidFill>
              </a:rPr>
              <a:t>00100010</a:t>
            </a:r>
          </a:p>
          <a:p>
            <a:r>
              <a:rPr lang="en-US" dirty="0" smtClean="0"/>
              <a:t>JHU gave CS a /24, </a:t>
            </a:r>
            <a:r>
              <a:rPr lang="en-US" b="1" dirty="0" smtClean="0"/>
              <a:t>12.34.56/24</a:t>
            </a:r>
            <a:endParaRPr lang="en-US" b="1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 smtClean="0">
                <a:solidFill>
                  <a:schemeClr val="accent4"/>
                </a:solidFill>
              </a:rPr>
              <a:t>00001100</a:t>
            </a:r>
            <a:r>
              <a:rPr lang="en-US" b="1" dirty="0" smtClean="0">
                <a:solidFill>
                  <a:schemeClr val="accent5"/>
                </a:solidFill>
              </a:rPr>
              <a:t>00100010</a:t>
            </a:r>
            <a:r>
              <a:rPr lang="en-US" b="1" dirty="0" smtClean="0">
                <a:solidFill>
                  <a:schemeClr val="accent2"/>
                </a:solidFill>
              </a:rPr>
              <a:t>00111000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CS gave me specific address </a:t>
            </a:r>
            <a:r>
              <a:rPr lang="en-US" b="1" dirty="0" smtClean="0">
                <a:solidFill>
                  <a:srgbClr val="000000"/>
                </a:solidFill>
              </a:rPr>
              <a:t>12.34.56.78</a:t>
            </a:r>
          </a:p>
          <a:p>
            <a:pPr lvl="1"/>
            <a:r>
              <a:rPr lang="en-US" dirty="0" smtClean="0"/>
              <a:t>Address: </a:t>
            </a:r>
            <a:r>
              <a:rPr lang="en-US" b="1" dirty="0" smtClean="0">
                <a:solidFill>
                  <a:schemeClr val="accent4"/>
                </a:solidFill>
              </a:rPr>
              <a:t>00001100</a:t>
            </a:r>
            <a:r>
              <a:rPr lang="en-US" b="1" dirty="0" smtClean="0">
                <a:solidFill>
                  <a:schemeClr val="accent5"/>
                </a:solidFill>
              </a:rPr>
              <a:t>00100010</a:t>
            </a:r>
            <a:r>
              <a:rPr lang="en-US" b="1" dirty="0" smtClean="0">
                <a:solidFill>
                  <a:schemeClr val="accent2"/>
                </a:solidFill>
              </a:rPr>
              <a:t>00111000</a:t>
            </a:r>
            <a:r>
              <a:rPr lang="en-US" b="1" dirty="0" smtClean="0">
                <a:solidFill>
                  <a:schemeClr val="accent6"/>
                </a:solidFill>
              </a:rPr>
              <a:t>01001110</a:t>
            </a:r>
            <a:endParaRPr lang="en-US" b="1" dirty="0">
              <a:solidFill>
                <a:schemeClr val="accent6"/>
              </a:solidFill>
            </a:endParaRP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b="1" dirty="0">
              <a:solidFill>
                <a:srgbClr val="F47A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9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is hierarchical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Hierarchical address allocation </a:t>
            </a:r>
          </a:p>
          <a:p>
            <a:r>
              <a:rPr lang="en-US" dirty="0" smtClean="0"/>
              <a:t>Hierarchical addresses and routing scalability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5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</a:t>
            </a:r>
            <a:r>
              <a:rPr lang="en-US" dirty="0" smtClean="0">
                <a:sym typeface="Wingdings"/>
              </a:rPr>
              <a:t> Scalable</a:t>
            </a:r>
            <a:r>
              <a:rPr lang="en-US" dirty="0" smtClean="0"/>
              <a:t> routing?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address allocation only helps routing scalability if allocation matches topological hierarchy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6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</a:t>
            </a:r>
            <a:r>
              <a:rPr lang="en-US" dirty="0" smtClean="0">
                <a:sym typeface="Wingdings"/>
              </a:rPr>
              <a:t> Scalable</a:t>
            </a:r>
            <a:r>
              <a:rPr lang="en-US" dirty="0" smtClean="0"/>
              <a:t> routing? 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JHU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chemeClr val="tx1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chemeClr val="tx1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 rot="10800000">
            <a:off x="2667000" y="2940683"/>
            <a:ext cx="1524000" cy="152400"/>
          </a:xfrm>
          <a:prstGeom prst="left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4426" y="2559683"/>
            <a:ext cx="213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+mn-lt"/>
              </a:rPr>
              <a:t>a.c</a:t>
            </a:r>
            <a:r>
              <a:rPr lang="en-US" b="0" dirty="0" smtClean="0">
                <a:latin typeface="+mn-lt"/>
              </a:rPr>
              <a:t>.*.* is this way</a:t>
            </a:r>
            <a:endParaRPr lang="en-US" b="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2123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+mn-lt"/>
              </a:rPr>
              <a:t>a.b</a:t>
            </a:r>
            <a:r>
              <a:rPr lang="en-US" b="0" dirty="0" smtClean="0">
                <a:latin typeface="+mn-lt"/>
              </a:rPr>
              <a:t>.*.* is this way</a:t>
            </a:r>
            <a:endParaRPr lang="en-US" b="0" dirty="0"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3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" grpId="0" animBg="1"/>
      <p:bldP spid="11" grpId="0" animBg="1"/>
      <p:bldP spid="12" grpId="0" animBg="1"/>
      <p:bldP spid="22" grpId="0" animBg="1"/>
      <p:bldP spid="13" grpId="0"/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</a:t>
            </a:r>
            <a:r>
              <a:rPr lang="en-US" dirty="0" smtClean="0">
                <a:sym typeface="Wingdings"/>
              </a:rPr>
              <a:t> Scalable</a:t>
            </a:r>
            <a:r>
              <a:rPr lang="en-US" dirty="0" smtClean="0"/>
              <a:t> routing? 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JHU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chemeClr val="tx1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chemeClr val="tx1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+mn-lt"/>
              </a:rPr>
              <a:t>a.*.*.* is this way</a:t>
            </a:r>
            <a:endParaRPr lang="en-US" b="0" dirty="0">
              <a:latin typeface="+mn-lt"/>
            </a:endParaRPr>
          </a:p>
        </p:txBody>
      </p:sp>
      <p:sp>
        <p:nvSpPr>
          <p:cNvPr id="15" name="Cloud 14"/>
          <p:cNvSpPr/>
          <p:nvPr/>
        </p:nvSpPr>
        <p:spPr bwMode="auto">
          <a:xfrm>
            <a:off x="7543800" y="4191000"/>
            <a:ext cx="1447800" cy="990600"/>
          </a:xfrm>
          <a:prstGeom prst="cloud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foo.com</a:t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a.d.0.0/16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781800" y="4114800"/>
            <a:ext cx="766491" cy="5715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ounded Rectangle 17"/>
          <p:cNvSpPr/>
          <p:nvPr/>
        </p:nvSpPr>
        <p:spPr bwMode="auto">
          <a:xfrm>
            <a:off x="685800" y="1676400"/>
            <a:ext cx="7848600" cy="12192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Can add new </a:t>
            </a:r>
            <a:r>
              <a:rPr lang="en-US" sz="2800" b="0" dirty="0" smtClean="0">
                <a:solidFill>
                  <a:schemeClr val="tx1"/>
                </a:solidFill>
              </a:rPr>
              <a:t>hosts/networks without updating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routing entries at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France Telecom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 bwMode="auto">
          <a:xfrm flipH="1">
            <a:off x="7391400" y="4419598"/>
            <a:ext cx="228600" cy="609602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</a:t>
            </a:r>
            <a:r>
              <a:rPr lang="en-US" dirty="0" smtClean="0">
                <a:sym typeface="Wingdings"/>
              </a:rPr>
              <a:t> Scalable</a:t>
            </a:r>
            <a:r>
              <a:rPr lang="en-US" dirty="0" smtClean="0"/>
              <a:t> routing? 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JHU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Cloud 18"/>
          <p:cNvSpPr/>
          <p:nvPr/>
        </p:nvSpPr>
        <p:spPr bwMode="auto">
          <a:xfrm>
            <a:off x="7239000" y="3429000"/>
            <a:ext cx="1752600" cy="1219200"/>
          </a:xfrm>
          <a:prstGeom prst="cloud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ESNet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6781800" y="3962400"/>
            <a:ext cx="457201" cy="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4374492" y="3733800"/>
            <a:ext cx="3104758" cy="1275820"/>
          </a:xfrm>
          <a:custGeom>
            <a:avLst/>
            <a:gdLst>
              <a:gd name="connsiteX0" fmla="*/ 3104758 w 3104758"/>
              <a:gd name="connsiteY0" fmla="*/ 76221 h 1275820"/>
              <a:gd name="connsiteX1" fmla="*/ 494076 w 3104758"/>
              <a:gd name="connsiteY1" fmla="*/ 129144 h 1275820"/>
              <a:gd name="connsiteX2" fmla="*/ 163 w 3104758"/>
              <a:gd name="connsiteY2" fmla="*/ 1275820 h 127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4758" h="1275820">
                <a:moveTo>
                  <a:pt x="3104758" y="76221"/>
                </a:moveTo>
                <a:cubicBezTo>
                  <a:pt x="2058133" y="2716"/>
                  <a:pt x="1011508" y="-70789"/>
                  <a:pt x="494076" y="129144"/>
                </a:cubicBezTo>
                <a:cubicBezTo>
                  <a:pt x="-23356" y="329077"/>
                  <a:pt x="163" y="1275820"/>
                  <a:pt x="163" y="1275820"/>
                </a:cubicBezTo>
              </a:path>
            </a:pathLst>
          </a:custGeom>
          <a:ln w="38100" cmpd="sng">
            <a:solidFill>
              <a:schemeClr val="tx1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Freeform 25"/>
          <p:cNvSpPr/>
          <p:nvPr/>
        </p:nvSpPr>
        <p:spPr>
          <a:xfrm rot="10358687">
            <a:off x="7388702" y="4444261"/>
            <a:ext cx="440885" cy="865075"/>
          </a:xfrm>
          <a:custGeom>
            <a:avLst/>
            <a:gdLst>
              <a:gd name="connsiteX0" fmla="*/ 599751 w 599751"/>
              <a:gd name="connsiteY0" fmla="*/ 0 h 1093752"/>
              <a:gd name="connsiteX1" fmla="*/ 0 w 599751"/>
              <a:gd name="connsiteY1" fmla="*/ 1093752 h 109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9751" h="1093752">
                <a:moveTo>
                  <a:pt x="599751" y="0"/>
                </a:moveTo>
                <a:lnTo>
                  <a:pt x="0" y="1093752"/>
                </a:lnTo>
              </a:path>
            </a:pathLst>
          </a:custGeom>
          <a:ln w="38100" cmpd="sng">
            <a:solidFill>
              <a:schemeClr val="tx1"/>
            </a:solidFill>
            <a:headEnd type="triangle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685800" y="1905000"/>
            <a:ext cx="6400800" cy="12192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ESNet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must maintain routing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entries for both a.*.*.* and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.*.*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9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6" grpId="0" animBg="1"/>
      <p:bldP spid="2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address allocation only helps routing scalability if allocation matches topological hierarchy </a:t>
            </a:r>
          </a:p>
          <a:p>
            <a:r>
              <a:rPr lang="en-US" dirty="0" smtClean="0"/>
              <a:t>May not be able to aggregate addresses for “</a:t>
            </a:r>
            <a:r>
              <a:rPr lang="en-US" dirty="0" smtClean="0">
                <a:solidFill>
                  <a:schemeClr val="accent5"/>
                </a:solidFill>
              </a:rPr>
              <a:t>multi-homed</a:t>
            </a:r>
            <a:r>
              <a:rPr lang="en-US" dirty="0" smtClean="0"/>
              <a:t>” networks</a:t>
            </a:r>
          </a:p>
          <a:p>
            <a:pPr lvl="1"/>
            <a:r>
              <a:rPr lang="en-US" dirty="0" smtClean="0"/>
              <a:t>A multi-homed network is connected to more than one ASes for fault-tolerance, load balancing, etc.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1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BGP: Border Gateway Protocol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7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BGP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role of policy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we mean by it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hy we need it </a:t>
            </a:r>
          </a:p>
          <a:p>
            <a:r>
              <a:rPr lang="en-US" dirty="0" smtClean="0"/>
              <a:t>Overall approach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our non-trivial changes to DV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structure shapes Inter-domain routing</a:t>
            </a:r>
            <a:endParaRPr lang="en-US" dirty="0"/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ASes want freedom to pick routes based on </a:t>
            </a:r>
            <a:r>
              <a:rPr lang="en-US" dirty="0" smtClean="0">
                <a:solidFill>
                  <a:schemeClr val="accent5"/>
                </a:solidFill>
              </a:rPr>
              <a:t>policy </a:t>
            </a:r>
          </a:p>
          <a:p>
            <a:r>
              <a:rPr lang="en-US" dirty="0" smtClean="0"/>
              <a:t>ASes want </a:t>
            </a:r>
            <a:r>
              <a:rPr lang="en-US" dirty="0" smtClean="0">
                <a:solidFill>
                  <a:schemeClr val="accent5"/>
                </a:solidFill>
              </a:rPr>
              <a:t>autonomy</a:t>
            </a:r>
          </a:p>
          <a:p>
            <a:r>
              <a:rPr lang="en-US" dirty="0" smtClean="0"/>
              <a:t>ASes want </a:t>
            </a:r>
            <a:r>
              <a:rPr lang="en-US" dirty="0" smtClean="0">
                <a:solidFill>
                  <a:schemeClr val="accent5"/>
                </a:solidFill>
              </a:rPr>
              <a:t>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Survey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Piazza and office hours</a:t>
            </a:r>
          </a:p>
          <a:p>
            <a:pPr lvl="1"/>
            <a:r>
              <a:rPr lang="en-US" dirty="0" smtClean="0"/>
              <a:t>Summary of frequently-asked questions for assignments will be pinned on top on Piazza and updated regularly, based on discussions on Piazza and during office hours</a:t>
            </a:r>
          </a:p>
          <a:p>
            <a:pPr lvl="1"/>
            <a:r>
              <a:rPr lang="en-US" dirty="0" smtClean="0"/>
              <a:t>More personal questions: come to office hours, send emails to me, and use the anonymous Midterm survey</a:t>
            </a:r>
          </a:p>
          <a:p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Final exam will contain less calculation, and more on understanding of concepts and reasoning about the pros and cons of different design choices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i</a:t>
            </a:r>
            <a:r>
              <a:rPr lang="en-US" dirty="0"/>
              <a:t> waved to u in the hall one night and u </a:t>
            </a:r>
            <a:r>
              <a:rPr lang="en-US" dirty="0" err="1"/>
              <a:t>didnt</a:t>
            </a:r>
            <a:r>
              <a:rPr lang="en-US" dirty="0"/>
              <a:t> wave back :</a:t>
            </a:r>
            <a:r>
              <a:rPr lang="en-US" dirty="0" smtClean="0"/>
              <a:t>c”: </a:t>
            </a:r>
          </a:p>
          <a:p>
            <a:pPr lvl="2"/>
            <a:r>
              <a:rPr lang="en-US" dirty="0" smtClean="0"/>
              <a:t>Sorry, I did not see you.</a:t>
            </a:r>
          </a:p>
          <a:p>
            <a:pPr lvl="2"/>
            <a:r>
              <a:rPr lang="en-US" dirty="0" smtClean="0"/>
              <a:t>I’m sorry that I cannot remember all your names. It’s a big class. Try to come to my office hour and introduce yourselves.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6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Topology &amp; policy shaped by inter-AS business relationship</a:t>
            </a:r>
            <a:endParaRPr lang="en-US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basic kinds of relationships between ASes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chemeClr val="accent5"/>
                </a:solidFill>
              </a:rPr>
              <a:t>customer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chemeClr val="accent5"/>
                </a:solidFill>
              </a:rPr>
              <a:t>provider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chemeClr val="accent5"/>
                </a:solidFill>
              </a:rPr>
              <a:t>peer</a:t>
            </a:r>
          </a:p>
          <a:p>
            <a:r>
              <a:rPr lang="en-US" dirty="0" smtClean="0"/>
              <a:t> Business implications</a:t>
            </a:r>
          </a:p>
          <a:p>
            <a:pPr lvl="1"/>
            <a:r>
              <a:rPr lang="en-US" dirty="0" smtClean="0"/>
              <a:t>Customer pays provider</a:t>
            </a:r>
          </a:p>
          <a:p>
            <a:pPr lvl="1"/>
            <a:r>
              <a:rPr lang="en-US" dirty="0" smtClean="0"/>
              <a:t>Peers don’t pay each other</a:t>
            </a:r>
          </a:p>
          <a:p>
            <a:pPr lvl="2"/>
            <a:r>
              <a:rPr lang="en-US" dirty="0" smtClean="0"/>
              <a:t>Exchange roughly equal traffic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5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029200"/>
            <a:ext cx="4495800" cy="1143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relationships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0" y="1633131"/>
            <a:ext cx="7848600" cy="2940457"/>
            <a:chOff x="762000" y="1633131"/>
            <a:chExt cx="7848600" cy="2940457"/>
          </a:xfrm>
        </p:grpSpPr>
        <p:sp>
          <p:nvSpPr>
            <p:cNvPr id="33" name="Cloud 32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loud 33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Cloud 34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loud 31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067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8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9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0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1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5445126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5864225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2149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2149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800600"/>
            <a:ext cx="3602038" cy="46196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029200"/>
            <a:ext cx="4267200" cy="11430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 smtClean="0">
                <a:latin typeface="Arial" charset="0"/>
                <a:ea typeface="+mn-ea"/>
                <a:cs typeface="+mn-cs"/>
              </a:rPr>
              <a:t> Customers </a:t>
            </a:r>
            <a:r>
              <a:rPr lang="en-US" sz="2400" dirty="0">
                <a:latin typeface="Arial" charset="0"/>
                <a:ea typeface="+mn-ea"/>
                <a:cs typeface="+mn-cs"/>
              </a:rPr>
              <a:t>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 smtClean="0">
                <a:latin typeface="+mn-lt"/>
                <a:ea typeface="+mn-ea"/>
                <a:cs typeface="+mn-cs"/>
              </a:rPr>
              <a:t> Peers </a:t>
            </a:r>
            <a:r>
              <a:rPr lang="en-US" sz="2400" dirty="0">
                <a:latin typeface="+mn-lt"/>
                <a:ea typeface="+mn-ea"/>
                <a:cs typeface="+mn-cs"/>
              </a:rPr>
              <a:t>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4800600"/>
            <a:ext cx="3130985" cy="46166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</a:t>
            </a:r>
            <a:r>
              <a:rPr lang="en-US" sz="2400" b="0" i="1" dirty="0" smtClean="0">
                <a:latin typeface="+mn-lt"/>
                <a:ea typeface="+mn-ea"/>
                <a:cs typeface="+mn-cs"/>
              </a:rPr>
              <a:t>implications</a:t>
            </a:r>
            <a:endParaRPr lang="en-US" sz="2400" b="0" i="1" dirty="0"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8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loud 42"/>
          <p:cNvSpPr>
            <a:spLocks noChangeAspect="1"/>
          </p:cNvSpPr>
          <p:nvPr/>
        </p:nvSpPr>
        <p:spPr bwMode="auto">
          <a:xfrm>
            <a:off x="5046090" y="4903249"/>
            <a:ext cx="1284082" cy="73152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Cloud 43"/>
          <p:cNvSpPr>
            <a:spLocks noChangeAspect="1"/>
          </p:cNvSpPr>
          <p:nvPr/>
        </p:nvSpPr>
        <p:spPr bwMode="auto">
          <a:xfrm>
            <a:off x="2796742" y="4907280"/>
            <a:ext cx="1284082" cy="73152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Cloud 41"/>
          <p:cNvSpPr>
            <a:spLocks noChangeAspect="1"/>
          </p:cNvSpPr>
          <p:nvPr/>
        </p:nvSpPr>
        <p:spPr bwMode="auto">
          <a:xfrm>
            <a:off x="3861927" y="2083849"/>
            <a:ext cx="1926123" cy="109728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Cloud 40"/>
          <p:cNvSpPr>
            <a:spLocks noChangeAspect="1"/>
          </p:cNvSpPr>
          <p:nvPr/>
        </p:nvSpPr>
        <p:spPr bwMode="auto">
          <a:xfrm>
            <a:off x="4725070" y="3379090"/>
            <a:ext cx="1926123" cy="109728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Cloud 35"/>
          <p:cNvSpPr>
            <a:spLocks noChangeAspect="1"/>
          </p:cNvSpPr>
          <p:nvPr/>
        </p:nvSpPr>
        <p:spPr bwMode="auto">
          <a:xfrm>
            <a:off x="2491506" y="3415994"/>
            <a:ext cx="1926123" cy="109728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peer?</a:t>
            </a:r>
            <a:endParaRPr lang="en-US" dirty="0"/>
          </a:p>
        </p:txBody>
      </p:sp>
      <p:cxnSp>
        <p:nvCxnSpPr>
          <p:cNvPr id="45067" name="Straight Connector 11"/>
          <p:cNvCxnSpPr>
            <a:cxnSpLocks noChangeShapeType="1"/>
          </p:cNvCxnSpPr>
          <p:nvPr/>
        </p:nvCxnSpPr>
        <p:spPr bwMode="auto">
          <a:xfrm>
            <a:off x="4270761" y="4063633"/>
            <a:ext cx="531976" cy="141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69" name="Straight Connector 13"/>
          <p:cNvCxnSpPr>
            <a:cxnSpLocks noChangeShapeType="1"/>
          </p:cNvCxnSpPr>
          <p:nvPr/>
        </p:nvCxnSpPr>
        <p:spPr bwMode="auto">
          <a:xfrm rot="5400000">
            <a:off x="3214643" y="4780155"/>
            <a:ext cx="457200" cy="24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0" name="Straight Connector 15"/>
          <p:cNvCxnSpPr>
            <a:cxnSpLocks noChangeShapeType="1"/>
          </p:cNvCxnSpPr>
          <p:nvPr/>
        </p:nvCxnSpPr>
        <p:spPr bwMode="auto">
          <a:xfrm rot="5400000">
            <a:off x="5460147" y="4779355"/>
            <a:ext cx="457200" cy="123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1" name="Straight Connector 16"/>
          <p:cNvCxnSpPr>
            <a:cxnSpLocks noChangeShapeType="1"/>
          </p:cNvCxnSpPr>
          <p:nvPr/>
        </p:nvCxnSpPr>
        <p:spPr bwMode="auto">
          <a:xfrm>
            <a:off x="5259032" y="3074449"/>
            <a:ext cx="303568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Straight Connector 16"/>
          <p:cNvCxnSpPr>
            <a:cxnSpLocks noChangeShapeType="1"/>
          </p:cNvCxnSpPr>
          <p:nvPr/>
        </p:nvCxnSpPr>
        <p:spPr bwMode="auto">
          <a:xfrm flipH="1">
            <a:off x="3962400" y="3074449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4648200" y="254104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3288238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5486400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3200400" y="498363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5574238" y="5055374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5" name="Freeform 4"/>
          <p:cNvSpPr/>
          <p:nvPr/>
        </p:nvSpPr>
        <p:spPr>
          <a:xfrm>
            <a:off x="3580867" y="2998249"/>
            <a:ext cx="1927816" cy="2518790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858000" y="1905000"/>
            <a:ext cx="1981200" cy="838200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D and E 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communicate a lot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6781800" y="2971800"/>
            <a:ext cx="2209800" cy="762000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Peering saves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 B </a:t>
            </a:r>
            <a:r>
              <a:rPr lang="en-US" i="1" u="sng" dirty="0" smtClean="0">
                <a:latin typeface="+mn-lt"/>
              </a:rPr>
              <a:t>and</a:t>
            </a:r>
            <a:r>
              <a:rPr lang="en-US" dirty="0" smtClean="0">
                <a:latin typeface="+mn-lt"/>
              </a:rPr>
              <a:t> C money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Freeform 39"/>
          <p:cNvSpPr/>
          <p:nvPr/>
        </p:nvSpPr>
        <p:spPr>
          <a:xfrm rot="21205779">
            <a:off x="3592873" y="4211644"/>
            <a:ext cx="1524533" cy="1308268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9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39" grpId="0" animBg="1"/>
      <p:bldP spid="4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Cu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319392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293588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2830078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029200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44" name="Content Placeholder 39"/>
          <p:cNvSpPr txBox="1">
            <a:spLocks/>
          </p:cNvSpPr>
          <p:nvPr/>
        </p:nvSpPr>
        <p:spPr bwMode="auto">
          <a:xfrm>
            <a:off x="457200" y="5638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smtClean="0">
                <a:solidFill>
                  <a:schemeClr val="tx1"/>
                </a:solidFill>
                <a:latin typeface="Arial" charset="0"/>
                <a:cs typeface="Arial" charset="0"/>
              </a:rPr>
              <a:t>ASes</a:t>
            </a:r>
            <a:r>
              <a:rPr lang="en-US" b="0" kern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provide “transit” between their customers</a:t>
            </a:r>
          </a:p>
          <a:p>
            <a:r>
              <a:rPr lang="en-US" b="0" kern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Peers do not provide transit between other peers</a:t>
            </a:r>
            <a:endParaRPr lang="en-US" b="0" kern="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65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  <p:bldP spid="4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Cu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An AS only carries traffic to/from its own customers over a peering link</a:t>
            </a:r>
            <a:endParaRPr lang="en-US" b="0" kern="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2370897" y="1464216"/>
            <a:ext cx="1562282" cy="2893150"/>
          </a:xfrm>
          <a:custGeom>
            <a:avLst/>
            <a:gdLst>
              <a:gd name="connsiteX0" fmla="*/ 1009647 w 1962669"/>
              <a:gd name="connsiteY0" fmla="*/ 0 h 2893150"/>
              <a:gd name="connsiteX1" fmla="*/ 1944553 w 1962669"/>
              <a:gd name="connsiteY1" fmla="*/ 1728834 h 2893150"/>
              <a:gd name="connsiteX2" fmla="*/ 268778 w 1962669"/>
              <a:gd name="connsiteY2" fmla="*/ 1834680 h 2893150"/>
              <a:gd name="connsiteX3" fmla="*/ 4181 w 1962669"/>
              <a:gd name="connsiteY3" fmla="*/ 2893150 h 289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669" h="2893150">
                <a:moveTo>
                  <a:pt x="1009647" y="0"/>
                </a:moveTo>
                <a:cubicBezTo>
                  <a:pt x="1538839" y="711527"/>
                  <a:pt x="2068031" y="1423054"/>
                  <a:pt x="1944553" y="1728834"/>
                </a:cubicBezTo>
                <a:cubicBezTo>
                  <a:pt x="1821075" y="2034614"/>
                  <a:pt x="592173" y="1640627"/>
                  <a:pt x="268778" y="1834680"/>
                </a:cubicBezTo>
                <a:cubicBezTo>
                  <a:pt x="-54617" y="2028733"/>
                  <a:pt x="4181" y="2893150"/>
                  <a:pt x="4181" y="2893150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7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B0E"/>
                                      </p:to>
                                    </p:animClr>
                                    <p:set>
                                      <p:cBhvr>
                                        <p:cTn id="13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sp>
        <p:nvSpPr>
          <p:cNvPr id="8" name="Cloud 7"/>
          <p:cNvSpPr>
            <a:spLocks noChangeAspect="1"/>
          </p:cNvSpPr>
          <p:nvPr/>
        </p:nvSpPr>
        <p:spPr bwMode="auto">
          <a:xfrm>
            <a:off x="3947269" y="4241824"/>
            <a:ext cx="1309016" cy="74572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loud 9"/>
          <p:cNvSpPr/>
          <p:nvPr/>
        </p:nvSpPr>
        <p:spPr bwMode="auto">
          <a:xfrm>
            <a:off x="3700694" y="2596644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371600" y="2593721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1"/>
          <p:cNvCxnSpPr>
            <a:cxnSpLocks noChangeShapeType="1"/>
          </p:cNvCxnSpPr>
          <p:nvPr/>
        </p:nvCxnSpPr>
        <p:spPr bwMode="auto">
          <a:xfrm>
            <a:off x="3111623" y="3061093"/>
            <a:ext cx="559293" cy="129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Straight Connector 13"/>
          <p:cNvCxnSpPr>
            <a:cxnSpLocks noChangeShapeType="1"/>
            <a:endCxn id="8" idx="2"/>
          </p:cNvCxnSpPr>
          <p:nvPr/>
        </p:nvCxnSpPr>
        <p:spPr bwMode="auto">
          <a:xfrm>
            <a:off x="2242908" y="3621681"/>
            <a:ext cx="1708421" cy="99300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 rot="5400000">
            <a:off x="4260635" y="3961529"/>
            <a:ext cx="683581" cy="129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Cu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Routes are “valley” free (more details later)</a:t>
            </a:r>
            <a:endParaRPr lang="en-US" b="0" kern="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2430966" y="3267307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Multiply 37"/>
          <p:cNvSpPr/>
          <p:nvPr/>
        </p:nvSpPr>
        <p:spPr bwMode="auto">
          <a:xfrm>
            <a:off x="2743200" y="3581400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1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5" grpId="0" animBg="1"/>
      <p:bldP spid="3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short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topology reflects business relationships between ASes</a:t>
            </a:r>
          </a:p>
          <a:p>
            <a:r>
              <a:rPr lang="en-US" dirty="0" smtClean="0"/>
              <a:t>Business relationships between ASes impact which routes are acceptable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2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BGP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The role of policy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hat we mean by it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hy we need it </a:t>
            </a:r>
          </a:p>
          <a:p>
            <a:r>
              <a:rPr lang="en-US" dirty="0" smtClean="0"/>
              <a:t>Overall approach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our non-trivial changes to DV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Inter-domain routing: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Destinations are IP prefixes (12.0.0.0/8)</a:t>
            </a:r>
          </a:p>
          <a:p>
            <a:r>
              <a:rPr lang="en-US" dirty="0" smtClean="0"/>
              <a:t>Nodes are Autonomous Systems (ASes)</a:t>
            </a:r>
          </a:p>
          <a:p>
            <a:pPr lvl="1"/>
            <a:r>
              <a:rPr lang="en-US" dirty="0" smtClean="0"/>
              <a:t>Internals of each AS are hidden </a:t>
            </a:r>
          </a:p>
          <a:p>
            <a:r>
              <a:rPr lang="en-US" dirty="0" smtClean="0"/>
              <a:t>Links represent both physical links and business relationships</a:t>
            </a:r>
          </a:p>
          <a:p>
            <a:r>
              <a:rPr lang="en-US" dirty="0" smtClean="0"/>
              <a:t>BGP (Border Gateway Protocol) is the Inter-domain routing protocol</a:t>
            </a:r>
          </a:p>
          <a:p>
            <a:pPr lvl="1"/>
            <a:r>
              <a:rPr lang="en-US" dirty="0" smtClean="0"/>
              <a:t>Implemented by AS border routers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8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BGP: Basic idea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0" dirty="0" smtClean="0"/>
              <a:t>Each AS </a:t>
            </a:r>
            <a:r>
              <a:rPr lang="en-US" sz="2400" b="0" dirty="0" smtClean="0">
                <a:solidFill>
                  <a:schemeClr val="accent5"/>
                </a:solidFill>
              </a:rPr>
              <a:t>selects </a:t>
            </a:r>
            <a:r>
              <a:rPr lang="en-US" sz="2400" b="0" dirty="0" smtClean="0"/>
              <a:t>the </a:t>
            </a:r>
            <a:br>
              <a:rPr lang="en-US" sz="2400" b="0" dirty="0" smtClean="0"/>
            </a:br>
            <a:r>
              <a:rPr lang="en-US" sz="2400" b="0" dirty="0" smtClean="0"/>
              <a:t>“best” route it hears advertised for a prefix</a:t>
            </a:r>
            <a:endParaRPr lang="en-US" sz="2400" b="0" dirty="0"/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 smtClean="0"/>
              <a:t>An AS advertises </a:t>
            </a:r>
            <a:br>
              <a:rPr lang="en-US" sz="2400" b="0" dirty="0" smtClean="0"/>
            </a:br>
            <a:r>
              <a:rPr lang="en-US" sz="2400" b="0" dirty="0" smtClean="0"/>
              <a:t>(“exports”) </a:t>
            </a:r>
            <a:r>
              <a:rPr lang="en-US" sz="2400" b="0" dirty="0" smtClean="0">
                <a:solidFill>
                  <a:schemeClr val="accent5"/>
                </a:solidFill>
              </a:rPr>
              <a:t>its</a:t>
            </a:r>
            <a:r>
              <a:rPr lang="en-US" sz="2400" b="0" dirty="0" smtClean="0"/>
              <a:t> best routes </a:t>
            </a:r>
            <a:br>
              <a:rPr lang="en-US" sz="2400" b="0" dirty="0" smtClean="0"/>
            </a:br>
            <a:r>
              <a:rPr lang="en-US" sz="2400" b="0" dirty="0" smtClean="0"/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6247" y="5334000"/>
            <a:ext cx="5283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+mn-lt"/>
              </a:rPr>
              <a:t>You’ve heard this story before!</a:t>
            </a:r>
            <a:endParaRPr lang="en-US" sz="320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Time: 6pm-7:30pm, Wednesday, May 8</a:t>
            </a:r>
          </a:p>
          <a:p>
            <a:r>
              <a:rPr lang="en-US" dirty="0" smtClean="0"/>
              <a:t>Location: Shaffer 301</a:t>
            </a:r>
          </a:p>
          <a:p>
            <a:r>
              <a:rPr lang="en-US" dirty="0" smtClean="0"/>
              <a:t>Form: Closed-book</a:t>
            </a:r>
          </a:p>
          <a:p>
            <a:pPr lvl="1"/>
            <a:r>
              <a:rPr lang="en-US" dirty="0" smtClean="0"/>
              <a:t>Can bring </a:t>
            </a:r>
            <a:r>
              <a:rPr lang="en-US" dirty="0" smtClean="0">
                <a:solidFill>
                  <a:schemeClr val="accent5"/>
                </a:solidFill>
              </a:rPr>
              <a:t>TWO</a:t>
            </a:r>
            <a:r>
              <a:rPr lang="en-US" dirty="0" smtClean="0"/>
              <a:t> A4/letter papers with notes on both sides</a:t>
            </a:r>
          </a:p>
          <a:p>
            <a:pPr lvl="1"/>
            <a:r>
              <a:rPr lang="en-US" dirty="0" smtClean="0"/>
              <a:t>Can bring a calculator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Anything else is prohibited</a:t>
            </a:r>
          </a:p>
          <a:p>
            <a:r>
              <a:rPr lang="en-US" dirty="0" smtClean="0"/>
              <a:t>Focus on materials after midterm</a:t>
            </a:r>
          </a:p>
          <a:p>
            <a:pPr lvl="1"/>
            <a:r>
              <a:rPr lang="en-US" dirty="0" smtClean="0"/>
              <a:t>Materials before midterm will be tested, but not a focus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6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inspired by Distance-Vector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Per-destination route advertisements </a:t>
            </a:r>
          </a:p>
          <a:p>
            <a:r>
              <a:rPr lang="en-US" dirty="0" smtClean="0"/>
              <a:t>No global sharing of network topology information</a:t>
            </a:r>
          </a:p>
          <a:p>
            <a:r>
              <a:rPr lang="en-US" dirty="0" smtClean="0"/>
              <a:t>Iterative and distributed convergence on paths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With four crucial differences!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2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&amp; DV differences: </a:t>
            </a:r>
            <a:r>
              <a:rPr lang="en-US" sz="3600" dirty="0" smtClean="0"/>
              <a:t>(1) Not picking shortest-path routes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BGP selects the best route based on policy, not shortest distance (i.e., least-cost) 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AS A may prefer “A,B,C” over “A,C”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do we avoid loops?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506370" y="3181293"/>
            <a:ext cx="4131261" cy="2393827"/>
            <a:chOff x="1149565" y="3181293"/>
            <a:chExt cx="4131261" cy="2393827"/>
          </a:xfrm>
        </p:grpSpPr>
        <p:sp>
          <p:nvSpPr>
            <p:cNvPr id="17" name="Freeform 30"/>
            <p:cNvSpPr>
              <a:spLocks/>
            </p:cNvSpPr>
            <p:nvPr/>
          </p:nvSpPr>
          <p:spPr bwMode="auto">
            <a:xfrm>
              <a:off x="2981511" y="4117332"/>
              <a:ext cx="1073008" cy="711416"/>
            </a:xfrm>
            <a:custGeom>
              <a:avLst/>
              <a:gdLst>
                <a:gd name="T0" fmla="*/ 0 w 658"/>
                <a:gd name="T1" fmla="*/ 0 h 436"/>
                <a:gd name="T2" fmla="*/ 2147483647 w 658"/>
                <a:gd name="T3" fmla="*/ 2147483647 h 436"/>
                <a:gd name="T4" fmla="*/ 2147483647 w 658"/>
                <a:gd name="T5" fmla="*/ 2147483647 h 436"/>
                <a:gd name="T6" fmla="*/ 0 60000 65536"/>
                <a:gd name="T7" fmla="*/ 0 60000 65536"/>
                <a:gd name="T8" fmla="*/ 0 60000 65536"/>
                <a:gd name="T9" fmla="*/ 0 w 658"/>
                <a:gd name="T10" fmla="*/ 0 h 436"/>
                <a:gd name="T11" fmla="*/ 658 w 658"/>
                <a:gd name="T12" fmla="*/ 436 h 4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8" h="436">
                  <a:moveTo>
                    <a:pt x="0" y="0"/>
                  </a:moveTo>
                  <a:cubicBezTo>
                    <a:pt x="252" y="0"/>
                    <a:pt x="504" y="0"/>
                    <a:pt x="581" y="73"/>
                  </a:cubicBezTo>
                  <a:cubicBezTo>
                    <a:pt x="658" y="146"/>
                    <a:pt x="559" y="291"/>
                    <a:pt x="460" y="436"/>
                  </a:cubicBezTo>
                </a:path>
              </a:pathLst>
            </a:custGeom>
            <a:noFill/>
            <a:ln w="50800">
              <a:solidFill>
                <a:schemeClr val="accent4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2284175" y="4568548"/>
              <a:ext cx="972788" cy="632474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Cloud 24"/>
            <p:cNvSpPr>
              <a:spLocks noChangeAspect="1"/>
            </p:cNvSpPr>
            <p:nvPr/>
          </p:nvSpPr>
          <p:spPr bwMode="auto">
            <a:xfrm>
              <a:off x="3725234" y="4829396"/>
              <a:ext cx="1309016" cy="745724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Cloud 25"/>
            <p:cNvSpPr/>
            <p:nvPr/>
          </p:nvSpPr>
          <p:spPr bwMode="auto">
            <a:xfrm>
              <a:off x="3478659" y="3184216"/>
              <a:ext cx="1802167" cy="1026664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Cloud 26"/>
            <p:cNvSpPr/>
            <p:nvPr/>
          </p:nvSpPr>
          <p:spPr bwMode="auto">
            <a:xfrm>
              <a:off x="1149565" y="3181293"/>
              <a:ext cx="1802167" cy="1026664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Straight Connector 11"/>
            <p:cNvCxnSpPr>
              <a:cxnSpLocks noChangeShapeType="1"/>
            </p:cNvCxnSpPr>
            <p:nvPr/>
          </p:nvCxnSpPr>
          <p:spPr bwMode="auto">
            <a:xfrm>
              <a:off x="2889588" y="3648665"/>
              <a:ext cx="559293" cy="129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" name="Straight Connector 13"/>
            <p:cNvCxnSpPr>
              <a:cxnSpLocks noChangeShapeType="1"/>
              <a:endCxn id="31" idx="2"/>
            </p:cNvCxnSpPr>
            <p:nvPr/>
          </p:nvCxnSpPr>
          <p:spPr bwMode="auto">
            <a:xfrm>
              <a:off x="2020873" y="4209253"/>
              <a:ext cx="1708421" cy="99300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/>
            <p:cNvCxnSpPr>
              <a:cxnSpLocks noChangeShapeType="1"/>
            </p:cNvCxnSpPr>
            <p:nvPr/>
          </p:nvCxnSpPr>
          <p:spPr bwMode="auto">
            <a:xfrm rot="5400000">
              <a:off x="4038600" y="4549101"/>
              <a:ext cx="683581" cy="129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1842869" y="3472301"/>
              <a:ext cx="353415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97565" y="3472301"/>
              <a:ext cx="334842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97565" y="485991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</p:grp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5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&amp; DV differences: </a:t>
            </a:r>
            <a:br>
              <a:rPr lang="en-US" dirty="0" smtClean="0"/>
            </a:br>
            <a:r>
              <a:rPr lang="en-US" sz="3600" dirty="0" smtClean="0"/>
              <a:t>(2) Path-Vector routing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chemeClr val="accent5"/>
                </a:solidFill>
              </a:rPr>
              <a:t>distance metric </a:t>
            </a:r>
            <a:r>
              <a:rPr lang="en-US" dirty="0"/>
              <a:t>per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chemeClr val="accent5"/>
                </a:solidFill>
              </a:rPr>
              <a:t>entire path </a:t>
            </a:r>
            <a:r>
              <a:rPr lang="en-US" dirty="0"/>
              <a:t>for each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4034049"/>
            <a:ext cx="7962410" cy="2061951"/>
            <a:chOff x="609600" y="4034049"/>
            <a:chExt cx="7962410" cy="2061951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609600" y="4038600"/>
              <a:ext cx="2407655" cy="1371600"/>
              <a:chOff x="2506370" y="3181293"/>
              <a:chExt cx="1802167" cy="1026664"/>
            </a:xfrm>
          </p:grpSpPr>
          <p:sp>
            <p:nvSpPr>
              <p:cNvPr id="16" name="Cloud 15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99674" y="3472301"/>
                <a:ext cx="305008" cy="345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ea typeface="Arial" charset="0"/>
                    <a:cs typeface="Arial" charset="0"/>
                  </a:rPr>
                  <a:t>C</a:t>
                </a:r>
                <a:endParaRPr lang="en-US" sz="2400" dirty="0"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251508" y="4211068"/>
              <a:ext cx="1802167" cy="1026664"/>
              <a:chOff x="2506370" y="3181293"/>
              <a:chExt cx="1802167" cy="1026664"/>
            </a:xfrm>
          </p:grpSpPr>
          <p:sp>
            <p:nvSpPr>
              <p:cNvPr id="21" name="Cloud 20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199674" y="3472301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ea typeface="Arial" charset="0"/>
                    <a:cs typeface="Arial" charset="0"/>
                  </a:rPr>
                  <a:t>B</a:t>
                </a:r>
                <a:endParaRPr lang="en-US" sz="2400" dirty="0"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3" name="Group 22"/>
            <p:cNvGrpSpPr>
              <a:grpSpLocks noChangeAspect="1"/>
            </p:cNvGrpSpPr>
            <p:nvPr/>
          </p:nvGrpSpPr>
          <p:grpSpPr>
            <a:xfrm>
              <a:off x="7287928" y="4358640"/>
              <a:ext cx="1284082" cy="731520"/>
              <a:chOff x="2506370" y="3181293"/>
              <a:chExt cx="1802167" cy="1026664"/>
            </a:xfrm>
          </p:grpSpPr>
          <p:sp>
            <p:nvSpPr>
              <p:cNvPr id="24" name="Cloud 23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199674" y="3472300"/>
                <a:ext cx="571890" cy="647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ea typeface="Arial" charset="0"/>
                    <a:cs typeface="Arial" charset="0"/>
                  </a:rPr>
                  <a:t>A</a:t>
                </a:r>
                <a:endParaRPr lang="en-US" sz="2400" dirty="0"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5" name="Line 6"/>
            <p:cNvSpPr>
              <a:spLocks noChangeShapeType="1"/>
            </p:cNvSpPr>
            <p:nvPr/>
          </p:nvSpPr>
          <p:spPr bwMode="auto">
            <a:xfrm flipH="1" flipV="1">
              <a:off x="5889083" y="5048819"/>
              <a:ext cx="15351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H="1">
              <a:off x="2852738" y="5048819"/>
              <a:ext cx="156686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772400" y="5572780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80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2819400" y="4038600"/>
              <a:ext cx="19784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ja-JP" altLang="en-US" dirty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d: path </a:t>
              </a:r>
              <a:r>
                <a:rPr lang="en-US" dirty="0" smtClean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(B,A)</a:t>
              </a:r>
              <a:r>
                <a:rPr lang="ja-JP" altLang="en-US" dirty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b="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H="1" flipV="1">
              <a:off x="3017254" y="4744018"/>
              <a:ext cx="1234254" cy="0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6165187" y="4034049"/>
              <a:ext cx="17219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r>
                <a:rPr lang="ja-JP" altLang="en-US" dirty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d: path </a:t>
              </a:r>
              <a:r>
                <a:rPr lang="en-US" dirty="0" smtClean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(A)</a:t>
              </a:r>
              <a:r>
                <a:rPr lang="ja-JP" altLang="en-US" dirty="0">
                  <a:solidFill>
                    <a:schemeClr val="accent4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H="1" flipV="1">
              <a:off x="6045600" y="4738959"/>
              <a:ext cx="1242328" cy="0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971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6019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5" name="Line 6"/>
            <p:cNvSpPr>
              <a:spLocks noChangeShapeType="1"/>
            </p:cNvSpPr>
            <p:nvPr/>
          </p:nvSpPr>
          <p:spPr bwMode="auto">
            <a:xfrm flipH="1" flipV="1">
              <a:off x="8000998" y="5114640"/>
              <a:ext cx="0" cy="52416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6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&amp; DV differences: </a:t>
            </a:r>
            <a:br>
              <a:rPr lang="en-US" dirty="0" smtClean="0"/>
            </a:br>
            <a:r>
              <a:rPr lang="en-US" sz="3600" dirty="0" smtClean="0"/>
              <a:t>(2) Path-Vector routing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chemeClr val="accent5"/>
                </a:solidFill>
              </a:rPr>
              <a:t>distance metric </a:t>
            </a:r>
            <a:r>
              <a:rPr lang="en-US" dirty="0"/>
              <a:t>per </a:t>
            </a:r>
            <a:r>
              <a:rPr lang="en-US" dirty="0" smtClean="0"/>
              <a:t>destination</a:t>
            </a:r>
            <a:endParaRPr lang="en-US" dirty="0"/>
          </a:p>
          <a:p>
            <a:pPr lvl="1"/>
            <a:r>
              <a:rPr lang="en-US" dirty="0">
                <a:solidFill>
                  <a:schemeClr val="accent5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chemeClr val="accent5"/>
                </a:solidFill>
              </a:rPr>
              <a:t>entire path </a:t>
            </a:r>
            <a:r>
              <a:rPr lang="en-US" dirty="0"/>
              <a:t>for each </a:t>
            </a:r>
            <a:r>
              <a:rPr lang="en-US" dirty="0" smtClean="0"/>
              <a:t>destination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Loop avoidance is straightforward (simply discard paths with loops)</a:t>
            </a:r>
          </a:p>
          <a:p>
            <a:pPr lvl="1"/>
            <a:r>
              <a:rPr lang="en-US" dirty="0" smtClean="0"/>
              <a:t>Flexible and expressive policies based on entire path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3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&amp; DV differences: </a:t>
            </a:r>
            <a:r>
              <a:rPr lang="en-US" sz="3600" dirty="0" smtClean="0"/>
              <a:t>(3) Selective route advertisement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For policy reasons, an AS may choose not to advertise a route to a destination 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Hence, </a:t>
            </a:r>
            <a:r>
              <a:rPr lang="en-US" dirty="0">
                <a:solidFill>
                  <a:schemeClr val="accent5"/>
                </a:solidFill>
                <a:latin typeface="Arial" charset="0"/>
                <a:cs typeface="Arial" charset="0"/>
                <a:sym typeface="Wingdings"/>
              </a:rPr>
              <a:t>reachability is not guaranteed </a:t>
            </a:r>
            <a:r>
              <a:rPr lang="en-US" dirty="0">
                <a:latin typeface="Arial" charset="0"/>
                <a:cs typeface="Arial" charset="0"/>
                <a:sym typeface="Wingdings"/>
              </a:rPr>
              <a:t>even if graph is </a:t>
            </a:r>
            <a:r>
              <a:rPr lang="en-US" dirty="0" smtClean="0">
                <a:latin typeface="Arial" charset="0"/>
                <a:cs typeface="Arial" charset="0"/>
                <a:sym typeface="Wingdings"/>
              </a:rPr>
              <a:t>physically connected</a:t>
            </a:r>
            <a:endParaRPr lang="en-US" dirty="0">
              <a:latin typeface="Arial" charset="0"/>
              <a:cs typeface="Arial" charset="0"/>
              <a:sym typeface="Wingdings"/>
            </a:endParaRPr>
          </a:p>
        </p:txBody>
      </p:sp>
      <p:sp>
        <p:nvSpPr>
          <p:cNvPr id="7" name="Cloud 6"/>
          <p:cNvSpPr>
            <a:spLocks noChangeAspect="1"/>
          </p:cNvSpPr>
          <p:nvPr/>
        </p:nvSpPr>
        <p:spPr bwMode="auto">
          <a:xfrm>
            <a:off x="5082038" y="5274076"/>
            <a:ext cx="1309016" cy="74572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loud 7"/>
          <p:cNvSpPr/>
          <p:nvPr/>
        </p:nvSpPr>
        <p:spPr bwMode="auto">
          <a:xfrm>
            <a:off x="4835463" y="3628896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loud 8"/>
          <p:cNvSpPr/>
          <p:nvPr/>
        </p:nvSpPr>
        <p:spPr bwMode="auto">
          <a:xfrm>
            <a:off x="2506369" y="3625973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Connector 13"/>
          <p:cNvCxnSpPr>
            <a:cxnSpLocks noChangeShapeType="1"/>
          </p:cNvCxnSpPr>
          <p:nvPr/>
        </p:nvCxnSpPr>
        <p:spPr bwMode="auto">
          <a:xfrm>
            <a:off x="3377677" y="4653933"/>
            <a:ext cx="1708421" cy="99300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rot="5400000">
            <a:off x="5395404" y="4993781"/>
            <a:ext cx="683581" cy="129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199673" y="3916981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554369" y="391698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554369" y="530459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90901" y="4175337"/>
            <a:ext cx="2374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accent5"/>
                </a:solidFill>
              </a:rPr>
              <a:t>AS-C </a:t>
            </a:r>
            <a:r>
              <a:rPr lang="en-US" sz="2000" dirty="0" smtClean="0">
                <a:solidFill>
                  <a:schemeClr val="accent5"/>
                </a:solidFill>
              </a:rPr>
              <a:t>does not </a:t>
            </a:r>
            <a:r>
              <a:rPr lang="en-US" sz="2000" smtClean="0">
                <a:solidFill>
                  <a:schemeClr val="accent5"/>
                </a:solidFill>
              </a:rPr>
              <a:t>want to carry traffic to AS-B</a:t>
            </a:r>
            <a:endParaRPr lang="en-US" sz="2000">
              <a:solidFill>
                <a:schemeClr val="accent5"/>
              </a:solidFill>
            </a:endParaRPr>
          </a:p>
        </p:txBody>
      </p:sp>
      <p:sp>
        <p:nvSpPr>
          <p:cNvPr id="17" name="Freeform 16"/>
          <p:cNvSpPr/>
          <p:nvPr/>
        </p:nvSpPr>
        <p:spPr bwMode="auto">
          <a:xfrm>
            <a:off x="3590103" y="4274016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Multiply 17"/>
          <p:cNvSpPr/>
          <p:nvPr/>
        </p:nvSpPr>
        <p:spPr bwMode="auto">
          <a:xfrm>
            <a:off x="5189748" y="4676945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14" grpId="0"/>
      <p:bldP spid="15" grpId="0"/>
      <p:bldP spid="16" grpId="0"/>
      <p:bldP spid="17" grpId="0" animBg="1"/>
      <p:bldP spid="1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&amp; DV differences: </a:t>
            </a:r>
            <a:br>
              <a:rPr lang="en-US" dirty="0" smtClean="0"/>
            </a:br>
            <a:r>
              <a:rPr lang="en-US" sz="3600" dirty="0" smtClean="0"/>
              <a:t>(4) BGP may aggregate routes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scalability, BGP may aggregate routes for different </a:t>
            </a:r>
            <a:r>
              <a:rPr lang="en-US" dirty="0" smtClean="0"/>
              <a:t>prefixes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3150173"/>
            <a:ext cx="8458200" cy="3326827"/>
            <a:chOff x="533400" y="3150173"/>
            <a:chExt cx="8458200" cy="3326827"/>
          </a:xfrm>
        </p:grpSpPr>
        <p:sp>
          <p:nvSpPr>
            <p:cNvPr id="19" name="Cloud 18"/>
            <p:cNvSpPr/>
            <p:nvPr/>
          </p:nvSpPr>
          <p:spPr bwMode="auto">
            <a:xfrm>
              <a:off x="4191000" y="3474083"/>
              <a:ext cx="25908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AT&amp;T</a:t>
              </a:r>
              <a:b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a.0.0.0/8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0" name="Cloud 19"/>
            <p:cNvSpPr/>
            <p:nvPr/>
          </p:nvSpPr>
          <p:spPr bwMode="auto">
            <a:xfrm>
              <a:off x="533400" y="3397883"/>
              <a:ext cx="19050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France </a:t>
              </a:r>
              <a:b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</a:b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Telecom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Cloud 20"/>
            <p:cNvSpPr/>
            <p:nvPr/>
          </p:nvSpPr>
          <p:spPr bwMode="auto">
            <a:xfrm>
              <a:off x="3276600" y="4921883"/>
              <a:ext cx="2133600" cy="1066800"/>
            </a:xfrm>
            <a:prstGeom prst="cloud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MIT</a:t>
              </a:r>
              <a:b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a.b.0.0/16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" name="Cloud 21"/>
            <p:cNvSpPr/>
            <p:nvPr/>
          </p:nvSpPr>
          <p:spPr bwMode="auto">
            <a:xfrm>
              <a:off x="5638800" y="4921883"/>
              <a:ext cx="2133600" cy="1066800"/>
            </a:xfrm>
            <a:prstGeom prst="cloud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JHU</a:t>
              </a:r>
              <a:b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a.c.0.0/16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381365" y="3969443"/>
              <a:ext cx="2349040" cy="2507557"/>
            </a:xfrm>
            <a:custGeom>
              <a:avLst/>
              <a:gdLst>
                <a:gd name="connsiteX0" fmla="*/ 0 w 2349040"/>
                <a:gd name="connsiteY0" fmla="*/ 2513 h 2507557"/>
                <a:gd name="connsiteX1" fmla="*/ 2222607 w 2349040"/>
                <a:gd name="connsiteY1" fmla="*/ 231848 h 2507557"/>
                <a:gd name="connsiteX2" fmla="*/ 2010930 w 2349040"/>
                <a:gd name="connsiteY2" fmla="*/ 1466729 h 2507557"/>
                <a:gd name="connsiteX3" fmla="*/ 1481738 w 2349040"/>
                <a:gd name="connsiteY3" fmla="*/ 2507557 h 250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040" h="2507557">
                  <a:moveTo>
                    <a:pt x="0" y="2513"/>
                  </a:moveTo>
                  <a:cubicBezTo>
                    <a:pt x="943726" y="-4838"/>
                    <a:pt x="1887452" y="-12188"/>
                    <a:pt x="2222607" y="231848"/>
                  </a:cubicBezTo>
                  <a:cubicBezTo>
                    <a:pt x="2557762" y="475884"/>
                    <a:pt x="2134408" y="1087444"/>
                    <a:pt x="2010930" y="1466729"/>
                  </a:cubicBezTo>
                  <a:cubicBezTo>
                    <a:pt x="1887452" y="1846014"/>
                    <a:pt x="1481738" y="2507557"/>
                    <a:pt x="1481738" y="2507557"/>
                  </a:cubicBezTo>
                </a:path>
              </a:pathLst>
            </a:cu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H="1">
              <a:off x="4800600" y="4617083"/>
              <a:ext cx="228600" cy="3048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943600" y="4540883"/>
              <a:ext cx="304800" cy="4572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Freeform 25"/>
            <p:cNvSpPr/>
            <p:nvPr/>
          </p:nvSpPr>
          <p:spPr>
            <a:xfrm>
              <a:off x="2469564" y="3830826"/>
              <a:ext cx="4939127" cy="2240427"/>
            </a:xfrm>
            <a:custGeom>
              <a:avLst/>
              <a:gdLst>
                <a:gd name="connsiteX0" fmla="*/ 0 w 4939127"/>
                <a:gd name="connsiteY0" fmla="*/ 0 h 2240427"/>
                <a:gd name="connsiteX1" fmla="*/ 3580867 w 4939127"/>
                <a:gd name="connsiteY1" fmla="*/ 105847 h 2240427"/>
                <a:gd name="connsiteX2" fmla="*/ 3580867 w 4939127"/>
                <a:gd name="connsiteY2" fmla="*/ 105847 h 2240427"/>
                <a:gd name="connsiteX3" fmla="*/ 4939127 w 4939127"/>
                <a:gd name="connsiteY3" fmla="*/ 2240427 h 2240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9127" h="2240427">
                  <a:moveTo>
                    <a:pt x="0" y="0"/>
                  </a:moveTo>
                  <a:lnTo>
                    <a:pt x="3580867" y="105847"/>
                  </a:lnTo>
                  <a:lnTo>
                    <a:pt x="3580867" y="105847"/>
                  </a:lnTo>
                  <a:lnTo>
                    <a:pt x="4939127" y="2240427"/>
                  </a:lnTo>
                </a:path>
              </a:pathLst>
            </a:cu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7" name="Left Arrow 26"/>
            <p:cNvSpPr/>
            <p:nvPr/>
          </p:nvSpPr>
          <p:spPr bwMode="auto">
            <a:xfrm rot="10800000">
              <a:off x="2667000" y="3474083"/>
              <a:ext cx="1524000" cy="152400"/>
            </a:xfrm>
            <a:prstGeom prst="leftArrow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8828" y="3150173"/>
              <a:ext cx="17155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+mn-lt"/>
                </a:rPr>
                <a:t>a.*.*.* is this way</a:t>
              </a:r>
              <a:endParaRPr lang="en-US" b="0" dirty="0">
                <a:latin typeface="+mn-lt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7543800" y="4191000"/>
              <a:ext cx="1447800" cy="990600"/>
            </a:xfrm>
            <a:prstGeom prst="cloud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foo.com</a:t>
              </a:r>
              <a:b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a.d.0.0/16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6781800" y="4114800"/>
              <a:ext cx="766491" cy="5715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8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</a:t>
            </a:r>
            <a:r>
              <a:rPr lang="en-US" dirty="0" smtClean="0"/>
              <a:t>challenges in inter-domain routing</a:t>
            </a:r>
            <a:endParaRPr lang="en-US" dirty="0"/>
          </a:p>
          <a:p>
            <a:pPr lvl="1"/>
            <a:r>
              <a:rPr lang="en-US" dirty="0" smtClean="0"/>
              <a:t>Scaling (Addressing)</a:t>
            </a:r>
            <a:endParaRPr lang="en-US" dirty="0"/>
          </a:p>
          <a:p>
            <a:pPr lvl="1"/>
            <a:r>
              <a:rPr lang="en-US" dirty="0"/>
              <a:t>Administrative structure </a:t>
            </a:r>
            <a:r>
              <a:rPr lang="en-US" dirty="0" smtClean="0"/>
              <a:t>(BGP)</a:t>
            </a:r>
            <a:endParaRPr lang="en-US" dirty="0"/>
          </a:p>
          <a:p>
            <a:pPr lvl="2"/>
            <a:r>
              <a:rPr lang="en-US" dirty="0"/>
              <a:t>Issues of autonomy, policy, privacy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Next lecture</a:t>
            </a:r>
            <a:r>
              <a:rPr lang="en-US" dirty="0" smtClean="0"/>
              <a:t>: BGP policies, protocol, and challenges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grades are out</a:t>
            </a:r>
          </a:p>
          <a:p>
            <a:r>
              <a:rPr lang="en-US" dirty="0" smtClean="0"/>
              <a:t>Come to TAs’ office hours if you want to find out what is wrong with your code and why you lose the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8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Now you have your points on two assignments and the midterm exam.</a:t>
            </a:r>
          </a:p>
          <a:p>
            <a:pPr lvl="1"/>
            <a:r>
              <a:rPr lang="en-US" dirty="0" smtClean="0"/>
              <a:t>Calculate your total points so far</a:t>
            </a:r>
          </a:p>
          <a:p>
            <a:pPr lvl="1"/>
            <a:r>
              <a:rPr lang="en-US" dirty="0" smtClean="0"/>
              <a:t>Estimate what you will get in the other two assignments and final</a:t>
            </a:r>
          </a:p>
          <a:p>
            <a:pPr lvl="1"/>
            <a:r>
              <a:rPr lang="en-US" dirty="0" smtClean="0"/>
              <a:t>Then you have a rough idea of your final grade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Come to my office hours to chat if you are worried</a:t>
            </a:r>
          </a:p>
          <a:p>
            <a:pPr lvl="1"/>
            <a:r>
              <a:rPr lang="en-US" dirty="0" smtClean="0"/>
              <a:t>Especially if I have contacted you. Don’t be nervous. I’m going to help, not to blame</a:t>
            </a:r>
            <a:r>
              <a:rPr lang="en-US" dirty="0"/>
              <a:t> 😀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If you are not doing well so far, it is not the end of the world, yet</a:t>
            </a:r>
          </a:p>
          <a:p>
            <a:pPr lvl="1"/>
            <a:r>
              <a:rPr lang="en-US" dirty="0" smtClean="0"/>
              <a:t>Participation (5%): try to attend all remaining lectures</a:t>
            </a:r>
          </a:p>
          <a:p>
            <a:pPr lvl="1"/>
            <a:r>
              <a:rPr lang="en-US" dirty="0" smtClean="0"/>
              <a:t>Two assignments (20%+4%): try to pass the test scripts and get the bonus points</a:t>
            </a:r>
          </a:p>
          <a:p>
            <a:pPr lvl="1"/>
            <a:r>
              <a:rPr lang="en-US" dirty="0" smtClean="0"/>
              <a:t>Final exam (30%): prepare well, and come to office hours if you are not sure about some course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0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Recap: Link-state routing</a:t>
            </a:r>
            <a:endParaRPr lang="en-US" dirty="0"/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router knows its local “link state”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outer u: “(</a:t>
            </a:r>
            <a:r>
              <a:rPr lang="en-US" dirty="0" err="1" smtClean="0"/>
              <a:t>u,v</a:t>
            </a:r>
            <a:r>
              <a:rPr lang="en-US" dirty="0" smtClean="0"/>
              <a:t>) with cost=2; (</a:t>
            </a:r>
            <a:r>
              <a:rPr lang="en-US" dirty="0" err="1" smtClean="0"/>
              <a:t>u,x</a:t>
            </a:r>
            <a:r>
              <a:rPr lang="en-US" dirty="0" smtClean="0"/>
              <a:t>) with cost=1”</a:t>
            </a:r>
          </a:p>
          <a:p>
            <a:r>
              <a:rPr lang="en-US" dirty="0" smtClean="0"/>
              <a:t>Each router floods its </a:t>
            </a:r>
            <a:r>
              <a:rPr lang="en-US" dirty="0" smtClean="0">
                <a:solidFill>
                  <a:schemeClr val="accent5"/>
                </a:solidFill>
              </a:rPr>
              <a:t>local link state to all other routers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in the network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oes so periodically or when its link state changes</a:t>
            </a:r>
          </a:p>
          <a:p>
            <a:r>
              <a:rPr lang="en-US" dirty="0" smtClean="0"/>
              <a:t>Every router learns the entire network graph</a:t>
            </a:r>
          </a:p>
          <a:p>
            <a:pPr lvl="1"/>
            <a:r>
              <a:rPr lang="en-US" dirty="0" smtClean="0"/>
              <a:t>Each runs Dijkstra’s Shortest-Path First (SPF) algorithm locally to compute forwarding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7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build="p" advAuto="0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3504</TotalTime>
  <Words>2840</Words>
  <Application>Microsoft Macintosh PowerPoint</Application>
  <PresentationFormat>On-screen Show (4:3)</PresentationFormat>
  <Paragraphs>648</Paragraphs>
  <Slides>67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9" baseType="lpstr">
      <vt:lpstr>Calibri</vt:lpstr>
      <vt:lpstr>Calibri Light</vt:lpstr>
      <vt:lpstr>Courier New</vt:lpstr>
      <vt:lpstr>Monotype Sorts</vt:lpstr>
      <vt:lpstr>MS Mincho</vt:lpstr>
      <vt:lpstr>ＭＳ Ｐゴシック</vt:lpstr>
      <vt:lpstr>Tahoma</vt:lpstr>
      <vt:lpstr>Times New Roman</vt:lpstr>
      <vt:lpstr>Wingdings</vt:lpstr>
      <vt:lpstr>宋体</vt:lpstr>
      <vt:lpstr>Arial</vt:lpstr>
      <vt:lpstr>Office Theme</vt:lpstr>
      <vt:lpstr>EN.601.414/614 Computer Networks  Inter-Domain Routing</vt:lpstr>
      <vt:lpstr>Agenda</vt:lpstr>
      <vt:lpstr>Midterm Survey Summary</vt:lpstr>
      <vt:lpstr>Midterm Survey Summary</vt:lpstr>
      <vt:lpstr>Midterm Survey Summary</vt:lpstr>
      <vt:lpstr>Final Exam</vt:lpstr>
      <vt:lpstr>Assignment 2</vt:lpstr>
      <vt:lpstr>This is IMPORTANT</vt:lpstr>
      <vt:lpstr>Recap: Link-state routing</vt:lpstr>
      <vt:lpstr>Recap: Distance-vector protocol</vt:lpstr>
      <vt:lpstr>Recap: Distance vector algorithm </vt:lpstr>
      <vt:lpstr>Recap: Similarities between LS and DV routing</vt:lpstr>
      <vt:lpstr>Context and terminology</vt:lpstr>
      <vt:lpstr>AS-level Internet</vt:lpstr>
      <vt:lpstr>Autonomous systems (AS) </vt:lpstr>
      <vt:lpstr>“Intra-domain” routing:  Within an AS</vt:lpstr>
      <vt:lpstr>“Inter-domain” routing: Between ASes</vt:lpstr>
      <vt:lpstr>Recall: Addressing (so far)</vt:lpstr>
      <vt:lpstr>Recall: Forwarding</vt:lpstr>
      <vt:lpstr>Scaling </vt:lpstr>
      <vt:lpstr>A smaller table at node B?</vt:lpstr>
      <vt:lpstr>Re-number the end-systems?</vt:lpstr>
      <vt:lpstr>Scaling </vt:lpstr>
      <vt:lpstr>Two key challenges</vt:lpstr>
      <vt:lpstr>Administrative structure shapes inter-domain routing</vt:lpstr>
      <vt:lpstr>Choice of routing algorithm</vt:lpstr>
      <vt:lpstr>Agenda</vt:lpstr>
      <vt:lpstr>IP addressing</vt:lpstr>
      <vt:lpstr>Goal of addressing:  Scalable routing</vt:lpstr>
      <vt:lpstr>Aggregation works if…</vt:lpstr>
      <vt:lpstr>IP addressing is hierarchical</vt:lpstr>
      <vt:lpstr>IP addresses (IPv4)</vt:lpstr>
      <vt:lpstr>Hierarchy in IP addressing</vt:lpstr>
      <vt:lpstr>CIDR: Classless inter-domain routing</vt:lpstr>
      <vt:lpstr>CIDR example</vt:lpstr>
      <vt:lpstr>Before CIDR: Classful addressing</vt:lpstr>
      <vt:lpstr>IP addressing is hierarchical</vt:lpstr>
      <vt:lpstr>Allocation done hierarchically</vt:lpstr>
      <vt:lpstr>CIDR: Addresses allocated in contiguous prefix chunks</vt:lpstr>
      <vt:lpstr>FAKE example in more detail</vt:lpstr>
      <vt:lpstr>IP addressing is hierarchical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BGP: Border Gateway Protocol</vt:lpstr>
      <vt:lpstr>BGP (Today)</vt:lpstr>
      <vt:lpstr>Administrative structure shapes Inter-domain routing</vt:lpstr>
      <vt:lpstr> Topology &amp; policy shaped by inter-AS business relationship</vt:lpstr>
      <vt:lpstr>Business relationships</vt:lpstr>
      <vt:lpstr>Why peer?</vt:lpstr>
      <vt:lpstr>Routing follows the money!</vt:lpstr>
      <vt:lpstr>Routing follows the money!</vt:lpstr>
      <vt:lpstr>Routing follows the money!</vt:lpstr>
      <vt:lpstr>In short</vt:lpstr>
      <vt:lpstr>BGP (Today)</vt:lpstr>
      <vt:lpstr>Inter-domain routing: Setup</vt:lpstr>
      <vt:lpstr>BGP: Basic idea</vt:lpstr>
      <vt:lpstr>BGP inspired by Distance-Vector</vt:lpstr>
      <vt:lpstr>BGP &amp; DV differences: (1) Not picking shortest-path routes </vt:lpstr>
      <vt:lpstr>BGP &amp; DV differences:  (2) Path-Vector routing</vt:lpstr>
      <vt:lpstr>BGP &amp; DV differences:  (2) Path-Vector routing</vt:lpstr>
      <vt:lpstr>BGP &amp; DV differences: (3) Selective route advertisement</vt:lpstr>
      <vt:lpstr>BGP &amp; DV differences:  (4) BGP may aggregate routes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583</cp:revision>
  <cp:lastPrinted>2019-04-05T14:24:30Z</cp:lastPrinted>
  <dcterms:created xsi:type="dcterms:W3CDTF">2017-09-02T14:15:58Z</dcterms:created>
  <dcterms:modified xsi:type="dcterms:W3CDTF">2019-04-08T23:49:08Z</dcterms:modified>
</cp:coreProperties>
</file>