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537" r:id="rId3"/>
    <p:sldId id="499" r:id="rId4"/>
    <p:sldId id="578"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3" r:id="rId26"/>
    <p:sldId id="522" r:id="rId27"/>
    <p:sldId id="524" r:id="rId28"/>
    <p:sldId id="525" r:id="rId29"/>
    <p:sldId id="526" r:id="rId30"/>
    <p:sldId id="527" r:id="rId31"/>
    <p:sldId id="579" r:id="rId32"/>
    <p:sldId id="536" r:id="rId33"/>
    <p:sldId id="46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4"/>
    <p:restoredTop sz="90055"/>
  </p:normalViewPr>
  <p:slideViewPr>
    <p:cSldViewPr snapToObjects="1">
      <p:cViewPr varScale="1">
        <p:scale>
          <a:sx n="144" d="100"/>
          <a:sy n="144" d="100"/>
        </p:scale>
        <p:origin x="1512" y="184"/>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9/10/20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a:t>
            </a:r>
            <a:r>
              <a:rPr lang="en-US" baseline="0" dirty="0"/>
              <a:t> a</a:t>
            </a:r>
            <a:r>
              <a:rPr lang="en-US" dirty="0"/>
              <a:t>dapted from similar courses at Princeton,</a:t>
            </a:r>
            <a:r>
              <a:rPr lang="en-US" baseline="0" dirty="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https://</a:t>
            </a:r>
            <a:r>
              <a:rPr lang="en-US" dirty="0" err="1">
                <a:ea typeface="ＭＳ Ｐゴシック" charset="0"/>
                <a:cs typeface="ＭＳ Ｐゴシック" charset="0"/>
              </a:rPr>
              <a:t>hpbn.co</a:t>
            </a:r>
            <a:r>
              <a:rPr lang="en-US" dirty="0">
                <a:ea typeface="ＭＳ Ｐゴシック" charset="0"/>
                <a:cs typeface="ＭＳ Ｐゴシック" charset="0"/>
              </a:rPr>
              <a:t>/brief-history-of-http/</a:t>
            </a:r>
          </a:p>
        </p:txBody>
      </p:sp>
    </p:spTree>
    <p:extLst>
      <p:ext uri="{BB962C8B-B14F-4D97-AF65-F5344CB8AC3E}">
        <p14:creationId xmlns:p14="http://schemas.microsoft.com/office/powerpoint/2010/main" val="20287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ea typeface="ＭＳ Ｐゴシック" charset="0"/>
                <a:cs typeface="ＭＳ Ｐゴシック" charset="0"/>
              </a:rPr>
              <a:t>1.1:</a:t>
            </a:r>
            <a:r>
              <a:rPr lang="zh-CN" altLang="en-US" dirty="0">
                <a:ea typeface="ＭＳ Ｐゴシック" charset="0"/>
                <a:cs typeface="ＭＳ Ｐゴシック" charset="0"/>
              </a:rPr>
              <a:t> </a:t>
            </a:r>
            <a:r>
              <a:rPr lang="en-US" altLang="zh-CN" dirty="0">
                <a:ea typeface="ＭＳ Ｐゴシック" charset="0"/>
                <a:cs typeface="ＭＳ Ｐゴシック" charset="0"/>
              </a:rPr>
              <a:t>persistent</a:t>
            </a:r>
            <a:r>
              <a:rPr lang="zh-CN" altLang="en-US" dirty="0">
                <a:ea typeface="ＭＳ Ｐゴシック" charset="0"/>
                <a:cs typeface="ＭＳ Ｐゴシック" charset="0"/>
              </a:rPr>
              <a:t> </a:t>
            </a:r>
            <a:r>
              <a:rPr lang="en-US" altLang="zh-CN" dirty="0">
                <a:ea typeface="ＭＳ Ｐゴシック" charset="0"/>
                <a:cs typeface="ＭＳ Ｐゴシック" charset="0"/>
              </a:rPr>
              <a:t>connection,</a:t>
            </a:r>
            <a:r>
              <a:rPr lang="zh-CN" altLang="en-US" dirty="0">
                <a:ea typeface="ＭＳ Ｐゴシック" charset="0"/>
                <a:cs typeface="ＭＳ Ｐゴシック" charset="0"/>
              </a:rPr>
              <a:t> </a:t>
            </a:r>
            <a:r>
              <a:rPr lang="en-US" altLang="zh-CN" dirty="0">
                <a:ea typeface="ＭＳ Ｐゴシック" charset="0"/>
                <a:cs typeface="ＭＳ Ｐゴシック" charset="0"/>
              </a:rPr>
              <a:t>one</a:t>
            </a:r>
            <a:r>
              <a:rPr lang="zh-CN" altLang="en-US" dirty="0">
                <a:ea typeface="ＭＳ Ｐゴシック" charset="0"/>
                <a:cs typeface="ＭＳ Ｐゴシック" charset="0"/>
              </a:rPr>
              <a:t> </a:t>
            </a:r>
            <a:r>
              <a:rPr lang="en-US" altLang="zh-CN" dirty="0">
                <a:ea typeface="ＭＳ Ｐゴシック" charset="0"/>
                <a:cs typeface="ＭＳ Ｐゴシック" charset="0"/>
              </a:rPr>
              <a:t>by</a:t>
            </a:r>
            <a:r>
              <a:rPr lang="zh-CN" altLang="en-US" baseline="0" dirty="0">
                <a:ea typeface="ＭＳ Ｐゴシック" charset="0"/>
                <a:cs typeface="ＭＳ Ｐゴシック" charset="0"/>
              </a:rPr>
              <a:t> </a:t>
            </a:r>
            <a:r>
              <a:rPr lang="en-US" altLang="zh-CN" baseline="0" dirty="0">
                <a:ea typeface="ＭＳ Ｐゴシック" charset="0"/>
                <a:cs typeface="ＭＳ Ｐゴシック" charset="0"/>
              </a:rPr>
              <a:t>one</a:t>
            </a:r>
          </a:p>
          <a:p>
            <a:r>
              <a:rPr lang="en-US" altLang="zh-CN" baseline="0" dirty="0">
                <a:ea typeface="ＭＳ Ｐゴシック" charset="0"/>
                <a:cs typeface="ＭＳ Ｐゴシック" charset="0"/>
              </a:rPr>
              <a:t>2:</a:t>
            </a:r>
            <a:r>
              <a:rPr lang="zh-CN" altLang="en-US" baseline="0" dirty="0">
                <a:ea typeface="ＭＳ Ｐゴシック" charset="0"/>
                <a:cs typeface="ＭＳ Ｐゴシック" charset="0"/>
              </a:rPr>
              <a:t> </a:t>
            </a:r>
            <a:r>
              <a:rPr lang="en-US" altLang="zh-CN" baseline="0" dirty="0">
                <a:ea typeface="ＭＳ Ｐゴシック" charset="0"/>
                <a:cs typeface="ＭＳ Ｐゴシック" charset="0"/>
              </a:rPr>
              <a:t>pipeline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Real Time Streaming Protocol (RTSP) </a:t>
            </a:r>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HTTP/1.1 defines the "close" connection option for the sender to</a:t>
            </a:r>
            <a:br>
              <a:rPr lang="en-US" dirty="0">
                <a:ea typeface="ＭＳ Ｐゴシック" charset="0"/>
                <a:cs typeface="ＭＳ Ｐゴシック" charset="0"/>
              </a:rPr>
            </a:br>
            <a:r>
              <a:rPr lang="en-US" dirty="0">
                <a:ea typeface="ＭＳ Ｐゴシック" charset="0"/>
                <a:cs typeface="ＭＳ Ｐゴシック" charset="0"/>
              </a:rPr>
              <a:t>signal that the connection will be closed after completion of the</a:t>
            </a:r>
            <a:br>
              <a:rPr lang="en-US" dirty="0">
                <a:ea typeface="ＭＳ Ｐゴシック" charset="0"/>
                <a:cs typeface="ＭＳ Ｐゴシック" charset="0"/>
              </a:rPr>
            </a:br>
            <a:r>
              <a:rPr lang="en-US" dirty="0">
                <a:ea typeface="ＭＳ Ｐゴシック" charset="0"/>
                <a:cs typeface="ＭＳ Ｐゴシック" charset="0"/>
              </a:rPr>
              <a:t>response. For example,</a:t>
            </a:r>
          </a:p>
          <a:p>
            <a:r>
              <a:rPr lang="en-US" dirty="0">
                <a:ea typeface="ＭＳ Ｐゴシック" charset="0"/>
                <a:cs typeface="ＭＳ Ｐゴシック" charset="0"/>
              </a:rPr>
              <a:t>Connection: close in either the request or the response header fields indicates that the connection SHOULD NOT be considered `persistent' (section 8.1)</a:t>
            </a:r>
            <a:br>
              <a:rPr lang="en-US" dirty="0">
                <a:ea typeface="ＭＳ Ｐゴシック" charset="0"/>
                <a:cs typeface="ＭＳ Ｐゴシック" charset="0"/>
              </a:rPr>
            </a:br>
            <a:r>
              <a:rPr lang="en-US" dirty="0">
                <a:ea typeface="ＭＳ Ｐゴシック" charset="0"/>
                <a:cs typeface="ＭＳ Ｐゴシック" charset="0"/>
              </a:rPr>
              <a:t>after the current request/response is complete.</a:t>
            </a:r>
          </a:p>
          <a:p>
            <a:r>
              <a:rPr lang="en-US" dirty="0">
                <a:ea typeface="ＭＳ Ｐゴシック" charset="0"/>
                <a:cs typeface="ＭＳ Ｐゴシック" charset="0"/>
              </a:rPr>
              <a:t>HTTP/1.1 applications that do not support persistent connections MUST include the "close" connection option in every message.</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9/10/20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9/10/20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9/10/20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a:t>Xin Jin</a:t>
            </a:r>
          </a:p>
          <a:p>
            <a:r>
              <a:rPr lang="en-US" b="0" dirty="0"/>
              <a:t>Fall 20</a:t>
            </a:r>
            <a:r>
              <a:rPr lang="en-US" altLang="zh-CN" b="0" dirty="0"/>
              <a:t>20</a:t>
            </a:r>
            <a:r>
              <a:rPr lang="en-US" b="0" dirty="0"/>
              <a:t> (</a:t>
            </a:r>
            <a:r>
              <a:rPr lang="en-US" b="0" dirty="0" err="1"/>
              <a:t>TuTh</a:t>
            </a:r>
            <a:r>
              <a:rPr lang="en-US" b="0" dirty="0"/>
              <a:t> 1:30-2:45pm on Zoom)</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a:t>https://</a:t>
            </a:r>
            <a:r>
              <a:rPr lang="en-US" b="0" dirty="0" err="1"/>
              <a:t>github.com</a:t>
            </a:r>
            <a:r>
              <a:rPr lang="en-US" b="0" dirty="0"/>
              <a:t>/</a:t>
            </a:r>
            <a:r>
              <a:rPr lang="en-US" b="0" dirty="0" err="1"/>
              <a:t>xinjin</a:t>
            </a:r>
            <a:r>
              <a:rPr lang="en-US" b="0" dirty="0"/>
              <a:t>/course-net</a:t>
            </a:r>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a:t>EN.601.414/614</a:t>
            </a:r>
            <a:br>
              <a:rPr lang="en-US" sz="4800" dirty="0"/>
            </a:br>
            <a:r>
              <a:rPr lang="en-US" sz="4800" dirty="0"/>
              <a:t>Computer Networks</a:t>
            </a:r>
            <a:br>
              <a:rPr lang="en-US" sz="4800" dirty="0"/>
            </a:br>
            <a:br>
              <a:rPr lang="en-US" sz="4800" dirty="0"/>
            </a:br>
            <a:r>
              <a:rPr lang="en-US" altLang="zh-CN" sz="4800" dirty="0"/>
              <a:t>HTTP</a:t>
            </a:r>
            <a:r>
              <a:rPr lang="zh-CN" altLang="en-US" sz="4800" dirty="0"/>
              <a:t> </a:t>
            </a:r>
            <a:r>
              <a:rPr lang="en-US" altLang="zh-CN" sz="4800" dirty="0"/>
              <a:t>and</a:t>
            </a:r>
            <a:r>
              <a:rPr lang="zh-CN" altLang="en-US" sz="4800" dirty="0"/>
              <a:t> </a:t>
            </a:r>
            <a:r>
              <a:rPr lang="en-US" altLang="zh-CN" sz="4800" dirty="0"/>
              <a:t>the</a:t>
            </a:r>
            <a:r>
              <a:rPr lang="zh-CN" altLang="en-US" sz="4800" dirty="0"/>
              <a:t> </a:t>
            </a:r>
            <a:r>
              <a:rPr lang="en-US" altLang="zh-CN" sz="4800" dirty="0"/>
              <a:t>Web</a:t>
            </a:r>
            <a:endParaRPr lang="en-US" sz="4800" dirty="0"/>
          </a:p>
        </p:txBody>
      </p:sp>
      <p:sp>
        <p:nvSpPr>
          <p:cNvPr id="2" name="TextBox 1"/>
          <p:cNvSpPr txBox="1"/>
          <p:nvPr/>
        </p:nvSpPr>
        <p:spPr>
          <a:xfrm>
            <a:off x="10440365" y="141211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5078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 file in entity body to path specified in URL field</a:t>
            </a:r>
          </a:p>
          <a:p>
            <a:r>
              <a:rPr lang="en-US" dirty="0"/>
              <a:t>DELETE</a:t>
            </a:r>
          </a:p>
          <a:p>
            <a:pPr lvl="1"/>
            <a:r>
              <a:rPr lang="en-US" dirty="0"/>
              <a:t>Delete file specified in the URL field</a:t>
            </a:r>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799" y="5650564"/>
            <a:ext cx="3733801"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(\r) line feed (\n)</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information</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16" name="Text Box 10">
            <a:extLst>
              <a:ext uri="{FF2B5EF4-FFF2-40B4-BE49-F238E27FC236}">
                <a16:creationId xmlns:a16="http://schemas.microsoft.com/office/drawing/2014/main" id="{992DDE98-B14F-2841-9C3F-72D6C9FB9408}"/>
              </a:ext>
            </a:extLst>
          </p:cNvPr>
          <p:cNvSpPr txBox="1">
            <a:spLocks noChangeArrowheads="1"/>
          </p:cNvSpPr>
          <p:nvPr/>
        </p:nvSpPr>
        <p:spPr bwMode="auto">
          <a:xfrm>
            <a:off x="304799" y="5650564"/>
            <a:ext cx="3733801"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(\r) line feed (\n)</a:t>
            </a:r>
          </a:p>
          <a:p>
            <a:pPr algn="ctr"/>
            <a:r>
              <a:rPr lang="en-US" sz="1800" i="1" dirty="0">
                <a:latin typeface="Arial" charset="0"/>
              </a:rPr>
              <a:t>indicates end of message</a:t>
            </a:r>
            <a:endParaRPr lang="en-US" sz="1800" b="0" i="1" dirty="0">
              <a:latin typeface="Times New Roman" charset="0"/>
            </a:endParaRPr>
          </a:p>
        </p:txBody>
      </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Jan 2017 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independently</a:t>
            </a:r>
          </a:p>
          <a:p>
            <a:pPr lvl="1"/>
            <a:r>
              <a:rPr lang="en-US" dirty="0"/>
              <a:t>Servers not required to retain state</a:t>
            </a:r>
          </a:p>
          <a:p>
            <a:r>
              <a:rPr lang="en-US" dirty="0">
                <a:solidFill>
                  <a:schemeClr val="accent5"/>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chemeClr val="accent5"/>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How does a stateless protocol keep state?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t>Client-side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a:t>
            </a:r>
            <a:r>
              <a:rPr lang="zh-CN" altLang="en-US" dirty="0"/>
              <a:t> </a:t>
            </a:r>
            <a:r>
              <a:rPr lang="en-US" dirty="0"/>
              <a:t>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3"/>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3"/>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3"/>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19771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168820" y="1600200"/>
            <a:ext cx="5012780" cy="4419600"/>
          </a:xfrm>
        </p:spPr>
        <p:txBody>
          <a:bodyPr>
            <a:normAutofit/>
          </a:bodyPr>
          <a:lstStyle/>
          <a:p>
            <a:r>
              <a:rPr lang="en-US" dirty="0"/>
              <a:t>RTT (round-trip time)</a:t>
            </a:r>
          </a:p>
          <a:p>
            <a:pPr lvl="1"/>
            <a:r>
              <a:rPr lang="en-US" dirty="0">
                <a:solidFill>
                  <a:srgbClr val="000000"/>
                </a:solidFill>
              </a:rPr>
              <a:t>T</a:t>
            </a:r>
            <a:r>
              <a:rPr lang="en-US" dirty="0"/>
              <a:t>ime for a small packet to travel from client to server and back</a:t>
            </a:r>
          </a:p>
          <a:p>
            <a:endParaRPr lang="en-US" dirty="0"/>
          </a:p>
          <a:p>
            <a:r>
              <a:rPr lang="en-US" dirty="0"/>
              <a:t>Response time</a:t>
            </a:r>
          </a:p>
          <a:p>
            <a:pPr lvl="1"/>
            <a:r>
              <a:rPr lang="en-US" dirty="0"/>
              <a:t>1 RTT for TCP setup</a:t>
            </a:r>
          </a:p>
          <a:p>
            <a:pPr lvl="1"/>
            <a:r>
              <a:rPr lang="en-US" dirty="0"/>
              <a:t>1 RTT for HTTP request and first few bytes</a:t>
            </a:r>
          </a:p>
          <a:p>
            <a:pPr lvl="1"/>
            <a:r>
              <a:rPr lang="en-US" dirty="0"/>
              <a:t>Transmission time</a:t>
            </a:r>
          </a:p>
          <a:p>
            <a:pPr lvl="1"/>
            <a:r>
              <a:rPr lang="en-US" dirty="0">
                <a:solidFill>
                  <a:schemeClr val="accent5"/>
                </a:solidFill>
              </a:rPr>
              <a:t>Total </a:t>
            </a:r>
            <a:r>
              <a:rPr lang="en-US" dirty="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chemeClr val="accent5"/>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chemeClr val="accent5"/>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25</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Server</a:t>
            </a: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chemeClr val="accent5"/>
                </a:solidFill>
              </a:rPr>
              <a:t>2RTT+△ for each object </a:t>
            </a:r>
            <a:r>
              <a:rPr lang="en-US" dirty="0"/>
              <a:t>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7" name="Slide Number Placeholder 6"/>
          <p:cNvSpPr>
            <a:spLocks noGrp="1"/>
          </p:cNvSpPr>
          <p:nvPr>
            <p:ph type="sldNum" sz="quarter" idx="12"/>
          </p:nvPr>
        </p:nvSpPr>
        <p:spPr/>
        <p:txBody>
          <a:bodyPr/>
          <a:lstStyle/>
          <a:p>
            <a:fld id="{F36FED86-94EF-254D-90EE-B810FE8299EE}" type="slidenum">
              <a:rPr lang="en-US" smtClean="0"/>
              <a:pPr/>
              <a:t>26</a:t>
            </a:fld>
            <a:endParaRPr lang="en-US"/>
          </a:p>
        </p:txBody>
      </p:sp>
    </p:spTree>
    <p:extLst>
      <p:ext uri="{BB962C8B-B14F-4D97-AF65-F5344CB8AC3E}">
        <p14:creationId xmlns:p14="http://schemas.microsoft.com/office/powerpoint/2010/main" val="78409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chemeClr val="accent5"/>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normAutofit/>
          </a:bodyPr>
          <a:lstStyle/>
          <a:p>
            <a:r>
              <a:rPr lang="en-US" dirty="0">
                <a:solidFill>
                  <a:schemeClr val="accent5"/>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dirty="0"/>
              <a:t>Pipelined/Persistent: ~2 RTT first time, RTT later</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chemeClr val="accent5"/>
                </a:solidFill>
              </a:rPr>
              <a:t>Tim Berners-Lee</a:t>
            </a:r>
            <a:r>
              <a:rPr lang="en-US" dirty="0"/>
              <a:t> at CERN</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3</a:t>
            </a:fld>
            <a:endParaRPr lang="en-US"/>
          </a:p>
        </p:txBody>
      </p:sp>
      <p:pic>
        <p:nvPicPr>
          <p:cNvPr id="4098" name="Picture 2" descr="mage result for tim berners-l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83" y="3276600"/>
            <a:ext cx="2095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09600" y="3352800"/>
            <a:ext cx="5267687" cy="1860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lvl="2"/>
            <a:r>
              <a:rPr lang="en-US" altLang="zh-CN" dirty="0">
                <a:solidFill>
                  <a:schemeClr val="accent5"/>
                </a:solidFill>
              </a:rPr>
              <a:t>Turing</a:t>
            </a:r>
            <a:r>
              <a:rPr lang="zh-CN" altLang="en-US" dirty="0">
                <a:solidFill>
                  <a:schemeClr val="accent5"/>
                </a:solidFill>
              </a:rPr>
              <a:t> </a:t>
            </a:r>
            <a:r>
              <a:rPr lang="en-US" altLang="zh-CN" dirty="0">
                <a:solidFill>
                  <a:schemeClr val="accent5"/>
                </a:solidFill>
              </a:rPr>
              <a:t>award</a:t>
            </a:r>
            <a:r>
              <a:rPr lang="zh-CN" altLang="en-US" dirty="0">
                <a:solidFill>
                  <a:schemeClr val="accent5"/>
                </a:solidFill>
              </a:rPr>
              <a:t> </a:t>
            </a:r>
            <a:r>
              <a:rPr lang="en-US" altLang="zh-CN" dirty="0"/>
              <a:t>at</a:t>
            </a:r>
            <a:r>
              <a:rPr lang="zh-CN" altLang="en-US" dirty="0"/>
              <a:t> </a:t>
            </a:r>
            <a:r>
              <a:rPr lang="en-US" altLang="zh-CN" dirty="0"/>
              <a:t>2016:</a:t>
            </a:r>
            <a:r>
              <a:rPr lang="zh-CN" altLang="en-US" dirty="0"/>
              <a:t> </a:t>
            </a:r>
            <a:r>
              <a:rPr lang="en-US" altLang="zh-CN" dirty="0"/>
              <a:t>for inventing the World Wide Web, the first web browser, and the fundamental protocols and algorithms allowing the Web to scale</a:t>
            </a:r>
            <a:endParaRPr lang="en-US" dirty="0"/>
          </a:p>
        </p:txBody>
      </p:sp>
    </p:spTree>
    <p:extLst>
      <p:ext uri="{BB962C8B-B14F-4D97-AF65-F5344CB8AC3E}">
        <p14:creationId xmlns:p14="http://schemas.microsoft.com/office/powerpoint/2010/main" val="1736558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chemeClr val="accent5"/>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F9CF-A5B6-D949-8A11-32073B6F40AE}"/>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D19BF912-8CBA-794C-B435-EC8716EF11B5}"/>
              </a:ext>
            </a:extLst>
          </p:cNvPr>
          <p:cNvSpPr>
            <a:spLocks noGrp="1"/>
          </p:cNvSpPr>
          <p:nvPr>
            <p:ph idx="1"/>
          </p:nvPr>
        </p:nvSpPr>
        <p:spPr/>
        <p:txBody>
          <a:bodyPr>
            <a:normAutofit/>
          </a:bodyPr>
          <a:lstStyle/>
          <a:p>
            <a:r>
              <a:rPr lang="en-US" dirty="0"/>
              <a:t>Topic: web performance optimization</a:t>
            </a:r>
          </a:p>
          <a:p>
            <a:pPr lvl="1"/>
            <a:r>
              <a:rPr lang="en-US" dirty="0"/>
              <a:t>What are the common techniques for optimizing HTTP performance?</a:t>
            </a:r>
          </a:p>
          <a:p>
            <a:pPr lvl="1"/>
            <a:r>
              <a:rPr lang="en-US" dirty="0"/>
              <a:t>Pick an Internet application. Which techniques are useful in improving its performance? Which are not?</a:t>
            </a:r>
          </a:p>
          <a:p>
            <a:pPr lvl="1"/>
            <a:endParaRPr lang="en-US" dirty="0"/>
          </a:p>
          <a:p>
            <a:r>
              <a:rPr lang="en-US" dirty="0"/>
              <a:t>Discuss in groups, and each group chooses a leader to summarize the discussion</a:t>
            </a:r>
          </a:p>
          <a:p>
            <a:pPr lvl="1"/>
            <a:r>
              <a:rPr lang="en-US" dirty="0"/>
              <a:t>In your group discussion, please do not dominate the discussion, and give everyone a chance to speak</a:t>
            </a:r>
          </a:p>
        </p:txBody>
      </p:sp>
      <p:sp>
        <p:nvSpPr>
          <p:cNvPr id="4" name="Slide Number Placeholder 3">
            <a:extLst>
              <a:ext uri="{FF2B5EF4-FFF2-40B4-BE49-F238E27FC236}">
                <a16:creationId xmlns:a16="http://schemas.microsoft.com/office/drawing/2014/main" id="{75559D9B-0B3C-C844-9E4B-D8E267CCA32B}"/>
              </a:ext>
            </a:extLst>
          </p:cNvPr>
          <p:cNvSpPr>
            <a:spLocks noGrp="1"/>
          </p:cNvSpPr>
          <p:nvPr>
            <p:ph type="sldNum" sz="quarter" idx="12"/>
          </p:nvPr>
        </p:nvSpPr>
        <p:spPr/>
        <p:txBody>
          <a:bodyPr/>
          <a:lstStyle/>
          <a:p>
            <a:fld id="{1C91BF9F-A6D6-9C44-9AC2-A799D1CC7BF8}" type="slidenum">
              <a:rPr lang="en-US" smtClean="0"/>
              <a:t>31</a:t>
            </a:fld>
            <a:endParaRPr lang="en-US"/>
          </a:p>
        </p:txBody>
      </p:sp>
    </p:spTree>
    <p:extLst>
      <p:ext uri="{BB962C8B-B14F-4D97-AF65-F5344CB8AC3E}">
        <p14:creationId xmlns:p14="http://schemas.microsoft.com/office/powerpoint/2010/main" val="3352096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Concurrent connections, persistent connections, pipelining</a:t>
            </a:r>
          </a:p>
          <a:p>
            <a:endParaRPr lang="en-US" dirty="0"/>
          </a:p>
          <a:p>
            <a:r>
              <a:rPr lang="en-US" dirty="0"/>
              <a:t>Assignment 1 is due next Sunday</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949068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a:t>Thanks!</a:t>
            </a:r>
            <a:br>
              <a:rPr lang="en-US"/>
            </a:br>
            <a:r>
              <a:rPr lang="en-US" dirty="0"/>
              <a:t>Q&amp;A</a:t>
            </a:r>
          </a:p>
        </p:txBody>
      </p:sp>
      <p:sp>
        <p:nvSpPr>
          <p:cNvPr id="4" name="Slide Number Placeholder 3"/>
          <p:cNvSpPr>
            <a:spLocks noGrp="1"/>
          </p:cNvSpPr>
          <p:nvPr>
            <p:ph type="sldNum" sz="quarter" idx="12"/>
          </p:nvPr>
        </p:nvSpPr>
        <p:spPr/>
        <p:txBody>
          <a:bodyPr/>
          <a:lstStyle/>
          <a:p>
            <a:fld id="{1C91BF9F-A6D6-9C44-9AC2-A799D1CC7BF8}" type="slidenum">
              <a:rPr lang="en-US" smtClean="0"/>
              <a:t>33</a:t>
            </a:fld>
            <a:endParaRPr lang="en-US"/>
          </a:p>
        </p:txBody>
      </p:sp>
    </p:spTree>
    <p:extLst>
      <p:ext uri="{BB962C8B-B14F-4D97-AF65-F5344CB8AC3E}">
        <p14:creationId xmlns:p14="http://schemas.microsoft.com/office/powerpoint/2010/main" val="18507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WWW != Internet</a:t>
            </a:r>
          </a:p>
        </p:txBody>
      </p:sp>
      <p:sp>
        <p:nvSpPr>
          <p:cNvPr id="3" name="Content Placeholder 2"/>
          <p:cNvSpPr>
            <a:spLocks noGrp="1"/>
          </p:cNvSpPr>
          <p:nvPr>
            <p:ph idx="1"/>
          </p:nvPr>
        </p:nvSpPr>
        <p:spPr/>
        <p:txBody>
          <a:bodyPr/>
          <a:lstStyle/>
          <a:p>
            <a:r>
              <a:rPr lang="en-US" dirty="0" err="1"/>
              <a:t>Vint</a:t>
            </a:r>
            <a:r>
              <a:rPr lang="en-US" dirty="0"/>
              <a:t> Cerf, Robert Kahn</a:t>
            </a:r>
          </a:p>
          <a:p>
            <a:r>
              <a:rPr lang="en-US" dirty="0"/>
              <a:t>Turing award at 2004: </a:t>
            </a:r>
            <a:r>
              <a:rPr lang="en-US" b="0" dirty="0"/>
              <a:t>for pioneering work on internetworking, including the design and implementation of the Internet's basic communications protocols, TCP/IP, and for inspired leadership in networking.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pic>
        <p:nvPicPr>
          <p:cNvPr id="4102" name="Picture 6" descr="mage result for robert ka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01068"/>
            <a:ext cx="1653008" cy="220401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ge result for vint ce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4514329"/>
            <a:ext cx="18764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2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a:xfrm>
            <a:off x="628650" y="1825625"/>
            <a:ext cx="7886700" cy="4351338"/>
          </a:xfrm>
        </p:spPr>
        <p:txBody>
          <a:bodyPr>
            <a:normAutofit fontScale="92500" lnSpcReduction="10000"/>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3"/>
                </a:solidFill>
                <a:latin typeface="Lucida Console" charset="0"/>
                <a:ea typeface="Lucida Console" charset="0"/>
                <a:cs typeface="Lucida Console" charset="0"/>
              </a:rPr>
              <a:t>https://</a:t>
            </a:r>
            <a:r>
              <a:rPr lang="en-US" sz="1800" dirty="0" err="1">
                <a:solidFill>
                  <a:schemeClr val="accent3"/>
                </a:solidFill>
                <a:latin typeface="Lucida Console" charset="0"/>
                <a:ea typeface="Lucida Console" charset="0"/>
                <a:cs typeface="Lucida Console" charset="0"/>
              </a:rPr>
              <a:t>github.com</a:t>
            </a:r>
            <a:r>
              <a:rPr lang="en-US" sz="1800" dirty="0">
                <a:solidFill>
                  <a:schemeClr val="accent3"/>
                </a:solidFill>
                <a:latin typeface="Lucida Console" charset="0"/>
                <a:ea typeface="Lucida Console" charset="0"/>
                <a:cs typeface="Lucida Console" charset="0"/>
              </a:rPr>
              <a:t>/</a:t>
            </a:r>
            <a:r>
              <a:rPr lang="en-US" sz="1800" dirty="0" err="1">
                <a:solidFill>
                  <a:schemeClr val="accent3"/>
                </a:solidFill>
                <a:latin typeface="Lucida Console" charset="0"/>
                <a:ea typeface="Lucida Console" charset="0"/>
                <a:cs typeface="Lucida Console" charset="0"/>
              </a:rPr>
              <a:t>xinjin</a:t>
            </a:r>
            <a:r>
              <a:rPr lang="en-US" sz="1800" dirty="0">
                <a:solidFill>
                  <a:schemeClr val="accent3"/>
                </a:solidFill>
                <a:latin typeface="Lucida Console" charset="0"/>
                <a:ea typeface="Lucida Console" charset="0"/>
                <a:cs typeface="Lucida Console" charset="0"/>
              </a:rPr>
              <a:t>/course-net/blob/master/slides/lec0</a:t>
            </a:r>
            <a:r>
              <a:rPr lang="en-US" altLang="zh-CN" sz="1800" dirty="0">
                <a:solidFill>
                  <a:schemeClr val="accent3"/>
                </a:solidFill>
                <a:latin typeface="Lucida Console" charset="0"/>
                <a:ea typeface="Lucida Console" charset="0"/>
                <a:cs typeface="Lucida Console" charset="0"/>
              </a:rPr>
              <a:t>1</a:t>
            </a:r>
            <a:r>
              <a:rPr lang="en-US" sz="1800" dirty="0">
                <a:solidFill>
                  <a:schemeClr val="accent3"/>
                </a:solidFill>
                <a:latin typeface="Lucida Console" charset="0"/>
                <a:ea typeface="Lucida Console" charset="0"/>
                <a:cs typeface="Lucida Console" charset="0"/>
              </a:rPr>
              <a:t>_</a:t>
            </a:r>
            <a:r>
              <a:rPr lang="en-US" altLang="zh-CN" sz="1800" dirty="0">
                <a:solidFill>
                  <a:schemeClr val="accent3"/>
                </a:solidFill>
                <a:latin typeface="Lucida Console" charset="0"/>
                <a:ea typeface="Lucida Console" charset="0"/>
                <a:cs typeface="Lucida Console" charset="0"/>
              </a:rPr>
              <a:t>introduction</a:t>
            </a:r>
            <a:r>
              <a:rPr lang="en-US" sz="1800" dirty="0">
                <a:solidFill>
                  <a:schemeClr val="accent3"/>
                </a:solidFill>
                <a:latin typeface="Lucida Console" charset="0"/>
                <a:ea typeface="Lucida Console" charset="0"/>
                <a:cs typeface="Lucida Console" charset="0"/>
              </a:rPr>
              <a:t>.pptx</a:t>
            </a:r>
          </a:p>
          <a:p>
            <a:r>
              <a:rPr lang="en-US" dirty="0"/>
              <a:t>Extend to program executions as well…</a:t>
            </a:r>
          </a:p>
          <a:p>
            <a:pPr lvl="1"/>
            <a:r>
              <a:rPr lang="en-US" sz="1800" dirty="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a:t>Server side processing can be included in the name</a:t>
            </a:r>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t>Stateless</a:t>
            </a:r>
          </a:p>
          <a:p>
            <a:r>
              <a:rPr lang="en-US" dirty="0"/>
              <a:t>ASCII format</a:t>
            </a:r>
          </a:p>
          <a:p>
            <a:pPr lvl="1"/>
            <a:r>
              <a:rPr lang="en-US" dirty="0"/>
              <a:t>Before HTTP/2</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2161</TotalTime>
  <Words>1882</Words>
  <Application>Microsoft Macintosh PowerPoint</Application>
  <PresentationFormat>On-screen Show (4:3)</PresentationFormat>
  <Paragraphs>354</Paragraphs>
  <Slides>33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Courier</vt:lpstr>
      <vt:lpstr>Courier New</vt:lpstr>
      <vt:lpstr>Lucida Console</vt:lpstr>
      <vt:lpstr>Times New Roman</vt:lpstr>
      <vt:lpstr>Wingdings</vt:lpstr>
      <vt:lpstr>Office Theme</vt:lpstr>
      <vt:lpstr>EN.601.414/614 Computer Networks  HTTP and the Web</vt:lpstr>
      <vt:lpstr>Agenda</vt:lpstr>
      <vt:lpstr>The Web: History</vt:lpstr>
      <vt:lpstr>WWW != Internet</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Concurrent requests and responses</vt:lpstr>
      <vt:lpstr>Non-persistent connections</vt:lpstr>
      <vt:lpstr>Persistent connections</vt:lpstr>
      <vt:lpstr>Pipelined requests &amp; responses</vt:lpstr>
      <vt:lpstr>Scorecard: Getting n small objects</vt:lpstr>
      <vt:lpstr>Scorecard: Getting n large objects each of size F</vt:lpstr>
      <vt:lpstr>Group Discussion</vt:lpstr>
      <vt:lpstr>Summary</vt:lpstr>
      <vt:lpstr>Thanks!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380</cp:revision>
  <dcterms:created xsi:type="dcterms:W3CDTF">2017-09-02T14:15:58Z</dcterms:created>
  <dcterms:modified xsi:type="dcterms:W3CDTF">2020-09-10T18:51:21Z</dcterms:modified>
</cp:coreProperties>
</file>