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46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3"/>
    <p:restoredTop sz="88049"/>
  </p:normalViewPr>
  <p:slideViewPr>
    <p:cSldViewPr snapToObjects="1">
      <p:cViewPr>
        <p:scale>
          <a:sx n="110" d="100"/>
          <a:sy n="110" d="100"/>
        </p:scale>
        <p:origin x="10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Length: the length in bytes of the UDP header and UDP data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0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9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3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2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04451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64161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1636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6196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4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 smtClean="0"/>
              <a:t>MPTCP:</a:t>
            </a:r>
            <a:r>
              <a:rPr lang="en-US" baseline="0" dirty="0" smtClean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SST: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 smtClean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DCCP: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Transport Layer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basics</a:t>
            </a:r>
          </a:p>
          <a:p>
            <a:r>
              <a:rPr lang="en-US" dirty="0" smtClean="0"/>
              <a:t>UDP</a:t>
            </a:r>
          </a:p>
          <a:p>
            <a:r>
              <a:rPr lang="en-US" dirty="0" smtClean="0"/>
              <a:t>Designing a reliable transport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at </a:t>
            </a:r>
            <a:r>
              <a:rPr lang="en-US" dirty="0" smtClean="0">
                <a:solidFill>
                  <a:schemeClr val="accent5"/>
                </a:solidFill>
              </a:rPr>
              <a:t>end hosts</a:t>
            </a:r>
            <a:r>
              <a:rPr lang="en-US" dirty="0" smtClean="0"/>
              <a:t>, between the application and network 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packets are addressed to a host but end-to-end communication is between application processes at  hosts</a:t>
            </a:r>
          </a:p>
          <a:p>
            <a:pPr lvl="1"/>
            <a:r>
              <a:rPr lang="en-US" dirty="0" smtClean="0"/>
              <a:t>Need a way to decide which packets go to which applications (multiplexing/demultiplexing)</a:t>
            </a:r>
          </a:p>
          <a:p>
            <a:r>
              <a:rPr lang="en-US" dirty="0" smtClean="0"/>
              <a:t>IP provides a weak service model (best-effort)</a:t>
            </a:r>
          </a:p>
          <a:p>
            <a:pPr lvl="1"/>
            <a:r>
              <a:rPr lang="en-US" dirty="0" smtClean="0"/>
              <a:t>Packets can be corrupted, delayed, dropped, reordered, duplicated </a:t>
            </a:r>
          </a:p>
          <a:p>
            <a:pPr lvl="1"/>
            <a:r>
              <a:rPr lang="en-US" dirty="0" smtClean="0"/>
              <a:t>No guidance on how much traffic to send and when</a:t>
            </a:r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&amp; 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Multiplexing (Mux)</a:t>
            </a:r>
          </a:p>
          <a:p>
            <a:pPr lvl="1"/>
            <a:r>
              <a:rPr lang="en-US" dirty="0" smtClean="0"/>
              <a:t>Gather and combining data chunks at the source host from different applications and delivering to the network layer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Demultiplexing (Demux)</a:t>
            </a:r>
          </a:p>
          <a:p>
            <a:pPr lvl="1"/>
            <a:r>
              <a:rPr lang="en-US" dirty="0" smtClean="0"/>
              <a:t>Delivering correct data to corresponding sockets from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dirty="0" smtClean="0"/>
              <a:t>multiplexed stream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Communication between processes</a:t>
            </a:r>
          </a:p>
          <a:p>
            <a:pPr lvl="1"/>
            <a:r>
              <a:rPr lang="en-US" dirty="0" smtClean="0"/>
              <a:t>Mux and </a:t>
            </a:r>
            <a:r>
              <a:rPr lang="en-US" dirty="0" err="1" smtClean="0"/>
              <a:t>demux</a:t>
            </a:r>
            <a:r>
              <a:rPr lang="en-US" dirty="0" smtClean="0"/>
              <a:t> from/to application processes</a:t>
            </a:r>
          </a:p>
          <a:p>
            <a:pPr lvl="1"/>
            <a:r>
              <a:rPr lang="en-US" dirty="0" smtClean="0"/>
              <a:t>Implemented using </a:t>
            </a:r>
            <a:r>
              <a:rPr lang="en-US" i="1" dirty="0" smtClean="0">
                <a:solidFill>
                  <a:schemeClr val="accent5"/>
                </a:solidFill>
              </a:rPr>
              <a:t>ports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 smtClean="0"/>
              <a:t>Reliable, in-order data delivery</a:t>
            </a:r>
          </a:p>
          <a:p>
            <a:pPr lvl="1"/>
            <a:r>
              <a:rPr lang="en-US" dirty="0" smtClean="0"/>
              <a:t>Well-paced data delivery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 fast may overwhelm the network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 slow is not efficient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lso SCTP, MPTCP, SST, RDP, DCCP, …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provides mux/</a:t>
            </a:r>
            <a:r>
              <a:rPr lang="en-US" dirty="0" err="1" smtClean="0"/>
              <a:t>demux</a:t>
            </a:r>
            <a:r>
              <a:rPr lang="en-US" dirty="0" smtClean="0"/>
              <a:t> capabilities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</a:t>
            </a:r>
            <a:r>
              <a:rPr lang="en-US" dirty="0"/>
              <a:t>t</a:t>
            </a:r>
            <a:r>
              <a:rPr lang="en-US" dirty="0" smtClean="0"/>
              <a:t>ransport </a:t>
            </a:r>
            <a:r>
              <a:rPr lang="en-US" dirty="0"/>
              <a:t>l</a:t>
            </a:r>
            <a:r>
              <a:rPr lang="en-US" dirty="0" smtClean="0"/>
              <a:t>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r>
              <a:rPr lang="en-US" dirty="0" smtClean="0"/>
              <a:t>UDP is a minimalist transport protocol</a:t>
            </a:r>
          </a:p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 smtClean="0"/>
              <a:t>With congestion control, but w/o performance guarantees (delay, b/w,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Socket</a:t>
            </a:r>
            <a:r>
              <a:rPr lang="en-US" dirty="0" smtClean="0"/>
              <a:t>: software abstraction for an application process to exchange network messages with the (transport layer in the) operating system </a:t>
            </a:r>
          </a:p>
          <a:p>
            <a:r>
              <a:rPr lang="en-US" dirty="0" smtClean="0"/>
              <a:t>Two important types of sockets</a:t>
            </a:r>
          </a:p>
          <a:p>
            <a:pPr lvl="1"/>
            <a:r>
              <a:rPr lang="en-US" dirty="0" smtClean="0"/>
              <a:t>UDP socket: TYPE is SOCK_DGRAM </a:t>
            </a:r>
          </a:p>
          <a:p>
            <a:pPr lvl="1"/>
            <a:r>
              <a:rPr lang="en-US" dirty="0" smtClean="0">
                <a:sym typeface="Wingdings"/>
              </a:rPr>
              <a:t>TCP socket: TYPE is SOCK_STREAM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Web components</a:t>
            </a:r>
            <a:endParaRPr lang="en-US" dirty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Infrastructure:</a:t>
            </a:r>
          </a:p>
          <a:p>
            <a:pPr lvl="1"/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Servers (DNS, CDN, </a:t>
            </a:r>
            <a:r>
              <a:rPr lang="en-US" dirty="0"/>
              <a:t>Datacenters)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Content:</a:t>
            </a:r>
          </a:p>
          <a:p>
            <a:pPr lvl="1"/>
            <a:r>
              <a:rPr lang="en-US" dirty="0" smtClean="0"/>
              <a:t>URL: naming content</a:t>
            </a:r>
          </a:p>
          <a:p>
            <a:pPr lvl="1"/>
            <a:r>
              <a:rPr lang="en-US" dirty="0" smtClean="0"/>
              <a:t>HTML: formatting content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Protocol for exchanging information: HTTP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numbers that help distinguishing apps</a:t>
            </a:r>
          </a:p>
          <a:p>
            <a:pPr lvl="1"/>
            <a:r>
              <a:rPr lang="en-US" dirty="0" smtClean="0"/>
              <a:t>Packets carry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</a:t>
            </a:r>
            <a:r>
              <a:rPr lang="en-US" dirty="0" smtClean="0">
                <a:sym typeface="Wingdings"/>
              </a:rPr>
              <a:t>and ephemeral ports</a:t>
            </a:r>
            <a:endParaRPr lang="en-US" dirty="0" smtClean="0"/>
          </a:p>
          <a:p>
            <a:r>
              <a:rPr lang="en-US" dirty="0" smtClean="0"/>
              <a:t>OS stores mapping between sockets and ports</a:t>
            </a:r>
          </a:p>
          <a:p>
            <a:pPr lvl="1"/>
            <a:r>
              <a:rPr lang="en-US" dirty="0" smtClean="0"/>
              <a:t>Port in packets and socket</a:t>
            </a:r>
            <a:r>
              <a:rPr lang="en-US" dirty="0"/>
              <a:t>s</a:t>
            </a:r>
            <a:r>
              <a:rPr lang="en-US" dirty="0" smtClean="0"/>
              <a:t> in OS</a:t>
            </a:r>
          </a:p>
          <a:p>
            <a:pPr lvl="1"/>
            <a:r>
              <a:rPr lang="en-US" dirty="0" smtClean="0"/>
              <a:t>For UDP ports (SOCK_DGRAM)</a:t>
            </a:r>
          </a:p>
          <a:p>
            <a:pPr lvl="2"/>
            <a:r>
              <a:rPr lang="en-US" dirty="0" smtClean="0"/>
              <a:t>OS stores (local port, local IP address) </a:t>
            </a:r>
            <a:r>
              <a:rPr lang="en-US" dirty="0" smtClean="0">
                <a:sym typeface="Wingdings"/>
              </a:rPr>
              <a:t> socket</a:t>
            </a:r>
          </a:p>
          <a:p>
            <a:pPr lvl="1"/>
            <a:r>
              <a:rPr lang="en-US" dirty="0" smtClean="0"/>
              <a:t>For TCP ports (SOCK_STREAM)</a:t>
            </a:r>
          </a:p>
          <a:p>
            <a:pPr lvl="2"/>
            <a:r>
              <a:rPr lang="en-US" dirty="0" smtClean="0"/>
              <a:t>OS stores </a:t>
            </a:r>
            <a:r>
              <a:rPr lang="en-US" dirty="0" smtClean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UDP: User Datagram Protocol </a:t>
            </a:r>
            <a:endParaRPr lang="en-US" dirty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communication between processes</a:t>
            </a:r>
          </a:p>
          <a:p>
            <a:pPr lvl="1"/>
            <a:r>
              <a:rPr lang="en-US" dirty="0" smtClean="0"/>
              <a:t>Avoid overhead and delays of order &amp; reliability</a:t>
            </a:r>
          </a:p>
          <a:p>
            <a:r>
              <a:rPr lang="en-US" dirty="0" smtClean="0"/>
              <a:t>UDP described in RFC 768 – (1980!)</a:t>
            </a:r>
          </a:p>
          <a:p>
            <a:pPr lvl="1"/>
            <a:r>
              <a:rPr lang="en-US" dirty="0" smtClean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 smtClean="0">
                  <a:latin typeface="Arial" charset="0"/>
                  <a:ea typeface="Arial" charset="0"/>
                  <a:cs typeface="Arial" charset="0"/>
                </a:rPr>
                <a:t>Length</a:t>
              </a:r>
              <a:endParaRPr lang="en-US" sz="1800" b="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smtClean="0">
                  <a:latin typeface="Arial" charset="0"/>
                  <a:ea typeface="Arial" charset="0"/>
                  <a:cs typeface="Arial" charset="0"/>
                </a:rPr>
                <a:t>Checksum</a:t>
              </a:r>
              <a:endParaRPr lang="en-US" sz="1800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 dirty="0"/>
              <a:t>“</a:t>
            </a:r>
            <a:r>
              <a:rPr lang="en-US" altLang="ja-JP" dirty="0"/>
              <a:t>don’t verify checksum</a:t>
            </a:r>
            <a:r>
              <a:rPr lang="ja-JP" altLang="en-US" dirty="0"/>
              <a:t>”</a:t>
            </a:r>
            <a:r>
              <a:rPr lang="en-US" altLang="ja-JP" dirty="0" smtClean="0"/>
              <a:t>)</a:t>
            </a:r>
          </a:p>
          <a:p>
            <a:pPr lvl="1"/>
            <a:r>
              <a:rPr lang="en-US" dirty="0"/>
              <a:t>See text on how checksums are </a:t>
            </a:r>
            <a:r>
              <a:rPr lang="en-US" dirty="0" smtClean="0"/>
              <a:t>calculated</a:t>
            </a:r>
            <a:endParaRPr lang="en-US" dirty="0"/>
          </a:p>
          <a:p>
            <a:r>
              <a:rPr lang="en-US" dirty="0" smtClean="0"/>
              <a:t>Source port is also optional</a:t>
            </a:r>
          </a:p>
          <a:p>
            <a:pPr lvl="1"/>
            <a:r>
              <a:rPr lang="en-US" dirty="0" smtClean="0"/>
              <a:t>Useful to respond back to the sender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Need a way to decide which packets go to which applications (mux/</a:t>
            </a:r>
            <a:r>
              <a:rPr lang="en-US" dirty="0" err="1" smtClean="0">
                <a:solidFill>
                  <a:schemeClr val="accent3"/>
                </a:solidFill>
              </a:rPr>
              <a:t>demux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dirty="0" smtClean="0"/>
              <a:t>IP provides a weak service model (best-effort)</a:t>
            </a:r>
          </a:p>
          <a:p>
            <a:pPr lvl="1"/>
            <a:r>
              <a:rPr lang="en-US" dirty="0" smtClean="0"/>
              <a:t>Packets can be corrupted, delayed, dropped, reordered, duplicated </a:t>
            </a:r>
          </a:p>
          <a:p>
            <a:pPr lvl="1"/>
            <a:r>
              <a:rPr lang="en-US" dirty="0" smtClean="0"/>
              <a:t>No guidance on how much traffic to send and when</a:t>
            </a:r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ait for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In a perfect world, reliable transport is easy</a:t>
            </a:r>
          </a:p>
        </p:txBody>
      </p:sp>
    </p:spTree>
    <p:extLst>
      <p:ext uri="{BB962C8B-B14F-4D97-AF65-F5344CB8AC3E}">
        <p14:creationId xmlns:p14="http://schemas.microsoft.com/office/powerpoint/2010/main" val="19149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corrupted </a:t>
            </a:r>
            <a:r>
              <a:rPr lang="en-US" dirty="0" smtClean="0"/>
              <a:t>(why?)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packet is lost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delayed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are reordered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duplicated (</a:t>
            </a:r>
            <a:r>
              <a:rPr lang="en-US" i="1" dirty="0"/>
              <a:t>why</a:t>
            </a:r>
            <a:r>
              <a:rPr lang="en-US" i="1" dirty="0" smtClean="0"/>
              <a:t>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for coping with bad events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Checksums</a:t>
            </a:r>
            <a:r>
              <a:rPr lang="en-US" dirty="0"/>
              <a:t>: to detect corruption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ACKs</a:t>
            </a:r>
            <a:r>
              <a:rPr lang="en-US" dirty="0"/>
              <a:t>: receiver tells sender that it received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NACK</a:t>
            </a:r>
            <a:r>
              <a:rPr lang="en-US" dirty="0"/>
              <a:t>: receiver tells sender it did not receive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Sequence numbers</a:t>
            </a:r>
            <a:r>
              <a:rPr lang="en-US" dirty="0"/>
              <a:t>: a way to identify packets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Retransmissions</a:t>
            </a:r>
            <a:r>
              <a:rPr lang="en-US" dirty="0"/>
              <a:t>: sender resends packets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Timeouts</a:t>
            </a:r>
            <a:r>
              <a:rPr lang="en-US" dirty="0"/>
              <a:t>: a way of deciding when to </a:t>
            </a:r>
            <a:r>
              <a:rPr lang="en-US" dirty="0" smtClean="0"/>
              <a:t>resend packets</a:t>
            </a:r>
            <a:endParaRPr lang="en-US" dirty="0"/>
          </a:p>
          <a:p>
            <a:pPr lvl="1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Forward error correction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 way to mask errors without retransmission</a:t>
            </a:r>
          </a:p>
          <a:p>
            <a:pPr lvl="1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Network 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coding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efficient way to repair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errors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corruption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</a:t>
            </a:r>
            <a:r>
              <a:rPr lang="en-US" dirty="0"/>
              <a:t>c</a:t>
            </a:r>
            <a:r>
              <a:rPr lang="en-US" dirty="0" smtClean="0"/>
              <a:t>orruption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  <a:solidFill>
            <a:schemeClr val="accent1"/>
          </a:solidFill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 smtClean="0">
                  <a:latin typeface="+mn-lt"/>
                </a:rPr>
                <a:t>Packet </a:t>
              </a:r>
              <a:br>
                <a:rPr lang="en-US" sz="1600" b="0" dirty="0" smtClean="0">
                  <a:latin typeface="+mn-lt"/>
                </a:rPr>
              </a:br>
              <a:r>
                <a:rPr lang="en-US" sz="1600" b="0" dirty="0" smtClean="0">
                  <a:latin typeface="+mn-lt"/>
                </a:rPr>
                <a:t>#1 or #2?</a:t>
              </a:r>
              <a:endParaRPr lang="en-US" sz="1600" b="0" dirty="0">
                <a:latin typeface="+mn-lt"/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0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packet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HTTP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</a:p>
          <a:p>
            <a:pPr lvl="1"/>
            <a:r>
              <a:rPr lang="en-US" dirty="0" smtClean="0"/>
              <a:t>Server is “always on” and “well known”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lients initiate contact to server</a:t>
            </a:r>
          </a:p>
          <a:p>
            <a:r>
              <a:rPr lang="en-US" dirty="0" smtClean="0"/>
              <a:t>Synchronous request/reply protocol </a:t>
            </a:r>
          </a:p>
          <a:p>
            <a:pPr lvl="1"/>
            <a:r>
              <a:rPr lang="en-US" dirty="0" smtClean="0"/>
              <a:t>Run over TCP, Port 80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ASCII format</a:t>
            </a:r>
          </a:p>
          <a:p>
            <a:pPr lvl="1"/>
            <a:r>
              <a:rPr lang="en-US" dirty="0" smtClean="0"/>
              <a:t>Before HTTP/2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loss (of ack)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27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duplicate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hecksums (to detect bit errors) </a:t>
            </a:r>
          </a:p>
          <a:p>
            <a:r>
              <a:rPr lang="en-US" dirty="0"/>
              <a:t>T</a:t>
            </a:r>
            <a:r>
              <a:rPr lang="en-US" dirty="0" smtClean="0"/>
              <a:t>imers (to detect loss)</a:t>
            </a:r>
          </a:p>
          <a:p>
            <a:r>
              <a:rPr lang="en-US" dirty="0"/>
              <a:t>A</a:t>
            </a:r>
            <a:r>
              <a:rPr lang="en-US" dirty="0" smtClean="0"/>
              <a:t>cknowledgements (positive or negative)</a:t>
            </a:r>
          </a:p>
          <a:p>
            <a:r>
              <a:rPr lang="en-US" dirty="0"/>
              <a:t>S</a:t>
            </a:r>
            <a:r>
              <a:rPr lang="en-US" dirty="0" smtClean="0"/>
              <a:t>equence numbers (to deal with duplicates)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reliable transport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correct </a:t>
            </a:r>
            <a:r>
              <a:rPr lang="en-US" dirty="0" smtClean="0"/>
              <a:t>reliable transport protocol,</a:t>
            </a:r>
            <a:r>
              <a:rPr lang="en-US" dirty="0"/>
              <a:t> b</a:t>
            </a:r>
            <a:r>
              <a:rPr lang="en-US" dirty="0" smtClean="0"/>
              <a:t>ut an </a:t>
            </a:r>
            <a:r>
              <a:rPr lang="en-US" dirty="0" smtClean="0">
                <a:solidFill>
                  <a:schemeClr val="accent5"/>
                </a:solidFill>
              </a:rPr>
              <a:t>extremely inefficient </a:t>
            </a:r>
            <a:r>
              <a:rPr lang="en-US" dirty="0" smtClean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 smtClean="0">
                <a:solidFill>
                  <a:schemeClr val="accent5"/>
                </a:solidFill>
              </a:rPr>
              <a:t>@Sender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S</a:t>
            </a:r>
            <a:r>
              <a:rPr lang="en-US" sz="1800" b="0" dirty="0" smtClean="0"/>
              <a:t>end packet(I); (re)set timer; wait for ack</a:t>
            </a:r>
          </a:p>
          <a:p>
            <a:pPr lvl="1">
              <a:buClr>
                <a:schemeClr val="tx1"/>
              </a:buClr>
            </a:pPr>
            <a:r>
              <a:rPr lang="en-US" sz="1800" b="0" dirty="0" smtClean="0"/>
              <a:t>If (ACK) </a:t>
            </a:r>
          </a:p>
          <a:p>
            <a:pPr lvl="2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 smtClean="0"/>
              <a:t>I++; repeat</a:t>
            </a:r>
          </a:p>
          <a:p>
            <a:pPr lvl="1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/>
              <a:t>I</a:t>
            </a:r>
            <a:r>
              <a:rPr lang="en-US" sz="1800" b="0" dirty="0" smtClean="0"/>
              <a:t>f (NACK or TIMEOUT)</a:t>
            </a:r>
          </a:p>
          <a:p>
            <a:pPr lvl="2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 smtClean="0"/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 smtClean="0">
                <a:solidFill>
                  <a:schemeClr val="accent5"/>
                </a:solidFill>
              </a:rPr>
              <a:t>@Receiver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W</a:t>
            </a:r>
            <a:r>
              <a:rPr lang="en-US" sz="1800" b="0" dirty="0" smtClean="0"/>
              <a:t>ait for packet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I</a:t>
            </a:r>
            <a:r>
              <a:rPr lang="en-US" sz="1800" b="0" dirty="0" smtClean="0"/>
              <a:t>f packet is OK, send 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E</a:t>
            </a:r>
            <a:r>
              <a:rPr lang="en-US" sz="1800" b="0" dirty="0" smtClean="0"/>
              <a:t>lse, send NACK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R</a:t>
            </a:r>
            <a:r>
              <a:rPr lang="en-US" sz="1800" b="0" dirty="0" smtClean="0"/>
              <a:t>epeat</a:t>
            </a:r>
            <a:endParaRPr lang="en-US" sz="1800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&amp; Wait is inefficient </a:t>
            </a:r>
            <a:endParaRPr lang="en-US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If (TRANS 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&lt;&lt;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RTT) then</a:t>
            </a:r>
          </a:p>
          <a:p>
            <a:pPr algn="l" eaLnBrk="1" hangingPunct="1"/>
            <a:r>
              <a:rPr lang="en-US" sz="2000" b="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2779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Transmission time for 10Gbps link:</a:t>
            </a:r>
          </a:p>
          <a:p>
            <a:pPr lvl="1"/>
            <a:r>
              <a:rPr lang="en-US" smtClean="0"/>
              <a:t>~ microsecond for 1500 byte packet</a:t>
            </a:r>
          </a:p>
          <a:p>
            <a:pPr lvl="1"/>
            <a:endParaRPr lang="en-US" smtClean="0"/>
          </a:p>
          <a:p>
            <a:r>
              <a:rPr lang="en-US" smtClean="0"/>
              <a:t>RTT:</a:t>
            </a:r>
          </a:p>
          <a:p>
            <a:pPr lvl="1"/>
            <a:r>
              <a:rPr lang="en-US" smtClean="0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packets can sender send?</a:t>
            </a:r>
          </a:p>
          <a:p>
            <a:pPr lvl="1"/>
            <a:r>
              <a:rPr lang="en-US" dirty="0" smtClean="0"/>
              <a:t>Sliding window</a:t>
            </a:r>
          </a:p>
          <a:p>
            <a:r>
              <a:rPr lang="en-US" dirty="0" smtClean="0"/>
              <a:t>How does receiver ack packets?</a:t>
            </a:r>
          </a:p>
          <a:p>
            <a:pPr lvl="1"/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Selective</a:t>
            </a:r>
          </a:p>
          <a:p>
            <a:r>
              <a:rPr lang="en-US" dirty="0" smtClean="0"/>
              <a:t>Which packets does sender resend?</a:t>
            </a:r>
          </a:p>
          <a:p>
            <a:pPr lvl="1"/>
            <a:r>
              <a:rPr lang="en-US" dirty="0" smtClean="0"/>
              <a:t>Go-Back N (GBN)</a:t>
            </a:r>
          </a:p>
          <a:p>
            <a:pPr lvl="1"/>
            <a:r>
              <a:rPr lang="en-US" dirty="0" smtClean="0"/>
              <a:t>Selective Repeat (SR)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 smtClean="0"/>
              <a:t>Window = set of adjacent sequence numbers</a:t>
            </a:r>
          </a:p>
          <a:p>
            <a:pPr lvl="1"/>
            <a:r>
              <a:rPr lang="en-US" dirty="0" smtClean="0"/>
              <a:t>The size of the set is the window size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ssume window size is </a:t>
            </a:r>
            <a:r>
              <a:rPr lang="en-US" dirty="0" smtClean="0">
                <a:solidFill>
                  <a:schemeClr val="accent5"/>
                </a:solidFill>
              </a:rPr>
              <a:t>n</a:t>
            </a:r>
          </a:p>
          <a:p>
            <a:r>
              <a:rPr lang="en-US" dirty="0" smtClean="0"/>
              <a:t>General idea: send up to n packets at a time </a:t>
            </a:r>
          </a:p>
          <a:p>
            <a:pPr lvl="1"/>
            <a:r>
              <a:rPr lang="en-US" dirty="0" smtClean="0"/>
              <a:t>Sender can send packets in its window</a:t>
            </a:r>
          </a:p>
          <a:p>
            <a:pPr lvl="1"/>
            <a:r>
              <a:rPr lang="en-US" dirty="0" smtClean="0"/>
              <a:t>Receiver can accept packets in its window</a:t>
            </a:r>
          </a:p>
          <a:p>
            <a:pPr lvl="1"/>
            <a:r>
              <a:rPr lang="en-US" dirty="0" smtClean="0"/>
              <a:t>Window of acceptable packets “slides” on successful reception/acknowledgement</a:t>
            </a:r>
          </a:p>
          <a:p>
            <a:pPr lvl="1"/>
            <a:r>
              <a:rPr lang="en-US" dirty="0" smtClean="0"/>
              <a:t>Window contains all packets that might still be in transit</a:t>
            </a:r>
          </a:p>
          <a:p>
            <a:r>
              <a:rPr lang="en-US" dirty="0" smtClean="0"/>
              <a:t>Sliding window often called “packets in flight”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</a:t>
            </a:r>
            <a:r>
              <a:rPr lang="en-US" sz="2400" dirty="0" smtClean="0">
                <a:solidFill>
                  <a:schemeClr val="accent5"/>
                </a:solidFill>
              </a:rPr>
              <a:t>last </a:t>
            </a:r>
            <a:r>
              <a:rPr lang="en-US" sz="2400" dirty="0" err="1" smtClean="0">
                <a:solidFill>
                  <a:schemeClr val="accent5"/>
                </a:solidFill>
              </a:rPr>
              <a:t>ack’d</a:t>
            </a:r>
            <a:r>
              <a:rPr lang="en-US" sz="2400" dirty="0" smtClean="0">
                <a:solidFill>
                  <a:schemeClr val="accent5"/>
                </a:solidFill>
              </a:rPr>
              <a:t> packet of sender without gap</a:t>
            </a:r>
            <a:r>
              <a:rPr lang="en-US" sz="2400" dirty="0" smtClean="0"/>
              <a:t>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Let B be the </a:t>
            </a:r>
            <a:r>
              <a:rPr lang="en-US" sz="2400" dirty="0" smtClean="0">
                <a:solidFill>
                  <a:schemeClr val="accent5"/>
                </a:solidFill>
              </a:rPr>
              <a:t>last received packet without gap</a:t>
            </a:r>
            <a:r>
              <a:rPr lang="en-US" sz="2400" dirty="0" smtClean="0"/>
              <a:t>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Already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Sent but not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Cannot be sent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 smtClean="0">
                  <a:solidFill>
                    <a:schemeClr val="accent5"/>
                  </a:solidFill>
                  <a:latin typeface="+mn-lt"/>
                </a:rPr>
                <a:t>sequence number </a:t>
              </a:r>
              <a:r>
                <a:rPr lang="en-US" sz="1600" b="0" i="1" dirty="0" smtClean="0">
                  <a:solidFill>
                    <a:schemeClr val="accent5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6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CDN</a:t>
            </a:r>
            <a:endParaRPr 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and replication as a service</a:t>
            </a:r>
          </a:p>
          <a:p>
            <a:r>
              <a:rPr lang="en-US" dirty="0" smtClean="0"/>
              <a:t>Large-scale distributed storage infrastructure (usually) administered by one entity</a:t>
            </a:r>
          </a:p>
          <a:p>
            <a:pPr lvl="1"/>
            <a:r>
              <a:rPr lang="en-US" dirty="0" smtClean="0"/>
              <a:t>e.g., Akamai has servers in 20,000+ locations</a:t>
            </a:r>
          </a:p>
          <a:p>
            <a:r>
              <a:rPr lang="en-US" dirty="0" smtClean="0"/>
              <a:t>Combination of caching and replication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Pull</a:t>
            </a:r>
            <a:r>
              <a:rPr lang="en-US" dirty="0" smtClean="0"/>
              <a:t>: Direct result of clients</a:t>
            </a:r>
            <a:r>
              <a:rPr lang="ja-JP" altLang="en-US" dirty="0" smtClean="0"/>
              <a:t>’</a:t>
            </a:r>
            <a:r>
              <a:rPr lang="en-US" dirty="0" smtClean="0"/>
              <a:t>requests (caching)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Push</a:t>
            </a:r>
            <a:r>
              <a:rPr lang="en-US" dirty="0" smtClean="0"/>
              <a:t>: Expectation of high access rate (replication)</a:t>
            </a:r>
          </a:p>
          <a:p>
            <a:r>
              <a:rPr lang="en-US" dirty="0" smtClean="0"/>
              <a:t>Can do some processing to handle dynamic webpage 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of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window size is n, then throughput is roughly</a:t>
            </a:r>
          </a:p>
          <a:p>
            <a:pPr lvl="1"/>
            <a:r>
              <a:rPr lang="en-US" dirty="0" smtClean="0"/>
              <a:t>MIN(n*DATA/RTT, Link Bandwidth)</a:t>
            </a:r>
          </a:p>
          <a:p>
            <a:r>
              <a:rPr lang="en-US" dirty="0" smtClean="0"/>
              <a:t>Compare to Stop and Wait: Data/RTT</a:t>
            </a:r>
          </a:p>
          <a:p>
            <a:endParaRPr lang="en-US" dirty="0" smtClean="0"/>
          </a:p>
          <a:p>
            <a:r>
              <a:rPr lang="en-US" dirty="0" smtClean="0"/>
              <a:t>What happens when n gets too large?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acknowledgements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After receiving B+1, B+2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new</a:t>
            </a:r>
            <a:r>
              <a:rPr lang="en-US" dirty="0" smtClean="0"/>
              <a:t>= B+2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Receiver sends ACK(B+3) = ACK(B</a:t>
            </a:r>
            <a:r>
              <a:rPr lang="en-US" b="0" baseline="-25000" dirty="0" smtClean="0"/>
              <a:t>new</a:t>
            </a:r>
            <a:r>
              <a:rPr lang="en-US" b="0" dirty="0" smtClean="0"/>
              <a:t>+1)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92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acknowledgements (cont’d)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After receiving B+4, B+5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Receiver sends </a:t>
            </a:r>
            <a:r>
              <a:rPr lang="en-US" b="0" dirty="0" smtClean="0">
                <a:solidFill>
                  <a:schemeClr val="accent5"/>
                </a:solidFill>
              </a:rPr>
              <a:t>ACK(B+1)</a:t>
            </a:r>
            <a:endParaRPr lang="en-US" b="0" dirty="0">
              <a:solidFill>
                <a:schemeClr val="accent5"/>
              </a:solidFill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ACKs: ACK carries next in-order sequence number the receiver expects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 ACKs: ACK individually acknowledges correctly received packets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Selective ACKs offer more precise information but require more complicated book-keeping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Resending packets: two canonical approaches</a:t>
            </a:r>
          </a:p>
          <a:p>
            <a:pPr lvl="1"/>
            <a:r>
              <a:rPr lang="en-US" dirty="0" smtClean="0"/>
              <a:t>Go-Back-N</a:t>
            </a:r>
          </a:p>
          <a:p>
            <a:pPr lvl="1"/>
            <a:r>
              <a:rPr lang="en-US" dirty="0" smtClean="0"/>
              <a:t>Selective Repeat</a:t>
            </a:r>
          </a:p>
          <a:p>
            <a:r>
              <a:rPr lang="en-US" dirty="0" smtClean="0"/>
              <a:t>Many variants that differ in implementation details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transmits up to n unacknowledged packets</a:t>
            </a:r>
          </a:p>
          <a:p>
            <a:r>
              <a:rPr lang="en-US" dirty="0" smtClean="0"/>
              <a:t>Receiver only accepts packets in order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iscards </a:t>
            </a:r>
            <a:r>
              <a:rPr lang="en-US" dirty="0" smtClean="0"/>
              <a:t>out-of-order packets (i.e., packets other than B+1)</a:t>
            </a:r>
          </a:p>
          <a:p>
            <a:r>
              <a:rPr lang="en-US" dirty="0" smtClean="0"/>
              <a:t>Receiver uses cumulative acknowledgements</a:t>
            </a:r>
          </a:p>
          <a:p>
            <a:pPr lvl="1"/>
            <a:r>
              <a:rPr lang="en-US" dirty="0" smtClean="0"/>
              <a:t>i.e., sequence# in ACK = next expected in-order sequence# </a:t>
            </a:r>
          </a:p>
          <a:p>
            <a:r>
              <a:rPr lang="en-US" dirty="0" smtClean="0"/>
              <a:t>Sender sets timer for 1st outstanding ack (A+1)</a:t>
            </a:r>
          </a:p>
          <a:p>
            <a:r>
              <a:rPr lang="en-US" dirty="0" smtClean="0"/>
              <a:t>If timeout, retransmit A+1, … , </a:t>
            </a:r>
            <a:r>
              <a:rPr lang="en-US" dirty="0" err="1" smtClean="0"/>
              <a:t>A+n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with GBN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last </a:t>
            </a:r>
            <a:r>
              <a:rPr lang="en-US" sz="2400" dirty="0" err="1" smtClean="0"/>
              <a:t>ack’d</a:t>
            </a:r>
            <a:r>
              <a:rPr lang="en-US" sz="2400" dirty="0" smtClean="0"/>
              <a:t> packet of sender without gap;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Let B be the last received packet without gap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Already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Sent but not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sent</a:t>
            </a:r>
            <a:endParaRPr lang="en-US" sz="1800" b="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 smtClean="0">
                <a:solidFill>
                  <a:schemeClr val="accent5"/>
                </a:solidFill>
                <a:latin typeface="+mn-lt"/>
              </a:rPr>
              <a:t>sequence number </a:t>
            </a:r>
            <a:r>
              <a:rPr lang="en-US" sz="1600" b="0" i="1" dirty="0" smtClean="0">
                <a:solidFill>
                  <a:schemeClr val="accent5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9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example w/o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example with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names to addresses</a:t>
            </a:r>
          </a:p>
          <a:p>
            <a:pPr lvl="1"/>
            <a:r>
              <a:rPr lang="en-US" dirty="0" smtClean="0"/>
              <a:t>Uniqueness: no naming conflicts</a:t>
            </a:r>
          </a:p>
          <a:p>
            <a:pPr lvl="1"/>
            <a:r>
              <a:rPr lang="en-US" dirty="0" smtClean="0"/>
              <a:t>Scalable: many names and frequent updates</a:t>
            </a:r>
          </a:p>
          <a:p>
            <a:pPr lvl="1"/>
            <a:r>
              <a:rPr lang="en-US" dirty="0" smtClean="0"/>
              <a:t>Distributed, autonomous administration</a:t>
            </a:r>
          </a:p>
          <a:p>
            <a:pPr lvl="2"/>
            <a:r>
              <a:rPr lang="en-US" dirty="0" smtClean="0"/>
              <a:t>Ability to update my own (machines’) names </a:t>
            </a:r>
          </a:p>
          <a:p>
            <a:pPr lvl="2"/>
            <a:r>
              <a:rPr lang="en-US" dirty="0" smtClean="0"/>
              <a:t>Don’t have to track everybody’s updates </a:t>
            </a:r>
          </a:p>
          <a:p>
            <a:pPr lvl="1"/>
            <a:r>
              <a:rPr lang="en-US" dirty="0" smtClean="0"/>
              <a:t>Highly available</a:t>
            </a:r>
          </a:p>
          <a:p>
            <a:pPr lvl="1"/>
            <a:r>
              <a:rPr lang="en-US" dirty="0" smtClean="0"/>
              <a:t>Lookups are fast</a:t>
            </a:r>
          </a:p>
          <a:p>
            <a:r>
              <a:rPr lang="en-US" dirty="0" smtClean="0"/>
              <a:t>Level of indirection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Selective Repeat (SR)</a:t>
            </a:r>
            <a:endParaRPr lang="en-US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transmit up to n unacknowledged packets</a:t>
            </a:r>
          </a:p>
          <a:p>
            <a:r>
              <a:rPr lang="en-US" dirty="0" smtClean="0"/>
              <a:t>Assume packet k is lost, k+1 is not</a:t>
            </a:r>
          </a:p>
          <a:p>
            <a:pPr lvl="1"/>
            <a:r>
              <a:rPr lang="en-US" dirty="0" smtClean="0"/>
              <a:t>Receiver: indicate packet k+1 correctly received</a:t>
            </a:r>
          </a:p>
          <a:p>
            <a:pPr lvl="1"/>
            <a:r>
              <a:rPr lang="en-US" dirty="0" smtClean="0"/>
              <a:t>Sender: retransmit only packet k on timeout</a:t>
            </a:r>
          </a:p>
          <a:p>
            <a:r>
              <a:rPr lang="en-US" dirty="0" smtClean="0"/>
              <a:t>Efficient in retransmissions but complex book-keeping</a:t>
            </a:r>
          </a:p>
          <a:p>
            <a:pPr lvl="1"/>
            <a:r>
              <a:rPr lang="en-US" dirty="0" smtClean="0"/>
              <a:t>Need a </a:t>
            </a:r>
            <a:r>
              <a:rPr lang="en-US" dirty="0" smtClean="0"/>
              <a:t>timer/flag </a:t>
            </a:r>
            <a:r>
              <a:rPr lang="en-US" dirty="0" smtClean="0"/>
              <a:t>per packet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latin typeface="+mn-lt"/>
              </a:rPr>
              <a:t>4</a:t>
            </a:r>
            <a:endParaRPr lang="en-US" b="0" dirty="0">
              <a:latin typeface="+mn-lt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vs. Selective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GBN be better?</a:t>
            </a:r>
          </a:p>
          <a:p>
            <a:pPr lvl="1"/>
            <a:r>
              <a:rPr lang="en-US" dirty="0" smtClean="0"/>
              <a:t>When error rate is low; wastes bandwidth otherwise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would SR be better?</a:t>
            </a:r>
          </a:p>
          <a:p>
            <a:pPr lvl="1"/>
            <a:r>
              <a:rPr lang="en-US" dirty="0" smtClean="0"/>
              <a:t>When error rate is high; otherwise, too </a:t>
            </a:r>
            <a:r>
              <a:rPr lang="en-US" dirty="0"/>
              <a:t>c</a:t>
            </a:r>
            <a:r>
              <a:rPr lang="en-US" dirty="0" smtClean="0"/>
              <a:t>omplex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Observations</a:t>
            </a:r>
            <a:endParaRPr lang="en-US"/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With sliding windows, it is possible to fully utilize a link, provided the window size is large enough. </a:t>
            </a:r>
          </a:p>
          <a:p>
            <a:r>
              <a:rPr lang="en-US" dirty="0" smtClean="0"/>
              <a:t>Sender has to buffer all unacknowledged packets, because they may require retransmission</a:t>
            </a:r>
          </a:p>
          <a:p>
            <a:r>
              <a:rPr lang="en-US" dirty="0" smtClean="0"/>
              <a:t>Receiver may be able to accept out-of-order packets, but only up to its buffer limits</a:t>
            </a:r>
          </a:p>
          <a:p>
            <a:r>
              <a:rPr lang="en-US" dirty="0" smtClean="0"/>
              <a:t>Implementation complexity depends on protocol details (GBN vs. 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9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(for error detection) </a:t>
            </a:r>
          </a:p>
          <a:p>
            <a:r>
              <a:rPr lang="en-US" dirty="0" smtClean="0"/>
              <a:t>Timers (for loss detection) </a:t>
            </a:r>
          </a:p>
          <a:p>
            <a:r>
              <a:rPr lang="en-US" dirty="0" smtClean="0"/>
              <a:t>Acknowledgments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</a:t>
            </a:r>
          </a:p>
          <a:p>
            <a:r>
              <a:rPr lang="en-US" dirty="0" smtClean="0"/>
              <a:t>Sequence numbers (duplicates, windows)</a:t>
            </a:r>
          </a:p>
          <a:p>
            <a:r>
              <a:rPr lang="en-US" dirty="0" smtClean="0"/>
              <a:t>Sliding windows (for efficiency) </a:t>
            </a:r>
          </a:p>
          <a:p>
            <a:r>
              <a:rPr lang="en-US" dirty="0" smtClean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allows applications to communicate with each other</a:t>
            </a:r>
          </a:p>
          <a:p>
            <a:r>
              <a:rPr lang="en-US" dirty="0" smtClean="0"/>
              <a:t>Provides unreliable and reliable mechanisms</a:t>
            </a:r>
          </a:p>
          <a:p>
            <a:r>
              <a:rPr lang="en-US" dirty="0" smtClean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 smtClean="0"/>
              <a:t>Assignment 2: </a:t>
            </a:r>
            <a:r>
              <a:rPr lang="en-US" b="0" dirty="0" smtClean="0"/>
              <a:t>hands-on experience on building a reliable transport</a:t>
            </a:r>
          </a:p>
          <a:p>
            <a:r>
              <a:rPr lang="en-US" dirty="0" smtClean="0"/>
              <a:t>Next lecture: </a:t>
            </a:r>
            <a:r>
              <a:rPr lang="en-US" b="0" dirty="0" smtClean="0"/>
              <a:t>TCP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accent4"/>
                </a:solidFill>
              </a:rPr>
              <a:t>User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smtClean="0">
                <a:solidFill>
                  <a:schemeClr val="accent4"/>
                </a:solidFill>
              </a:rPr>
              <a:t>Server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72095" y="3899555"/>
            <a:ext cx="10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 GET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43990" y="58753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/>
              <a:t>DNS Server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675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accent4"/>
                </a:solidFill>
              </a:rPr>
              <a:t>User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smtClean="0">
                <a:solidFill>
                  <a:schemeClr val="accent4"/>
                </a:solidFill>
              </a:rPr>
              <a:t>Server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608755" y="3899555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 Response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 smtClean="0"/>
              <a:t>&lt;</a:t>
            </a:r>
            <a:r>
              <a:rPr lang="en-US" sz="1000" b="0" dirty="0"/>
              <a:t>html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&lt;</a:t>
            </a:r>
            <a:r>
              <a:rPr lang="en-US" sz="1000" b="0" dirty="0"/>
              <a:t>body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... …</a:t>
            </a:r>
          </a:p>
          <a:p>
            <a:pPr eaLnBrk="0" hangingPunct="0"/>
            <a:r>
              <a:rPr lang="en-US" sz="1000" b="0" dirty="0" smtClean="0"/>
              <a:t>&lt;/</a:t>
            </a:r>
            <a:r>
              <a:rPr lang="en-US" sz="1000" b="0" dirty="0"/>
              <a:t>body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&lt;/</a:t>
            </a:r>
            <a:r>
              <a:rPr lang="en-US" sz="1000" b="0" dirty="0"/>
              <a:t>html&gt;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43990" y="58753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/>
              <a:t>DNS Server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543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8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accent4"/>
                </a:solidFill>
              </a:rPr>
              <a:t>User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smtClean="0">
                <a:solidFill>
                  <a:schemeClr val="accent4"/>
                </a:solidFill>
              </a:rPr>
              <a:t>Server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 smtClean="0"/>
              <a:t>&lt;</a:t>
            </a:r>
            <a:r>
              <a:rPr lang="en-US" sz="1000" b="0" dirty="0"/>
              <a:t>html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&lt;</a:t>
            </a:r>
            <a:r>
              <a:rPr lang="en-US" sz="1000" b="0" dirty="0"/>
              <a:t>body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dirty="0" smtClean="0">
                <a:solidFill>
                  <a:schemeClr val="accent4"/>
                </a:solidFill>
              </a:rPr>
              <a:t>&lt;img /&gt;</a:t>
            </a:r>
          </a:p>
          <a:p>
            <a:pPr eaLnBrk="0" hangingPunct="0"/>
            <a:r>
              <a:rPr lang="en-US" sz="1000" b="0" dirty="0" smtClean="0"/>
              <a:t>&lt;/</a:t>
            </a:r>
            <a:r>
              <a:rPr lang="en-US" sz="1000" b="0" dirty="0"/>
              <a:t>body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&lt;/</a:t>
            </a:r>
            <a:r>
              <a:rPr lang="en-US" sz="1000" b="0" dirty="0"/>
              <a:t>html&gt;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43990" y="58753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/>
              <a:t>DNS Server</a:t>
            </a:r>
            <a:endParaRPr lang="en-US" sz="2800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4038600" y="1476703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smtClean="0">
                <a:solidFill>
                  <a:schemeClr val="accent4"/>
                </a:solidFill>
              </a:rPr>
              <a:t>CDN Server - 1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6697" y="5548560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accent4"/>
                </a:solidFill>
              </a:rPr>
              <a:t>CDN Server - 2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384663" y="2050869"/>
            <a:ext cx="3134788" cy="2648369"/>
          </a:xfrm>
          <a:custGeom>
            <a:avLst/>
            <a:gdLst>
              <a:gd name="connsiteX0" fmla="*/ 0 w 3134788"/>
              <a:gd name="connsiteY0" fmla="*/ 2142308 h 2648369"/>
              <a:gd name="connsiteX1" fmla="*/ 2063931 w 3134788"/>
              <a:gd name="connsiteY1" fmla="*/ 2586445 h 2648369"/>
              <a:gd name="connsiteX2" fmla="*/ 3122023 w 3134788"/>
              <a:gd name="connsiteY2" fmla="*/ 940525 h 2648369"/>
              <a:gd name="connsiteX3" fmla="*/ 2677886 w 3134788"/>
              <a:gd name="connsiteY3" fmla="*/ 0 h 264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788" h="2648369">
                <a:moveTo>
                  <a:pt x="0" y="2142308"/>
                </a:moveTo>
                <a:cubicBezTo>
                  <a:pt x="771797" y="2464525"/>
                  <a:pt x="1543594" y="2786742"/>
                  <a:pt x="2063931" y="2586445"/>
                </a:cubicBezTo>
                <a:cubicBezTo>
                  <a:pt x="2584268" y="2386148"/>
                  <a:pt x="3019697" y="1371599"/>
                  <a:pt x="3122023" y="940525"/>
                </a:cubicBezTo>
                <a:cubicBezTo>
                  <a:pt x="3224349" y="509451"/>
                  <a:pt x="2677886" y="0"/>
                  <a:pt x="2677886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7805542">
            <a:off x="3650771" y="3885921"/>
            <a:ext cx="10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 GET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6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9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9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accent4"/>
                </a:solidFill>
              </a:rPr>
              <a:t>User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smtClean="0">
                <a:solidFill>
                  <a:schemeClr val="accent4"/>
                </a:solidFill>
              </a:rPr>
              <a:t>Server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 smtClean="0"/>
              <a:t>&lt;</a:t>
            </a:r>
            <a:r>
              <a:rPr lang="en-US" sz="1000" b="0" dirty="0"/>
              <a:t>html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&lt;</a:t>
            </a:r>
            <a:r>
              <a:rPr lang="en-US" sz="1000" b="0" dirty="0"/>
              <a:t>body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dirty="0" smtClean="0">
                <a:solidFill>
                  <a:schemeClr val="accent4"/>
                </a:solidFill>
              </a:rPr>
              <a:t>&lt;img /&gt;</a:t>
            </a:r>
          </a:p>
          <a:p>
            <a:pPr eaLnBrk="0" hangingPunct="0"/>
            <a:r>
              <a:rPr lang="en-US" sz="1000" b="0" dirty="0" smtClean="0"/>
              <a:t>&lt;/</a:t>
            </a:r>
            <a:r>
              <a:rPr lang="en-US" sz="1000" b="0" dirty="0"/>
              <a:t>body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&lt;/</a:t>
            </a:r>
            <a:r>
              <a:rPr lang="en-US" sz="1000" b="0" dirty="0"/>
              <a:t>html&gt;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43990" y="58753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/>
              <a:t>DNS Server</a:t>
            </a:r>
            <a:endParaRPr lang="en-US" sz="2800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4038600" y="1476703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smtClean="0">
                <a:solidFill>
                  <a:schemeClr val="accent4"/>
                </a:solidFill>
              </a:rPr>
              <a:t>CDN Server - 1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6697" y="5548560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accent4"/>
                </a:solidFill>
              </a:rPr>
              <a:t>CDN Server - 2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384663" y="2050869"/>
            <a:ext cx="3134788" cy="2648369"/>
          </a:xfrm>
          <a:custGeom>
            <a:avLst/>
            <a:gdLst>
              <a:gd name="connsiteX0" fmla="*/ 0 w 3134788"/>
              <a:gd name="connsiteY0" fmla="*/ 2142308 h 2648369"/>
              <a:gd name="connsiteX1" fmla="*/ 2063931 w 3134788"/>
              <a:gd name="connsiteY1" fmla="*/ 2586445 h 2648369"/>
              <a:gd name="connsiteX2" fmla="*/ 3122023 w 3134788"/>
              <a:gd name="connsiteY2" fmla="*/ 940525 h 2648369"/>
              <a:gd name="connsiteX3" fmla="*/ 2677886 w 3134788"/>
              <a:gd name="connsiteY3" fmla="*/ 0 h 264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788" h="2648369">
                <a:moveTo>
                  <a:pt x="0" y="2142308"/>
                </a:moveTo>
                <a:cubicBezTo>
                  <a:pt x="771797" y="2464525"/>
                  <a:pt x="1543594" y="2786742"/>
                  <a:pt x="2063931" y="2586445"/>
                </a:cubicBezTo>
                <a:cubicBezTo>
                  <a:pt x="2584268" y="2386148"/>
                  <a:pt x="3019697" y="1371599"/>
                  <a:pt x="3122023" y="940525"/>
                </a:cubicBezTo>
                <a:cubicBezTo>
                  <a:pt x="3224349" y="509451"/>
                  <a:pt x="2677886" y="0"/>
                  <a:pt x="2677886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7805542">
            <a:off x="3387431" y="388592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 Response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2220</TotalTime>
  <Words>2313</Words>
  <Application>Microsoft Macintosh PowerPoint</Application>
  <PresentationFormat>On-screen Show (4:3)</PresentationFormat>
  <Paragraphs>596</Paragraphs>
  <Slides>56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Calibri</vt:lpstr>
      <vt:lpstr>Calibri Light</vt:lpstr>
      <vt:lpstr>Courier New</vt:lpstr>
      <vt:lpstr>ＭＳ Ｐゴシック</vt:lpstr>
      <vt:lpstr>Tahoma</vt:lpstr>
      <vt:lpstr>Times New Roman</vt:lpstr>
      <vt:lpstr>Wingdings</vt:lpstr>
      <vt:lpstr>宋体</vt:lpstr>
      <vt:lpstr>Arial</vt:lpstr>
      <vt:lpstr>Office Theme</vt:lpstr>
      <vt:lpstr>EN.601.414/614 Computer Networks  Transport Layer</vt:lpstr>
      <vt:lpstr>Recap: Web components</vt:lpstr>
      <vt:lpstr>Recap: HTTP</vt:lpstr>
      <vt:lpstr>Recap: CDN</vt:lpstr>
      <vt:lpstr>Recap: DNS</vt:lpstr>
      <vt:lpstr>Putting it all together</vt:lpstr>
      <vt:lpstr>Putting it all together</vt:lpstr>
      <vt:lpstr>Putting it all together</vt:lpstr>
      <vt:lpstr>Putting it all together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packet duplicate</vt:lpstr>
      <vt:lpstr>Components of a solution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432</cp:revision>
  <dcterms:created xsi:type="dcterms:W3CDTF">2017-09-02T14:15:58Z</dcterms:created>
  <dcterms:modified xsi:type="dcterms:W3CDTF">2019-02-25T18:03:47Z</dcterms:modified>
</cp:coreProperties>
</file>