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6"/>
  </p:notesMasterIdLst>
  <p:sldIdLst>
    <p:sldId id="256" r:id="rId2"/>
    <p:sldId id="461" r:id="rId3"/>
    <p:sldId id="462" r:id="rId4"/>
    <p:sldId id="463" r:id="rId5"/>
    <p:sldId id="464" r:id="rId6"/>
    <p:sldId id="465" r:id="rId7"/>
    <p:sldId id="533" r:id="rId8"/>
    <p:sldId id="522" r:id="rId9"/>
    <p:sldId id="523" r:id="rId10"/>
    <p:sldId id="469" r:id="rId11"/>
    <p:sldId id="524" r:id="rId12"/>
    <p:sldId id="539" r:id="rId13"/>
    <p:sldId id="540" r:id="rId14"/>
    <p:sldId id="471" r:id="rId15"/>
    <p:sldId id="472" r:id="rId16"/>
    <p:sldId id="473" r:id="rId17"/>
    <p:sldId id="474" r:id="rId18"/>
    <p:sldId id="525" r:id="rId19"/>
    <p:sldId id="476" r:id="rId20"/>
    <p:sldId id="526" r:id="rId21"/>
    <p:sldId id="478" r:id="rId22"/>
    <p:sldId id="479" r:id="rId23"/>
    <p:sldId id="480" r:id="rId24"/>
    <p:sldId id="481" r:id="rId25"/>
    <p:sldId id="482" r:id="rId26"/>
    <p:sldId id="527" r:id="rId27"/>
    <p:sldId id="484" r:id="rId28"/>
    <p:sldId id="485" r:id="rId29"/>
    <p:sldId id="486" r:id="rId30"/>
    <p:sldId id="528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34" r:id="rId45"/>
    <p:sldId id="529" r:id="rId46"/>
    <p:sldId id="535" r:id="rId47"/>
    <p:sldId id="504" r:id="rId48"/>
    <p:sldId id="505" r:id="rId49"/>
    <p:sldId id="506" r:id="rId50"/>
    <p:sldId id="530" r:id="rId51"/>
    <p:sldId id="508" r:id="rId52"/>
    <p:sldId id="509" r:id="rId53"/>
    <p:sldId id="510" r:id="rId54"/>
    <p:sldId id="511" r:id="rId55"/>
    <p:sldId id="512" r:id="rId56"/>
    <p:sldId id="513" r:id="rId57"/>
    <p:sldId id="514" r:id="rId58"/>
    <p:sldId id="515" r:id="rId59"/>
    <p:sldId id="516" r:id="rId60"/>
    <p:sldId id="517" r:id="rId61"/>
    <p:sldId id="532" r:id="rId62"/>
    <p:sldId id="519" r:id="rId63"/>
    <p:sldId id="520" r:id="rId64"/>
    <p:sldId id="460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/>
    <p:restoredTop sz="88324"/>
  </p:normalViewPr>
  <p:slideViewPr>
    <p:cSldViewPr snapToObjects="1">
      <p:cViewPr>
        <p:scale>
          <a:sx n="110" d="100"/>
          <a:sy n="110" d="100"/>
        </p:scale>
        <p:origin x="119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21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7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9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75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the window moves, the timer is restarted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3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86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4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66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42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1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59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62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73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72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03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35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16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96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75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24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7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3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46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 Pseudo-Header consists of the Source IP Address, the Destination IP Address, the protocol number for the TCP-Protocol (0x0006) and the length of the TCP-Header including Payload (in Bytes).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4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9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5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7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4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altLang="zh-CN" sz="4800" smtClean="0"/>
              <a:t>TCP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Selective </a:t>
            </a:r>
            <a:r>
              <a:rPr lang="en-US" dirty="0" smtClean="0"/>
              <a:t>Repeat (SR)</a:t>
            </a:r>
            <a:endParaRPr lang="en-US" dirty="0"/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transmit up to n unacknowledged packets</a:t>
            </a:r>
          </a:p>
          <a:p>
            <a:r>
              <a:rPr lang="en-US" dirty="0" smtClean="0"/>
              <a:t>Assume packet k is lost, k+1 is not</a:t>
            </a:r>
          </a:p>
          <a:p>
            <a:pPr lvl="1"/>
            <a:r>
              <a:rPr lang="en-US" dirty="0" smtClean="0"/>
              <a:t>Receiver: indicate packet k+1 correctly received</a:t>
            </a:r>
          </a:p>
          <a:p>
            <a:pPr lvl="1"/>
            <a:r>
              <a:rPr lang="en-US" dirty="0" smtClean="0"/>
              <a:t>Sender: retransmit only packet k on timeout</a:t>
            </a:r>
          </a:p>
          <a:p>
            <a:r>
              <a:rPr lang="en-US" dirty="0" smtClean="0"/>
              <a:t>Efficient in retransmissions but complex book-keeping</a:t>
            </a:r>
          </a:p>
          <a:p>
            <a:pPr lvl="1"/>
            <a:r>
              <a:rPr lang="en-US" dirty="0" smtClean="0"/>
              <a:t>Need a timer/flag per packet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SR </a:t>
            </a:r>
            <a:r>
              <a:rPr lang="en-US" dirty="0"/>
              <a:t>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ACK=5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ACK=6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smtClean="0">
                <a:latin typeface="+mn-lt"/>
              </a:rPr>
              <a:t>4</a:t>
            </a:r>
            <a:endParaRPr lang="en-US" b="0" dirty="0">
              <a:latin typeface="+mn-lt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ACK=4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</a:t>
            </a:r>
            <a:r>
              <a:rPr lang="en-US" sz="2400" b="0" dirty="0" smtClean="0">
                <a:latin typeface="+mn-lt"/>
              </a:rPr>
              <a:t>7, 8, 9}</a:t>
            </a:r>
            <a:endParaRPr lang="en-US" sz="2400" b="0" dirty="0">
              <a:latin typeface="+mn-lt"/>
            </a:endParaRP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 smtClean="0"/>
              <a:t>2: </a:t>
            </a:r>
            <a:r>
              <a:rPr lang="en-US" altLang="zh-CN" smtClean="0"/>
              <a:t>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Reliable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</a:p>
          <a:p>
            <a:r>
              <a:rPr lang="en-US" altLang="zh-CN" dirty="0"/>
              <a:t>Sender</a:t>
            </a:r>
          </a:p>
          <a:p>
            <a:pPr lvl="1"/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</a:p>
          <a:p>
            <a:pPr lvl="1"/>
            <a:r>
              <a:rPr lang="en-US" altLang="zh-CN" dirty="0"/>
              <a:t>Reset</a:t>
            </a:r>
            <a:r>
              <a:rPr lang="zh-CN" altLang="en-US" dirty="0"/>
              <a:t> </a:t>
            </a:r>
            <a:r>
              <a:rPr lang="en-US" altLang="zh-CN" dirty="0"/>
              <a:t>timer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500ms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expected</a:t>
            </a:r>
            <a:r>
              <a:rPr lang="zh-CN" altLang="en-US" dirty="0"/>
              <a:t> </a:t>
            </a:r>
            <a:r>
              <a:rPr lang="en-US" altLang="zh-CN" dirty="0"/>
              <a:t>ACK,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window;</a:t>
            </a:r>
            <a:r>
              <a:rPr lang="zh-CN" altLang="en-US" dirty="0"/>
              <a:t> </a:t>
            </a:r>
            <a:r>
              <a:rPr lang="en-US" altLang="zh-CN" dirty="0"/>
              <a:t>otherwise,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timer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expire</a:t>
            </a:r>
          </a:p>
          <a:p>
            <a:r>
              <a:rPr lang="en-US" altLang="zh-CN" dirty="0" smtClean="0"/>
              <a:t>Receiver: </a:t>
            </a:r>
            <a:r>
              <a:rPr lang="en-US" altLang="zh-CN" b="0" dirty="0" smtClean="0"/>
              <a:t>improved GBN</a:t>
            </a:r>
          </a:p>
          <a:p>
            <a:pPr lvl="1"/>
            <a:r>
              <a:rPr lang="en-US" altLang="zh-CN" dirty="0" smtClean="0"/>
              <a:t>Receive</a:t>
            </a:r>
            <a:r>
              <a:rPr lang="zh-CN" altLang="en-US" dirty="0" smtClean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 smtClean="0"/>
              <a:t>window,</a:t>
            </a:r>
            <a:r>
              <a:rPr lang="zh-CN" altLang="en-US" dirty="0" smtClean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cumulative</a:t>
            </a:r>
            <a:r>
              <a:rPr lang="zh-CN" altLang="en-US" dirty="0"/>
              <a:t> </a:t>
            </a:r>
            <a:r>
              <a:rPr lang="en-US" altLang="zh-CN" dirty="0"/>
              <a:t>ACKs,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accordingly</a:t>
            </a:r>
          </a:p>
          <a:p>
            <a:r>
              <a:rPr lang="en-US" altLang="zh-CN" dirty="0"/>
              <a:t>Optimization:</a:t>
            </a:r>
            <a:r>
              <a:rPr lang="zh-CN" altLang="en-US" dirty="0"/>
              <a:t> </a:t>
            </a:r>
            <a:r>
              <a:rPr lang="en-US" altLang="zh-CN" b="0" dirty="0"/>
              <a:t>use</a:t>
            </a:r>
            <a:r>
              <a:rPr lang="zh-CN" altLang="en-US" b="0" dirty="0"/>
              <a:t> </a:t>
            </a:r>
            <a:r>
              <a:rPr lang="en-US" altLang="zh-CN" b="0" dirty="0"/>
              <a:t>selective</a:t>
            </a:r>
            <a:r>
              <a:rPr lang="zh-CN" altLang="en-US" b="0" dirty="0"/>
              <a:t> </a:t>
            </a:r>
            <a:r>
              <a:rPr lang="en-US" altLang="zh-CN" b="0" dirty="0"/>
              <a:t>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 smtClean="0"/>
              <a:t>2: 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hecksum</a:t>
            </a:r>
          </a:p>
          <a:p>
            <a:pPr lvl="2"/>
            <a:r>
              <a:rPr lang="en-US" altLang="zh-CN" dirty="0" err="1"/>
              <a:t>SignedIntField</a:t>
            </a:r>
            <a:r>
              <a:rPr lang="en-US" altLang="zh-CN" dirty="0"/>
              <a:t>(“checksum”, 0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/>
              <a:t>binascii.crc32(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pkt</a:t>
            </a:r>
            <a:r>
              <a:rPr lang="en-US" altLang="zh-CN" dirty="0"/>
              <a:t>)) &amp; 0xffffffff</a:t>
            </a:r>
          </a:p>
          <a:p>
            <a:pPr lvl="1"/>
            <a:r>
              <a:rPr lang="en-US" altLang="zh-CN" dirty="0" smtClean="0"/>
              <a:t>Testing,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debugging: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scripts</a:t>
            </a:r>
          </a:p>
          <a:p>
            <a:pPr lvl="2"/>
            <a:r>
              <a:rPr lang="en-US" altLang="zh-CN" dirty="0" smtClean="0"/>
              <a:t>Idea: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UDP</a:t>
            </a:r>
            <a:r>
              <a:rPr lang="zh-CN" altLang="en-US" dirty="0" smtClean="0"/>
              <a:t> </a:t>
            </a:r>
            <a:r>
              <a:rPr lang="en-US" altLang="zh-CN" dirty="0" smtClean="0"/>
              <a:t>sockets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receiver</a:t>
            </a:r>
          </a:p>
          <a:p>
            <a:pPr lvl="2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corrupt,</a:t>
            </a:r>
            <a:r>
              <a:rPr lang="zh-CN" altLang="en-US" dirty="0" smtClean="0"/>
              <a:t> </a:t>
            </a:r>
            <a:r>
              <a:rPr lang="en-US" altLang="zh-CN" dirty="0" smtClean="0"/>
              <a:t>drop,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record,</a:t>
            </a:r>
            <a:r>
              <a:rPr lang="zh-CN" altLang="en-US" dirty="0" smtClean="0"/>
              <a:t> </a:t>
            </a:r>
            <a:r>
              <a:rPr lang="en-US" altLang="zh-CN" dirty="0" smtClean="0"/>
              <a:t>duplicate,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packets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2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TCP: Transmission Control Protocol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TCP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delivers a reliable, in-order, byte stream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Reliable</a:t>
            </a:r>
            <a:r>
              <a:rPr lang="en-US" dirty="0" smtClean="0"/>
              <a:t>: TCP resends lost packets (recursively)</a:t>
            </a:r>
          </a:p>
          <a:p>
            <a:pPr lvl="1"/>
            <a:r>
              <a:rPr lang="en-US" dirty="0" smtClean="0"/>
              <a:t>Until it gives up and shuts down connection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In-order</a:t>
            </a:r>
            <a:r>
              <a:rPr lang="en-US" dirty="0" smtClean="0"/>
              <a:t>: TCP only hands consecutive chunks of data to application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Byte stream</a:t>
            </a:r>
            <a:r>
              <a:rPr lang="en-US" dirty="0" smtClean="0"/>
              <a:t>: TCP assumes there is an incoming stream of data, and attempts to deliver it to app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1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use from what we’ve seen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what we’ve seen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Checksums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Sequence numbers </a:t>
            </a:r>
            <a:r>
              <a:rPr lang="en-US" dirty="0" smtClean="0"/>
              <a:t>are byte offsets </a:t>
            </a:r>
          </a:p>
          <a:p>
            <a:pPr lvl="1"/>
            <a:r>
              <a:rPr lang="en-US" dirty="0" smtClean="0"/>
              <a:t>Sender and receiver maintain a </a:t>
            </a:r>
            <a:r>
              <a:rPr lang="en-US" dirty="0" smtClean="0">
                <a:solidFill>
                  <a:schemeClr val="accent5"/>
                </a:solidFill>
              </a:rPr>
              <a:t>sliding window</a:t>
            </a:r>
          </a:p>
          <a:p>
            <a:pPr lvl="1"/>
            <a:r>
              <a:rPr lang="en-US" dirty="0" smtClean="0"/>
              <a:t>Receiver sends </a:t>
            </a:r>
            <a:r>
              <a:rPr lang="en-US" dirty="0" smtClean="0">
                <a:solidFill>
                  <a:schemeClr val="accent5"/>
                </a:solidFill>
              </a:rPr>
              <a:t>cumulative acknowledgements </a:t>
            </a:r>
            <a:r>
              <a:rPr lang="en-US" dirty="0" smtClean="0"/>
              <a:t>(like GBN)</a:t>
            </a:r>
          </a:p>
          <a:p>
            <a:pPr lvl="2"/>
            <a:r>
              <a:rPr lang="en-US" dirty="0" smtClean="0"/>
              <a:t>Sender maintains a </a:t>
            </a:r>
            <a:r>
              <a:rPr lang="en-US" dirty="0" smtClean="0">
                <a:solidFill>
                  <a:schemeClr val="accent5"/>
                </a:solidFill>
              </a:rPr>
              <a:t>single retransmission timer </a:t>
            </a:r>
          </a:p>
          <a:p>
            <a:pPr lvl="1"/>
            <a:r>
              <a:rPr lang="en-US" dirty="0" smtClean="0"/>
              <a:t>Receivers </a:t>
            </a:r>
            <a:r>
              <a:rPr lang="en-US" dirty="0" smtClean="0">
                <a:solidFill>
                  <a:schemeClr val="accent5"/>
                </a:solidFill>
              </a:rPr>
              <a:t>buffer out-of-sequence packets </a:t>
            </a:r>
            <a:r>
              <a:rPr lang="en-US" dirty="0" smtClean="0"/>
              <a:t>(like SR)</a:t>
            </a:r>
          </a:p>
          <a:p>
            <a:r>
              <a:rPr lang="en-US" dirty="0" smtClean="0"/>
              <a:t>Few more: fast retransmit, timeout estimation algorithms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0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and Demux 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/>
      <p:bldP spid="368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Computed </a:t>
            </a:r>
            <a:br>
              <a:rPr lang="en-US" b="0" dirty="0" smtClean="0">
                <a:solidFill>
                  <a:schemeClr val="accent4"/>
                </a:solidFill>
                <a:latin typeface="Arial" charset="0"/>
              </a:rPr>
            </a:br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over</a:t>
            </a:r>
            <a:r>
              <a:rPr lang="en-US" b="0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pseudo-header </a:t>
            </a:r>
          </a:p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and data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Sequence numbers</a:t>
            </a:r>
            <a:r>
              <a:rPr lang="en-US" dirty="0" smtClean="0"/>
              <a:t> are byte offsets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reliable data transfer to TCP</a:t>
            </a:r>
          </a:p>
          <a:p>
            <a:r>
              <a:rPr lang="en-US" dirty="0" smtClean="0"/>
              <a:t>TCP connection setup</a:t>
            </a:r>
          </a:p>
          <a:p>
            <a:r>
              <a:rPr lang="en-US" dirty="0" smtClean="0"/>
              <a:t>TCP connection teardown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b</a:t>
            </a:r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ecause TCP is a </a:t>
            </a:r>
          </a:p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byte stream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ja-JP" altLang="en-US" dirty="0" smtClean="0"/>
              <a:t>“</a:t>
            </a:r>
            <a:r>
              <a:rPr lang="en-US" altLang="ja-JP" dirty="0"/>
              <a:t>s</a:t>
            </a:r>
            <a:r>
              <a:rPr lang="en-US" dirty="0" smtClean="0"/>
              <a:t>tream of bytes</a:t>
            </a:r>
            <a:r>
              <a:rPr lang="ja-JP" altLang="en-US" dirty="0" smtClean="0"/>
              <a:t>”</a:t>
            </a:r>
            <a:r>
              <a:rPr lang="en-US" altLang="ja-JP" dirty="0"/>
              <a:t> s</a:t>
            </a:r>
            <a:r>
              <a:rPr lang="en-US" dirty="0" smtClean="0"/>
              <a:t>ervice…</a:t>
            </a:r>
            <a:endParaRPr lang="en-US" dirty="0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provided using TCP </a:t>
            </a:r>
            <a:r>
              <a:rPr lang="ja-JP" altLang="en-US" dirty="0" smtClean="0"/>
              <a:t>“</a:t>
            </a:r>
            <a:r>
              <a:rPr lang="en-US" altLang="ja-JP" dirty="0"/>
              <a:t>s</a:t>
            </a:r>
            <a:r>
              <a:rPr lang="en-US" dirty="0" smtClean="0"/>
              <a:t>egments</a:t>
            </a:r>
            <a:r>
              <a:rPr lang="ja-JP" altLang="en-US" dirty="0" smtClean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 smtClean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out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 smtClean="0"/>
              <a:t>TCP segment</a:t>
            </a:r>
            <a:endParaRPr lang="en-US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packet</a:t>
            </a:r>
          </a:p>
          <a:p>
            <a:pPr lvl="1"/>
            <a:r>
              <a:rPr lang="en-US" dirty="0" smtClean="0"/>
              <a:t>No bigger than </a:t>
            </a:r>
            <a:r>
              <a:rPr lang="en-US" dirty="0" smtClean="0">
                <a:solidFill>
                  <a:schemeClr val="accent5"/>
                </a:solidFill>
              </a:rPr>
              <a:t>Maximum Transmission Unit (MTU)</a:t>
            </a:r>
          </a:p>
          <a:p>
            <a:pPr lvl="1"/>
            <a:r>
              <a:rPr lang="en-US" dirty="0" smtClean="0"/>
              <a:t>E.g., up to 1500 bytes with Ethernet</a:t>
            </a:r>
          </a:p>
          <a:p>
            <a:r>
              <a:rPr lang="en-US" dirty="0" smtClean="0"/>
              <a:t>TCP packet</a:t>
            </a:r>
          </a:p>
          <a:p>
            <a:pPr lvl="1"/>
            <a:r>
              <a:rPr lang="en-US" dirty="0" smtClean="0"/>
              <a:t>IP packet with a TCP header and data inside</a:t>
            </a:r>
          </a:p>
          <a:p>
            <a:pPr lvl="1"/>
            <a:r>
              <a:rPr lang="en-US" dirty="0" smtClean="0"/>
              <a:t>TCP header </a:t>
            </a:r>
            <a:r>
              <a:rPr lang="en-US" dirty="0" smtClean="0">
                <a:sym typeface="Symbol" charset="0"/>
              </a:rPr>
              <a:t></a:t>
            </a:r>
            <a:r>
              <a:rPr lang="en-US" dirty="0" smtClean="0"/>
              <a:t> 20 bytes long</a:t>
            </a:r>
          </a:p>
          <a:p>
            <a:r>
              <a:rPr lang="en-US" dirty="0" smtClean="0"/>
              <a:t>TCP segment</a:t>
            </a:r>
          </a:p>
          <a:p>
            <a:pPr lvl="1"/>
            <a:r>
              <a:rPr lang="en-US" dirty="0" smtClean="0"/>
              <a:t>No more than </a:t>
            </a:r>
            <a:r>
              <a:rPr lang="en-US" dirty="0" smtClean="0">
                <a:solidFill>
                  <a:schemeClr val="accent5"/>
                </a:solidFill>
              </a:rPr>
              <a:t>Maximum Segment Size (MSS) </a:t>
            </a:r>
            <a:r>
              <a:rPr lang="en-US" dirty="0" smtClean="0"/>
              <a:t>bytes</a:t>
            </a:r>
          </a:p>
          <a:p>
            <a:pPr lvl="1"/>
            <a:r>
              <a:rPr lang="en-US" dirty="0" smtClean="0"/>
              <a:t>E.g., up to 1460 consecutive bytes from the stream</a:t>
            </a:r>
          </a:p>
          <a:p>
            <a:pPr lvl="1"/>
            <a:r>
              <a:rPr lang="en-US" dirty="0" smtClean="0"/>
              <a:t>MSS = MTU – (IP header) – (TCP header)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  <p:bldP spid="67596" grpId="0" animBg="1"/>
      <p:bldP spid="675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numbers</a:t>
            </a:r>
            <a:endParaRPr lang="en-US" dirty="0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0107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ISN 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(Initial 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S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equence 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N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umber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chemeClr val="bg1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chemeClr val="bg1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chemeClr val="bg1"/>
              </a:solidFill>
              <a:latin typeface="+mn-lt"/>
              <a:cs typeface="Courier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k</a:t>
            </a:r>
            <a:r>
              <a:rPr lang="en-US" sz="1600" b="0" dirty="0" smtClean="0">
                <a:solidFill>
                  <a:schemeClr val="accent5"/>
                </a:solidFill>
                <a:latin typeface="+mn-lt"/>
              </a:rPr>
              <a:t> bytes</a:t>
            </a:r>
            <a:endParaRPr lang="en-US" sz="1600" b="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numbers</a:t>
            </a:r>
            <a:endParaRPr lang="en-US" dirty="0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chemeClr val="bg1"/>
                </a:solidFill>
                <a:latin typeface="+mn-lt"/>
              </a:rPr>
              <a:t>ACK sequence number </a:t>
            </a:r>
            <a:endParaRPr lang="en-US" sz="1800" b="0" dirty="0" smtClean="0">
              <a:solidFill>
                <a:schemeClr val="bg1"/>
              </a:solidFill>
              <a:latin typeface="+mn-lt"/>
            </a:endParaRPr>
          </a:p>
          <a:p>
            <a:pPr algn="ctr" eaLnBrk="0" hangingPunct="0"/>
            <a:r>
              <a:rPr lang="en-US" sz="1800" b="0" dirty="0" smtClean="0">
                <a:solidFill>
                  <a:schemeClr val="bg1"/>
                </a:solidFill>
                <a:latin typeface="+mn-lt"/>
              </a:rPr>
              <a:t>=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next expected 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</a:rPr>
              <a:t>byte</a:t>
            </a:r>
          </a:p>
          <a:p>
            <a:pPr algn="ctr" eaLnBrk="0" hangingPunct="0"/>
            <a:r>
              <a:rPr lang="en-US" sz="1800" b="0" dirty="0" smtClean="0">
                <a:solidFill>
                  <a:schemeClr val="bg1"/>
                </a:solidFill>
                <a:latin typeface="+mn-lt"/>
              </a:rPr>
              <a:t>= </a:t>
            </a:r>
            <a:r>
              <a:rPr lang="en-US" sz="1800" b="0" dirty="0" err="1" smtClean="0">
                <a:solidFill>
                  <a:schemeClr val="bg1"/>
                </a:solidFill>
                <a:latin typeface="+mn-lt"/>
              </a:rPr>
              <a:t>seqno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</a:rPr>
              <a:t> + length(data)</a:t>
            </a:r>
            <a:endParaRPr lang="en-US" sz="1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0107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ISN 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(Initial 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S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equence 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N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umber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chemeClr val="bg1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chemeClr val="bg1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chemeClr val="bg1"/>
              </a:solidFill>
              <a:latin typeface="+mn-lt"/>
              <a:cs typeface="Courier"/>
            </a:endParaRP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k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Starting byte offset of data carried in this segment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</a:t>
            </a:r>
            <a:r>
              <a:rPr lang="en-US" dirty="0" smtClean="0">
                <a:solidFill>
                  <a:schemeClr val="accent5"/>
                </a:solidFill>
              </a:rPr>
              <a:t>cumulative acknowledgements</a:t>
            </a:r>
            <a:r>
              <a:rPr lang="en-US" dirty="0" smtClean="0"/>
              <a:t> (like GBN)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ACKs and sequence numbers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sends packet </a:t>
            </a:r>
          </a:p>
          <a:p>
            <a:pPr lvl="1"/>
            <a:r>
              <a:rPr lang="en-US" dirty="0" smtClean="0"/>
              <a:t>Data starts with sequence number X</a:t>
            </a:r>
          </a:p>
          <a:p>
            <a:pPr lvl="1"/>
            <a:r>
              <a:rPr lang="en-US" dirty="0" smtClean="0"/>
              <a:t>Packet contains B bytes [X, X+1, X+2, ….X+B-1]</a:t>
            </a:r>
          </a:p>
          <a:p>
            <a:r>
              <a:rPr lang="en-US" dirty="0" smtClean="0"/>
              <a:t>Upon receipt of packet, receiver sends an ACK</a:t>
            </a:r>
          </a:p>
          <a:p>
            <a:pPr lvl="1"/>
            <a:r>
              <a:rPr lang="en-US" dirty="0" smtClean="0"/>
              <a:t> If all data prior to X already received:</a:t>
            </a:r>
          </a:p>
          <a:p>
            <a:pPr lvl="2"/>
            <a:r>
              <a:rPr lang="en-US" dirty="0" smtClean="0"/>
              <a:t>ACK acknowledges </a:t>
            </a:r>
            <a:r>
              <a:rPr lang="en-US" dirty="0" smtClean="0">
                <a:solidFill>
                  <a:schemeClr val="accent5"/>
                </a:solidFill>
              </a:rPr>
              <a:t>X+B</a:t>
            </a:r>
            <a:r>
              <a:rPr lang="en-US" dirty="0" smtClean="0"/>
              <a:t> (because that is next expected byte)</a:t>
            </a:r>
          </a:p>
          <a:p>
            <a:pPr lvl="1"/>
            <a:r>
              <a:rPr lang="en-US" dirty="0" smtClean="0"/>
              <a:t>If highest in-order byte received is Y </a:t>
            </a:r>
            <a:r>
              <a:rPr lang="en-US" dirty="0" err="1" smtClean="0"/>
              <a:t>s.t.</a:t>
            </a:r>
            <a:r>
              <a:rPr lang="en-US" dirty="0" smtClean="0"/>
              <a:t> (Y+1) &lt; X</a:t>
            </a:r>
          </a:p>
          <a:p>
            <a:pPr lvl="2"/>
            <a:r>
              <a:rPr lang="en-US" dirty="0" smtClean="0"/>
              <a:t>ACK acknowledges </a:t>
            </a:r>
            <a:r>
              <a:rPr lang="en-US" dirty="0" smtClean="0">
                <a:solidFill>
                  <a:schemeClr val="accent5"/>
                </a:solidFill>
              </a:rPr>
              <a:t>Y+1</a:t>
            </a:r>
          </a:p>
          <a:p>
            <a:pPr lvl="2"/>
            <a:r>
              <a:rPr lang="en-US" dirty="0" smtClean="0"/>
              <a:t>Even if this has been </a:t>
            </a:r>
            <a:r>
              <a:rPr lang="en-US" dirty="0" err="1" smtClean="0"/>
              <a:t>ACKed</a:t>
            </a:r>
            <a:r>
              <a:rPr lang="en-US" dirty="0" smtClean="0"/>
              <a:t> before</a:t>
            </a:r>
          </a:p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2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=X, length=B</a:t>
            </a:r>
          </a:p>
          <a:p>
            <a:r>
              <a:rPr lang="en-US" dirty="0" smtClean="0"/>
              <a:t>Receiver: ACK=X+B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=X+B, length=B</a:t>
            </a:r>
          </a:p>
          <a:p>
            <a:r>
              <a:rPr lang="en-US" dirty="0" smtClean="0"/>
              <a:t>Receiver: ACK=X+2B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=X+2B, length=B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5"/>
                </a:solidFill>
              </a:rPr>
              <a:t>Seqno</a:t>
            </a:r>
            <a:r>
              <a:rPr lang="en-US" dirty="0" smtClean="0">
                <a:solidFill>
                  <a:schemeClr val="accent5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Designing a reliable transport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Stop and wait </a:t>
            </a:r>
            <a:r>
              <a:rPr lang="en-US" dirty="0" smtClean="0"/>
              <a:t>is correct but inefficient</a:t>
            </a:r>
          </a:p>
          <a:p>
            <a:pPr lvl="1"/>
            <a:r>
              <a:rPr lang="en-US" dirty="0" smtClean="0"/>
              <a:t>Works packet by packet (of size DATA)</a:t>
            </a:r>
          </a:p>
          <a:p>
            <a:pPr lvl="1"/>
            <a:r>
              <a:rPr lang="en-US" dirty="0" smtClean="0"/>
              <a:t>Throughput is </a:t>
            </a:r>
            <a:r>
              <a:rPr lang="en-US" smtClean="0"/>
              <a:t>(DATA/RTT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Sliding window</a:t>
            </a:r>
            <a:r>
              <a:rPr lang="en-US" dirty="0" smtClean="0"/>
              <a:t>: </a:t>
            </a:r>
            <a:r>
              <a:rPr lang="en-US" dirty="0"/>
              <a:t>u</a:t>
            </a:r>
            <a:r>
              <a:rPr lang="en-US" dirty="0" smtClean="0"/>
              <a:t>se pipelining to increase throughput</a:t>
            </a:r>
          </a:p>
          <a:p>
            <a:pPr lvl="1"/>
            <a:r>
              <a:rPr lang="en-US" dirty="0" smtClean="0"/>
              <a:t>n packets at a time results in higher throughput</a:t>
            </a:r>
          </a:p>
          <a:p>
            <a:pPr lvl="1"/>
            <a:r>
              <a:rPr lang="en-US" dirty="0"/>
              <a:t>MIN(n*DATA/RTT, Link Bandwidth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chemeClr val="accent4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chemeClr val="accent4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chemeClr val="accent4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chemeClr val="accent4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chemeClr val="accent4"/>
                </a:solidFill>
                <a:latin typeface="Arial" charset="0"/>
              </a:rPr>
              <a:t>in </a:t>
            </a:r>
            <a:r>
              <a:rPr lang="en-US" u="sng" dirty="0" smtClean="0">
                <a:solidFill>
                  <a:schemeClr val="accent4"/>
                </a:solidFill>
                <a:latin typeface="Arial" charset="0"/>
              </a:rPr>
              <a:t>order</a:t>
            </a:r>
            <a:endParaRPr lang="en-US" u="sng" dirty="0">
              <a:solidFill>
                <a:schemeClr val="accent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cumulative acknowledgements (like GBN)</a:t>
            </a:r>
          </a:p>
          <a:p>
            <a:pPr lvl="1"/>
            <a:r>
              <a:rPr lang="en-US" dirty="0" smtClean="0"/>
              <a:t>Receivers </a:t>
            </a:r>
            <a:r>
              <a:rPr lang="en-US" dirty="0" smtClean="0">
                <a:solidFill>
                  <a:schemeClr val="accent5"/>
                </a:solidFill>
              </a:rPr>
              <a:t>can buffer out-of-sequence packets </a:t>
            </a:r>
            <a:r>
              <a:rPr lang="en-US" dirty="0" smtClean="0"/>
              <a:t>(like SR)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sends packets with 100B and </a:t>
            </a:r>
            <a:r>
              <a:rPr lang="en-US" dirty="0" err="1" smtClean="0"/>
              <a:t>seqnos</a:t>
            </a:r>
            <a:r>
              <a:rPr lang="en-US" dirty="0" smtClean="0"/>
              <a:t>.:</a:t>
            </a:r>
          </a:p>
          <a:p>
            <a:pPr lvl="1"/>
            <a:r>
              <a:rPr lang="en-US" dirty="0" smtClean="0"/>
              <a:t>100, 200, 300, 400, 500, 600, 700, 800, 900, …</a:t>
            </a:r>
          </a:p>
          <a:p>
            <a:r>
              <a:rPr lang="en-US" dirty="0" smtClean="0"/>
              <a:t>Assume the fifth packet (</a:t>
            </a:r>
            <a:r>
              <a:rPr lang="en-US" dirty="0" err="1" smtClean="0"/>
              <a:t>seqno</a:t>
            </a:r>
            <a:r>
              <a:rPr lang="en-US" dirty="0" smtClean="0"/>
              <a:t> 500) is lost, but no others</a:t>
            </a:r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200, 300, 400, 500 (seqno:600</a:t>
            </a:r>
            <a:r>
              <a:rPr lang="en-US" dirty="0"/>
              <a:t>), 500 </a:t>
            </a:r>
            <a:r>
              <a:rPr lang="en-US" dirty="0" smtClean="0"/>
              <a:t>(</a:t>
            </a:r>
            <a:r>
              <a:rPr lang="en-US" dirty="0"/>
              <a:t>seqno:</a:t>
            </a:r>
            <a:r>
              <a:rPr lang="en-US" dirty="0" smtClean="0"/>
              <a:t>700</a:t>
            </a:r>
            <a:r>
              <a:rPr lang="en-US" dirty="0"/>
              <a:t>), 500 </a:t>
            </a:r>
            <a:r>
              <a:rPr lang="en-US" dirty="0" smtClean="0"/>
              <a:t>(</a:t>
            </a:r>
            <a:r>
              <a:rPr lang="en-US" dirty="0"/>
              <a:t>seqno:</a:t>
            </a:r>
            <a:r>
              <a:rPr lang="en-US" dirty="0" smtClean="0"/>
              <a:t>800</a:t>
            </a:r>
            <a:r>
              <a:rPr lang="en-US" dirty="0"/>
              <a:t>), 500 </a:t>
            </a:r>
            <a:r>
              <a:rPr lang="en-US" dirty="0" smtClean="0"/>
              <a:t>(</a:t>
            </a:r>
            <a:r>
              <a:rPr lang="en-US" dirty="0"/>
              <a:t>seqno:</a:t>
            </a:r>
            <a:r>
              <a:rPr lang="en-US" dirty="0" smtClean="0"/>
              <a:t>900</a:t>
            </a:r>
            <a:r>
              <a:rPr lang="en-US" dirty="0"/>
              <a:t>),…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introduce?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cumulative acknowledgements (like GBN)</a:t>
            </a:r>
          </a:p>
          <a:p>
            <a:pPr lvl="1"/>
            <a:r>
              <a:rPr lang="en-US" dirty="0" smtClean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chemeClr val="accent5"/>
                </a:solidFill>
              </a:rPr>
              <a:t>fast </a:t>
            </a:r>
            <a:r>
              <a:rPr lang="en-US" dirty="0" smtClean="0">
                <a:solidFill>
                  <a:schemeClr val="accent5"/>
                </a:solidFill>
              </a:rPr>
              <a:t>retransmit</a:t>
            </a:r>
            <a:r>
              <a:rPr lang="en-US" dirty="0" smtClean="0"/>
              <a:t>: duplicate ACKs trigger </a:t>
            </a:r>
            <a:r>
              <a:rPr lang="en-US" dirty="0"/>
              <a:t>early retransmission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Duplicate ACKs </a:t>
            </a:r>
            <a:r>
              <a:rPr lang="en-US" dirty="0" smtClean="0"/>
              <a:t>are a sign of an isolated loss</a:t>
            </a:r>
          </a:p>
          <a:p>
            <a:pPr lvl="1"/>
            <a:r>
              <a:rPr lang="en-US" dirty="0" smtClean="0"/>
              <a:t>The lack of ACK progress means 500 hasn’t been delivered</a:t>
            </a:r>
          </a:p>
          <a:p>
            <a:pPr lvl="1"/>
            <a:r>
              <a:rPr lang="en-US" dirty="0" smtClean="0"/>
              <a:t>Stream of ACKs means some packets are being delivered</a:t>
            </a:r>
          </a:p>
          <a:p>
            <a:r>
              <a:rPr lang="en-US" dirty="0" smtClean="0"/>
              <a:t>Trigger retransmission upon receiving k duplicate ACKs</a:t>
            </a:r>
          </a:p>
          <a:p>
            <a:pPr lvl="2"/>
            <a:r>
              <a:rPr lang="en-US" dirty="0" smtClean="0"/>
              <a:t>TCP uses k=3</a:t>
            </a:r>
          </a:p>
          <a:p>
            <a:pPr lvl="2"/>
            <a:r>
              <a:rPr lang="en-US" dirty="0" smtClean="0"/>
              <a:t>Faster than waiting for timeout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choices after resending:</a:t>
            </a:r>
          </a:p>
          <a:p>
            <a:pPr lvl="1"/>
            <a:r>
              <a:rPr lang="en-US" dirty="0" smtClean="0"/>
              <a:t>Send missing packet and move sliding window by the number of dup ACKs</a:t>
            </a:r>
          </a:p>
          <a:p>
            <a:pPr lvl="2"/>
            <a:r>
              <a:rPr lang="en-US" dirty="0" smtClean="0"/>
              <a:t>Speeds up transmission, but might be wrong</a:t>
            </a:r>
          </a:p>
          <a:p>
            <a:pPr lvl="1"/>
            <a:r>
              <a:rPr lang="en-US" dirty="0" smtClean="0"/>
              <a:t>Send missing packet, and wait for ACK to move sliding window</a:t>
            </a:r>
          </a:p>
          <a:p>
            <a:pPr lvl="2"/>
            <a:r>
              <a:rPr lang="en-US" dirty="0" smtClean="0"/>
              <a:t>Is slowed down by single dropped packets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Which should TCP do?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introduce?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cumulative acknowledgements (like GBN)</a:t>
            </a:r>
          </a:p>
          <a:p>
            <a:pPr lvl="1"/>
            <a:r>
              <a:rPr lang="en-US" dirty="0" smtClean="0"/>
              <a:t>Receivers buffer out-of-sequence packets (like SR)</a:t>
            </a:r>
          </a:p>
          <a:p>
            <a:r>
              <a:rPr lang="en-US" dirty="0"/>
              <a:t>Introduces fast </a:t>
            </a:r>
            <a:r>
              <a:rPr lang="en-US" dirty="0" smtClean="0"/>
              <a:t>retransmit: duplicate ACKs trigger </a:t>
            </a:r>
            <a:r>
              <a:rPr lang="en-US" dirty="0"/>
              <a:t>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chemeClr val="accent5"/>
                </a:solidFill>
              </a:rPr>
              <a:t>single retransmission timer </a:t>
            </a:r>
            <a:r>
              <a:rPr lang="en-US" dirty="0"/>
              <a:t>(like GBN) and retransmits on </a:t>
            </a:r>
            <a:r>
              <a:rPr lang="en-US" dirty="0" smtClean="0"/>
              <a:t>timeout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 timeout</a:t>
            </a:r>
            <a:endParaRPr lang="en-US" dirty="0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sender hasn’t received an ACK by timeout, </a:t>
            </a:r>
            <a:r>
              <a:rPr lang="en-US" dirty="0" smtClean="0">
                <a:solidFill>
                  <a:schemeClr val="accent5"/>
                </a:solidFill>
              </a:rPr>
              <a:t>retransmit the first packet </a:t>
            </a:r>
            <a:r>
              <a:rPr lang="en-US" dirty="0" smtClean="0"/>
              <a:t>in the window</a:t>
            </a:r>
          </a:p>
          <a:p>
            <a:r>
              <a:rPr lang="en-US" dirty="0" smtClean="0"/>
              <a:t>How do we pick a timeout value?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6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illustration</a:t>
            </a:r>
            <a:endParaRPr lang="en-US" dirty="0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chemeClr val="accent5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chemeClr val="accent5"/>
                </a:solidFill>
                <a:latin typeface="+mn-lt"/>
                <a:sym typeface="Wingdings" charset="0"/>
              </a:rPr>
              <a:t> </a:t>
            </a:r>
            <a:r>
              <a:rPr lang="en-US" sz="2400" b="0" dirty="0" smtClean="0">
                <a:solidFill>
                  <a:schemeClr val="accent5"/>
                </a:solidFill>
                <a:latin typeface="+mn-lt"/>
                <a:sym typeface="Wingdings" charset="0"/>
              </a:rPr>
              <a:t>inefficient</a:t>
            </a:r>
            <a:endParaRPr lang="en-US" sz="2400" b="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chemeClr val="accent5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chemeClr val="accent5"/>
                </a:solidFill>
                <a:latin typeface="+mn-lt"/>
                <a:sym typeface="Wingdings" charset="0"/>
              </a:rPr>
              <a:t> </a:t>
            </a:r>
            <a:endParaRPr lang="en-US" sz="2400" b="0" dirty="0" smtClean="0">
              <a:solidFill>
                <a:schemeClr val="accent5"/>
              </a:solidFill>
              <a:latin typeface="+mn-lt"/>
              <a:sym typeface="Wingdings" charset="0"/>
            </a:endParaRPr>
          </a:p>
          <a:p>
            <a:pPr algn="ctr" eaLnBrk="1" hangingPunct="1"/>
            <a:r>
              <a:rPr lang="en-US" sz="2400" b="0" dirty="0" smtClean="0">
                <a:solidFill>
                  <a:schemeClr val="accent5"/>
                </a:solidFill>
                <a:latin typeface="+mn-lt"/>
                <a:sym typeface="Wingdings" charset="0"/>
              </a:rPr>
              <a:t>duplicate </a:t>
            </a:r>
            <a:r>
              <a:rPr lang="en-US" sz="2400" b="0" dirty="0">
                <a:solidFill>
                  <a:schemeClr val="accent5"/>
                </a:solidFill>
                <a:latin typeface="+mn-lt"/>
                <a:sym typeface="Wingdings" charset="0"/>
              </a:rPr>
              <a:t>packets </a:t>
            </a:r>
            <a:endParaRPr lang="en-US" sz="2400" b="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</p:spTree>
    <p:extLst>
      <p:ext uri="{BB962C8B-B14F-4D97-AF65-F5344CB8AC3E}">
        <p14:creationId xmlns:p14="http://schemas.microsoft.com/office/powerpoint/2010/main" val="6258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 timeout</a:t>
            </a:r>
            <a:endParaRPr lang="en-US" dirty="0"/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 smtClean="0"/>
              <a:t>How to set timeout?</a:t>
            </a:r>
          </a:p>
          <a:p>
            <a:pPr lvl="1"/>
            <a:r>
              <a:rPr lang="en-US" dirty="0" smtClean="0"/>
              <a:t>Too long: connection has low throughput</a:t>
            </a:r>
          </a:p>
          <a:p>
            <a:pPr lvl="1"/>
            <a:r>
              <a:rPr lang="en-US" dirty="0" smtClean="0"/>
              <a:t>Too short: retransmit packet that was just delayed</a:t>
            </a:r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chemeClr val="accent5"/>
                </a:solidFill>
              </a:rPr>
              <a:t>make timeout proportional to RTT</a:t>
            </a:r>
          </a:p>
          <a:p>
            <a:pPr lvl="1"/>
            <a:r>
              <a:rPr lang="en-US" dirty="0" smtClean="0"/>
              <a:t>But how do we measure RTT?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Acknowledge many packets at a time</a:t>
            </a:r>
          </a:p>
          <a:p>
            <a:r>
              <a:rPr lang="en-US" dirty="0" smtClean="0"/>
              <a:t>Selective</a:t>
            </a:r>
          </a:p>
          <a:p>
            <a:pPr lvl="1"/>
            <a:r>
              <a:rPr lang="en-US" dirty="0" smtClean="0"/>
              <a:t>Acknowledge individual packets</a:t>
            </a:r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How GBN and SR use these two can be slightly different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 estimation</a:t>
            </a:r>
            <a:endParaRPr lang="en-US" dirty="0"/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Exponential weighted average of RTT samples</a:t>
            </a:r>
            <a:endParaRPr lang="en-US" dirty="0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26689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Ambiguous measurements</a:t>
            </a:r>
            <a:endParaRPr lang="en-US" dirty="0"/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algorithm</a:t>
            </a:r>
            <a:endParaRPr lang="en-US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SampleRTT from retransmissions</a:t>
            </a:r>
          </a:p>
          <a:p>
            <a:pPr lvl="1"/>
            <a:r>
              <a:rPr lang="en-US" dirty="0" smtClean="0"/>
              <a:t>Once retransmitted, ignore that segment in the future</a:t>
            </a:r>
          </a:p>
          <a:p>
            <a:r>
              <a:rPr lang="en-US" dirty="0" smtClean="0"/>
              <a:t>Computes </a:t>
            </a:r>
            <a:r>
              <a:rPr lang="en-US" dirty="0" err="1" smtClean="0"/>
              <a:t>EstimatedRTT</a:t>
            </a:r>
            <a:r>
              <a:rPr lang="en-US" dirty="0" smtClean="0"/>
              <a:t> using </a:t>
            </a:r>
            <a:r>
              <a:rPr lang="el-GR" dirty="0" smtClean="0"/>
              <a:t>α</a:t>
            </a:r>
            <a:r>
              <a:rPr lang="en-US" dirty="0" smtClean="0"/>
              <a:t> = 0.125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Timeout value (RTO)  = 2 × </a:t>
            </a:r>
            <a:r>
              <a:rPr lang="en-US" dirty="0" err="1" smtClean="0">
                <a:solidFill>
                  <a:schemeClr val="accent5"/>
                </a:solidFill>
              </a:rPr>
              <a:t>EstimatedRTT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Employs </a:t>
            </a:r>
            <a:r>
              <a:rPr lang="en-US" dirty="0" smtClean="0">
                <a:solidFill>
                  <a:schemeClr val="accent5"/>
                </a:solidFill>
              </a:rPr>
              <a:t>exponential </a:t>
            </a:r>
            <a:r>
              <a:rPr lang="en-US" dirty="0" err="1" smtClean="0">
                <a:solidFill>
                  <a:schemeClr val="accent5"/>
                </a:solidFill>
              </a:rPr>
              <a:t>backoff</a:t>
            </a:r>
            <a:endParaRPr lang="en-US" dirty="0" smtClean="0">
              <a:solidFill>
                <a:schemeClr val="accent5"/>
              </a:solidFill>
            </a:endParaRPr>
          </a:p>
          <a:p>
            <a:pPr lvl="2"/>
            <a:r>
              <a:rPr lang="en-US" dirty="0" smtClean="0"/>
              <a:t>Every time RTO timer expires, set RTO </a:t>
            </a:r>
            <a:r>
              <a:rPr lang="en-US" dirty="0" smtClean="0">
                <a:sym typeface="Symbol" charset="0"/>
              </a:rPr>
              <a:t> 2·RTO</a:t>
            </a:r>
          </a:p>
          <a:p>
            <a:pPr lvl="3"/>
            <a:r>
              <a:rPr lang="en-US" dirty="0" smtClean="0">
                <a:sym typeface="Symbol" charset="0"/>
              </a:rPr>
              <a:t>(Up  to maximum  60 sec)</a:t>
            </a:r>
          </a:p>
          <a:p>
            <a:pPr lvl="2"/>
            <a:r>
              <a:rPr lang="en-US" dirty="0" smtClean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 smtClean="0"/>
              <a:t>× </a:t>
            </a:r>
            <a:r>
              <a:rPr lang="en-US" dirty="0" err="1" smtClean="0"/>
              <a:t>EstimatedRTT</a:t>
            </a:r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Jacobson/</a:t>
            </a:r>
            <a:r>
              <a:rPr lang="en-US" dirty="0" err="1" smtClean="0"/>
              <a:t>Karels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Problem</a:t>
            </a:r>
            <a:r>
              <a:rPr lang="en-US" dirty="0" smtClean="0"/>
              <a:t>: need to better capture variability in RTT</a:t>
            </a:r>
          </a:p>
          <a:p>
            <a:pPr lvl="1"/>
            <a:r>
              <a:rPr lang="en-US" dirty="0" smtClean="0"/>
              <a:t>Directly measure deviation</a:t>
            </a:r>
          </a:p>
          <a:p>
            <a:endParaRPr lang="en-US" dirty="0" smtClean="0"/>
          </a:p>
          <a:p>
            <a:r>
              <a:rPr lang="en-US" dirty="0" smtClean="0"/>
              <a:t>Deviation = | SampleRTT – </a:t>
            </a:r>
            <a:r>
              <a:rPr lang="en-US" dirty="0" err="1" smtClean="0"/>
              <a:t>EstimatedRTT</a:t>
            </a:r>
            <a:r>
              <a:rPr lang="en-US" dirty="0" smtClean="0"/>
              <a:t> | </a:t>
            </a:r>
          </a:p>
          <a:p>
            <a:r>
              <a:rPr lang="en-US" dirty="0" err="1" smtClean="0"/>
              <a:t>DevRTT</a:t>
            </a:r>
            <a:r>
              <a:rPr lang="en-US" dirty="0" smtClean="0"/>
              <a:t>: exponential average of Deviation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RTO = </a:t>
            </a:r>
            <a:r>
              <a:rPr lang="en-US" dirty="0" err="1" smtClean="0">
                <a:solidFill>
                  <a:schemeClr val="accent5"/>
                </a:solidFill>
              </a:rPr>
              <a:t>EstimatedRTT</a:t>
            </a:r>
            <a:r>
              <a:rPr lang="en-US" dirty="0" smtClean="0">
                <a:solidFill>
                  <a:schemeClr val="accent5"/>
                </a:solidFill>
              </a:rPr>
              <a:t> + 4 </a:t>
            </a:r>
            <a:r>
              <a:rPr lang="en-US" dirty="0">
                <a:solidFill>
                  <a:schemeClr val="accent5"/>
                </a:solidFill>
              </a:rPr>
              <a:t>x </a:t>
            </a:r>
            <a:r>
              <a:rPr lang="en-US" dirty="0" err="1" smtClean="0">
                <a:solidFill>
                  <a:schemeClr val="accent5"/>
                </a:solidFill>
              </a:rPr>
              <a:t>DevRTT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Number of 4-byte words in the header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Reserved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for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future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use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and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should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be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0</a:t>
            </a:r>
            <a:endParaRPr lang="en-US" b="0" dirty="0" smtClean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4298952" y="3280570"/>
            <a:ext cx="352424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371500" y="3608830"/>
            <a:ext cx="18076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Not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commonly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used</a:t>
            </a:r>
            <a:endParaRPr lang="en-US" b="0" dirty="0" smtClean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062663" y="3778249"/>
            <a:ext cx="1751012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706937" y="4311649"/>
            <a:ext cx="2346325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Establishment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Sequence Number (ISN)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number for the very first byte</a:t>
            </a:r>
          </a:p>
          <a:p>
            <a:r>
              <a:rPr lang="en-US" dirty="0" smtClean="0"/>
              <a:t>Why not just use ISN = 0?</a:t>
            </a:r>
          </a:p>
          <a:p>
            <a:pPr lvl="1"/>
            <a:r>
              <a:rPr lang="en-US" dirty="0" smtClean="0"/>
              <a:t>Practical issue</a:t>
            </a:r>
          </a:p>
          <a:p>
            <a:pPr lvl="2"/>
            <a:r>
              <a:rPr lang="en-US" dirty="0" smtClean="0"/>
              <a:t>IP addresses and port #s uniquely identify a connection</a:t>
            </a:r>
          </a:p>
          <a:p>
            <a:pPr lvl="2"/>
            <a:r>
              <a:rPr lang="en-US" dirty="0" smtClean="0"/>
              <a:t>Eventually, though, these port #s do get used again; small chance an old packet is still in flight</a:t>
            </a:r>
          </a:p>
          <a:p>
            <a:pPr lvl="2"/>
            <a:r>
              <a:rPr lang="en-US" dirty="0" smtClean="0"/>
              <a:t>Also, others might try to spoof your connection</a:t>
            </a:r>
          </a:p>
          <a:p>
            <a:pPr lvl="1"/>
            <a:r>
              <a:rPr lang="en-US" dirty="0" smtClean="0"/>
              <a:t>Why does using ISN help?</a:t>
            </a:r>
          </a:p>
          <a:p>
            <a:r>
              <a:rPr lang="en-US" dirty="0" smtClean="0"/>
              <a:t>Hosts exchange ISNs when establishing connection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8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TCP connection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Three-way handshake</a:t>
            </a:r>
            <a:r>
              <a:rPr lang="en-US" sz="2400" dirty="0" smtClean="0"/>
              <a:t> to establish connection</a:t>
            </a:r>
          </a:p>
          <a:p>
            <a:pPr lvl="1"/>
            <a:r>
              <a:rPr lang="en-US" sz="2000" dirty="0" smtClean="0"/>
              <a:t>Host A sends a SYN (open; </a:t>
            </a:r>
            <a:r>
              <a:rPr lang="ja-JP" altLang="en-US" sz="2000" dirty="0" smtClean="0"/>
              <a:t>“</a:t>
            </a:r>
            <a:r>
              <a:rPr lang="en-US" sz="2000" dirty="0" smtClean="0"/>
              <a:t>synchronize sequence numbers</a:t>
            </a:r>
            <a:r>
              <a:rPr lang="ja-JP" altLang="en-US" sz="2000" dirty="0" smtClean="0"/>
              <a:t>”</a:t>
            </a:r>
            <a:r>
              <a:rPr lang="en-US" sz="2000" dirty="0" smtClean="0"/>
              <a:t>) to host B</a:t>
            </a:r>
          </a:p>
          <a:p>
            <a:pPr lvl="1"/>
            <a:r>
              <a:rPr lang="en-US" sz="2000" dirty="0" smtClean="0"/>
              <a:t>Host B returns a SYN acknowledgment (SYN ACK)</a:t>
            </a:r>
          </a:p>
          <a:p>
            <a:pPr lvl="1"/>
            <a:r>
              <a:rPr lang="en-US" sz="2000" dirty="0" smtClean="0"/>
              <a:t>Host A sends an ACK to acknowledge the SYN ACK</a:t>
            </a:r>
            <a:endParaRPr lang="en-US" sz="2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4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chemeClr val="accent5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 dirty="0">
                <a:solidFill>
                  <a:schemeClr val="accent4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</a:t>
            </a:r>
            <a:r>
              <a:rPr lang="en-US" dirty="0" smtClean="0"/>
              <a:t>window protocols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Resending packets: two canonical approaches</a:t>
            </a:r>
          </a:p>
          <a:p>
            <a:pPr lvl="1"/>
            <a:r>
              <a:rPr lang="en-US" dirty="0" smtClean="0"/>
              <a:t>Go-Back-N</a:t>
            </a:r>
          </a:p>
          <a:p>
            <a:pPr lvl="1"/>
            <a:r>
              <a:rPr lang="en-US" dirty="0" smtClean="0"/>
              <a:t>Selective Repeat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Many variants that differ in implementation details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chemeClr val="accent4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chemeClr val="accent4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A’s initial SYN packet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A’s Initial Sequence Number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N/A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SYN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 tells B to open a connection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B’s SYN-ACK packet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B’s Initial Sequence Number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smtClean="0">
                <a:solidFill>
                  <a:schemeClr val="accent4"/>
                </a:solidFill>
                <a:latin typeface="Arial" charset="0"/>
              </a:rPr>
              <a:t>ACK=A’s ISN+1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smtClean="0">
                <a:solidFill>
                  <a:schemeClr val="accent4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 tells it accepts and is ready to accept next packet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6459" y="5622896"/>
            <a:ext cx="6991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B’s Initial Sequence </a:t>
            </a:r>
            <a:r>
              <a:rPr lang="en-US" sz="20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Number</a:t>
            </a:r>
            <a:r>
              <a:rPr lang="zh-CN" altLang="en-US" sz="20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0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A’s Initial Sequence </a:t>
            </a:r>
            <a:r>
              <a:rPr lang="en-US" sz="20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Number</a:t>
            </a:r>
            <a:r>
              <a:rPr lang="en-US" altLang="zh-CN" sz="20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sz="20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6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A’s ACK to SYN-ACK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A’s Initial Sequence Number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ACK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 tells B to open a connection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ACK=B’s ISN+1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3-Way handshaking</a:t>
            </a:r>
            <a:endParaRPr lang="en-US" dirty="0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SYN, </a:t>
              </a:r>
              <a:r>
                <a:rPr lang="en-US" sz="1800" dirty="0" err="1">
                  <a:solidFill>
                    <a:schemeClr val="accent5"/>
                  </a:solidFill>
                  <a:latin typeface="Arial" charset="0"/>
                </a:rPr>
                <a:t>SeqNum</a:t>
              </a:r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4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800" dirty="0" err="1">
                  <a:solidFill>
                    <a:schemeClr val="accent5"/>
                  </a:solidFill>
                  <a:latin typeface="Arial" charset="0"/>
                </a:rPr>
                <a:t>Ack</a:t>
              </a:r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chemeClr val="accent5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chemeClr val="accent5"/>
                </a:solidFill>
                <a:latin typeface="Arial" charset="0"/>
              </a:rPr>
            </a:br>
            <a:r>
              <a:rPr lang="en-US" sz="1800" i="1" dirty="0">
                <a:solidFill>
                  <a:schemeClr val="accent5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chemeClr val="accent4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chemeClr val="accent4"/>
                </a:solidFill>
                <a:latin typeface="Arial" charset="0"/>
              </a:rPr>
            </a:br>
            <a:r>
              <a:rPr lang="en-US" sz="1800" i="1" dirty="0">
                <a:solidFill>
                  <a:schemeClr val="accent4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SYN packet gets lost</a:t>
            </a:r>
          </a:p>
          <a:p>
            <a:pPr lvl="1"/>
            <a:r>
              <a:rPr lang="en-US" dirty="0" smtClean="0"/>
              <a:t>Packet dropped by the network or server is busy</a:t>
            </a:r>
          </a:p>
          <a:p>
            <a:r>
              <a:rPr lang="en-US" dirty="0" smtClean="0"/>
              <a:t>Eventually, no SYN-ACK arrives</a:t>
            </a:r>
          </a:p>
          <a:p>
            <a:pPr lvl="1"/>
            <a:r>
              <a:rPr lang="en-US" dirty="0" smtClean="0"/>
              <a:t>Sender retransmits the SYN on timeout</a:t>
            </a:r>
          </a:p>
          <a:p>
            <a:r>
              <a:rPr lang="en-US" dirty="0" smtClean="0"/>
              <a:t>How should the TCP sender set the timer?</a:t>
            </a:r>
          </a:p>
          <a:p>
            <a:pPr lvl="1"/>
            <a:r>
              <a:rPr lang="en-US" dirty="0" smtClean="0"/>
              <a:t>Sender has no idea how far away the receiver is</a:t>
            </a:r>
          </a:p>
          <a:p>
            <a:pPr lvl="1"/>
            <a:r>
              <a:rPr lang="en-US" dirty="0" smtClean="0"/>
              <a:t>Hard to guess a reasonable length of time to wait</a:t>
            </a:r>
          </a:p>
          <a:p>
            <a:pPr lvl="1"/>
            <a:r>
              <a:rPr lang="en-US" dirty="0" smtClean="0"/>
              <a:t>SHOULD (RFCs 1122 &amp; 2988) use default of 3 seconds</a:t>
            </a:r>
          </a:p>
          <a:p>
            <a:pPr lvl="2"/>
            <a:r>
              <a:rPr lang="en-US" dirty="0" smtClean="0"/>
              <a:t>Some implementations instead use 6 seconds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loss and web downloads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clicks on a hypertext link</a:t>
            </a:r>
          </a:p>
          <a:p>
            <a:pPr lvl="1"/>
            <a:r>
              <a:rPr lang="en-US" dirty="0" smtClean="0"/>
              <a:t>Browser creates a socket and does a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r>
              <a:rPr lang="en-US" dirty="0" smtClean="0"/>
              <a:t> triggers the OS to transmit a SYN</a:t>
            </a:r>
          </a:p>
          <a:p>
            <a:r>
              <a:rPr lang="en-US" dirty="0" smtClean="0"/>
              <a:t>If the SYN is lost…</a:t>
            </a:r>
          </a:p>
          <a:p>
            <a:pPr lvl="1"/>
            <a:r>
              <a:rPr lang="en-US" dirty="0" smtClean="0"/>
              <a:t>3-6 seconds of delay: can be very long</a:t>
            </a:r>
          </a:p>
          <a:p>
            <a:pPr lvl="1"/>
            <a:r>
              <a:rPr lang="en-US" dirty="0" smtClean="0"/>
              <a:t>User may become impatient and can retry</a:t>
            </a:r>
          </a:p>
          <a:p>
            <a:r>
              <a:rPr lang="en-US" dirty="0" smtClean="0"/>
              <a:t>User triggers an </a:t>
            </a:r>
            <a:r>
              <a:rPr lang="ja-JP" altLang="en-US" dirty="0" smtClean="0"/>
              <a:t>“</a:t>
            </a:r>
            <a:r>
              <a:rPr lang="en-US" dirty="0" smtClean="0"/>
              <a:t>abort</a:t>
            </a:r>
            <a:r>
              <a:rPr lang="ja-JP" altLang="en-US" dirty="0" smtClean="0"/>
              <a:t>”</a:t>
            </a:r>
            <a:r>
              <a:rPr lang="en-US" dirty="0" smtClean="0"/>
              <a:t> of the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Browser creates a new socket and another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endParaRPr lang="en-US" altLang="ja-JP" dirty="0"/>
          </a:p>
          <a:p>
            <a:pPr lvl="1"/>
            <a:r>
              <a:rPr lang="en-US" dirty="0" smtClean="0"/>
              <a:t>Can be effective in some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teardown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termination, one side at a time</a:t>
            </a:r>
            <a:endParaRPr lang="en-US" dirty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Finish (FIN) to close and receive remaining bytes</a:t>
            </a:r>
          </a:p>
          <a:p>
            <a:pPr lvl="1"/>
            <a:r>
              <a:rPr lang="en-US" sz="2000" dirty="0" smtClean="0"/>
              <a:t>FIN occupies one byte in the sequence space</a:t>
            </a:r>
          </a:p>
          <a:p>
            <a:r>
              <a:rPr lang="en-US" sz="2400" dirty="0" smtClean="0"/>
              <a:t>Other host </a:t>
            </a:r>
            <a:r>
              <a:rPr lang="en-US" sz="2400" dirty="0" err="1" smtClean="0"/>
              <a:t>acks</a:t>
            </a:r>
            <a:r>
              <a:rPr lang="en-US" sz="2400" dirty="0" smtClean="0"/>
              <a:t> the byte to confirm</a:t>
            </a:r>
          </a:p>
          <a:p>
            <a:r>
              <a:rPr lang="en-US" sz="2400" dirty="0" smtClean="0"/>
              <a:t>Closes A’s side of the connection, but not B’s</a:t>
            </a:r>
          </a:p>
          <a:p>
            <a:pPr lvl="1"/>
            <a:r>
              <a:rPr lang="en-US" sz="2000" dirty="0" smtClean="0"/>
              <a:t>Until B likewise sends a FIN</a:t>
            </a:r>
          </a:p>
          <a:p>
            <a:pPr lvl="1"/>
            <a:r>
              <a:rPr lang="en-US" sz="2000" dirty="0" smtClean="0"/>
              <a:t>Which A then </a:t>
            </a:r>
            <a:r>
              <a:rPr lang="en-US" sz="2000" dirty="0" err="1" smtClean="0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TIME_WAIT</a:t>
              </a:r>
              <a:r>
                <a:rPr lang="en-US" sz="1600" b="0" dirty="0" smtClean="0">
                  <a:solidFill>
                    <a:schemeClr val="accent5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 smtClean="0">
                  <a:solidFill>
                    <a:schemeClr val="accent5"/>
                  </a:solidFill>
                  <a:latin typeface="Arial" charset="0"/>
                </a:rPr>
                <a:t>Avoid reincarnation</a:t>
              </a:r>
              <a:endParaRPr lang="en-US" sz="1600" b="0" dirty="0">
                <a:solidFill>
                  <a:schemeClr val="accent5"/>
                </a:solidFill>
                <a:latin typeface="Arial" charset="0"/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 smtClean="0">
                  <a:solidFill>
                    <a:schemeClr val="accent5"/>
                  </a:solidFill>
                  <a:latin typeface="Arial" charset="0"/>
                </a:rPr>
                <a:t>B </a:t>
              </a: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will retransmit FIN 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8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termination, both together</a:t>
            </a:r>
            <a:endParaRPr lang="en-US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 smtClean="0"/>
              <a:t>Same as before, but B sets FIN with their ack of A’s FIN</a:t>
            </a:r>
            <a:endParaRPr lang="en-US" sz="2400" dirty="0"/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TIME_WAIT</a:t>
              </a:r>
              <a:r>
                <a:rPr lang="en-US" sz="1600" b="0" dirty="0" smtClean="0">
                  <a:solidFill>
                    <a:schemeClr val="accent5"/>
                  </a:solidFill>
                  <a:latin typeface="Arial" charset="0"/>
                </a:rPr>
                <a:t>:</a:t>
              </a:r>
              <a:endParaRPr lang="en-US" sz="1600" b="0" dirty="0">
                <a:solidFill>
                  <a:schemeClr val="accent5"/>
                </a:solidFill>
                <a:latin typeface="Arial" charset="0"/>
              </a:endParaRP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Go-Back-N </a:t>
            </a:r>
            <a:r>
              <a:rPr lang="en-US" dirty="0" smtClean="0"/>
              <a:t>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transmits up to n unacknowledged packets</a:t>
            </a:r>
          </a:p>
          <a:p>
            <a:r>
              <a:rPr lang="en-US" dirty="0" smtClean="0"/>
              <a:t>Receiver only accepts packets in order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dirty="0" smtClean="0">
                <a:solidFill>
                  <a:schemeClr val="accent5"/>
                </a:solidFill>
              </a:rPr>
              <a:t>iscards </a:t>
            </a:r>
            <a:r>
              <a:rPr lang="en-US" dirty="0" smtClean="0"/>
              <a:t>out-of-order packets (i.e., packets other than B+1)</a:t>
            </a:r>
          </a:p>
          <a:p>
            <a:r>
              <a:rPr lang="en-US" dirty="0" smtClean="0"/>
              <a:t>Receiver uses cumulative acknowledgements</a:t>
            </a:r>
          </a:p>
          <a:p>
            <a:pPr lvl="1"/>
            <a:r>
              <a:rPr lang="en-US" dirty="0" smtClean="0"/>
              <a:t>i.e., sequence# in ACK = next expected in-order sequence# </a:t>
            </a:r>
          </a:p>
          <a:p>
            <a:r>
              <a:rPr lang="en-US" dirty="0" smtClean="0"/>
              <a:t>Sender sets timer for 1st outstanding ack (A+1)</a:t>
            </a:r>
          </a:p>
          <a:p>
            <a:r>
              <a:rPr lang="en-US" dirty="0" smtClean="0"/>
              <a:t>If timeout, retransmit A+1, … , </a:t>
            </a:r>
            <a:r>
              <a:rPr lang="en-US" dirty="0" err="1" smtClean="0"/>
              <a:t>A+n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Abrupt termination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 smtClean="0"/>
              <a:t>A sends a RESET (RST) to B</a:t>
            </a:r>
          </a:p>
          <a:p>
            <a:pPr lvl="1"/>
            <a:r>
              <a:rPr lang="en-US" sz="2000" dirty="0" smtClean="0"/>
              <a:t>E.g., because application process on A crashed</a:t>
            </a:r>
          </a:p>
          <a:p>
            <a:r>
              <a:rPr lang="en-US" sz="2400" dirty="0" smtClean="0"/>
              <a:t>That’s it</a:t>
            </a:r>
          </a:p>
          <a:p>
            <a:pPr lvl="1"/>
            <a:r>
              <a:rPr lang="en-US" sz="2000" dirty="0" smtClean="0"/>
              <a:t>B does not ack the RST</a:t>
            </a:r>
          </a:p>
          <a:p>
            <a:pPr lvl="1"/>
            <a:r>
              <a:rPr lang="en-US" sz="2000" dirty="0" smtClean="0"/>
              <a:t>Thus, RST is not delivered reliably, and any data in flight is lost</a:t>
            </a:r>
          </a:p>
          <a:p>
            <a:pPr lvl="1"/>
            <a:r>
              <a:rPr lang="en-US" sz="2000" dirty="0" smtClean="0"/>
              <a:t>But: if B sends anything more, will elicit another RST</a:t>
            </a:r>
            <a:endParaRPr lang="en-US" sz="2000" dirty="0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5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ACK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FIN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chemeClr val="accent5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chemeClr val="accent5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chemeClr val="accent5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state transitions</a:t>
            </a:r>
            <a:endParaRPr lang="en-US" dirty="0"/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 smtClean="0">
                <a:solidFill>
                  <a:schemeClr val="bg1"/>
                </a:solidFill>
                <a:latin typeface="+mn-lt"/>
              </a:rPr>
            </a:br>
            <a:r>
              <a:rPr lang="en-US" b="0" dirty="0" smtClean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 smtClean="0">
                <a:solidFill>
                  <a:schemeClr val="bg1"/>
                </a:solidFill>
                <a:latin typeface="+mn-lt"/>
              </a:rPr>
            </a:br>
            <a:r>
              <a:rPr lang="en-US" b="0" dirty="0" smtClean="0">
                <a:solidFill>
                  <a:schemeClr val="bg1"/>
                </a:solidFill>
                <a:latin typeface="+mn-lt"/>
              </a:rPr>
              <a:t>are in here</a:t>
            </a:r>
            <a:endParaRPr lang="en-US" b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7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 is not easy!</a:t>
            </a:r>
          </a:p>
          <a:p>
            <a:endParaRPr lang="en-US" dirty="0"/>
          </a:p>
          <a:p>
            <a:r>
              <a:rPr lang="en-US" dirty="0" smtClean="0"/>
              <a:t>Next class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LOTs of 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</a:t>
            </a:r>
            <a:r>
              <a:rPr lang="en-US" dirty="0" smtClean="0"/>
              <a:t>window with GBN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last </a:t>
            </a:r>
            <a:r>
              <a:rPr lang="en-US" sz="2400" dirty="0" err="1" smtClean="0"/>
              <a:t>ack’d</a:t>
            </a:r>
            <a:r>
              <a:rPr lang="en-US" sz="2400" dirty="0" smtClean="0"/>
              <a:t> packet of sender without gap;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Let B be the last received packet without gap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Already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Sent but not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sent</a:t>
            </a:r>
            <a:endParaRPr lang="en-US" sz="1800" b="0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 smtClean="0">
                <a:solidFill>
                  <a:schemeClr val="accent5"/>
                </a:solidFill>
                <a:latin typeface="+mn-lt"/>
              </a:rPr>
              <a:t>sequence number </a:t>
            </a:r>
            <a:r>
              <a:rPr lang="en-US" sz="1600" b="0" i="1" dirty="0" smtClean="0">
                <a:solidFill>
                  <a:schemeClr val="accent5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9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GBN example w/o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GBN example with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2422</TotalTime>
  <Words>2769</Words>
  <Application>Microsoft Macintosh PowerPoint</Application>
  <PresentationFormat>On-screen Show (4:3)</PresentationFormat>
  <Paragraphs>782</Paragraphs>
  <Slides>64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Calibri</vt:lpstr>
      <vt:lpstr>Calibri Light</vt:lpstr>
      <vt:lpstr>Courier</vt:lpstr>
      <vt:lpstr>Courier New</vt:lpstr>
      <vt:lpstr>ＭＳ Ｐゴシック</vt:lpstr>
      <vt:lpstr>Symbol</vt:lpstr>
      <vt:lpstr>Tahoma</vt:lpstr>
      <vt:lpstr>Times New Roman</vt:lpstr>
      <vt:lpstr>Wingdings</vt:lpstr>
      <vt:lpstr>宋体</vt:lpstr>
      <vt:lpstr>Arial</vt:lpstr>
      <vt:lpstr>Office Theme</vt:lpstr>
      <vt:lpstr>EN.601.414/614 Computer Networks  TCP</vt:lpstr>
      <vt:lpstr>Agenda</vt:lpstr>
      <vt:lpstr>Recap: Designing a reliable transport protocol</vt:lpstr>
      <vt:lpstr>Recap: Acknowledgements</vt:lpstr>
      <vt:lpstr>Recap: Sliding window protocols</vt:lpstr>
      <vt:lpstr>Recap: Go-Back-N (GBN)</vt:lpstr>
      <vt:lpstr>Recap: Sliding window with GBN</vt:lpstr>
      <vt:lpstr>Recap: GBN example w/o errors</vt:lpstr>
      <vt:lpstr>Recap: GBN example with errors</vt:lpstr>
      <vt:lpstr>Recap: Selective Repeat (SR)</vt:lpstr>
      <vt:lpstr>Recap: SR example with errors</vt:lpstr>
      <vt:lpstr>Assignment 2: Reliable Transport</vt:lpstr>
      <vt:lpstr>Assignment 2: Reliable Transport</vt:lpstr>
      <vt:lpstr>TCP: Transmission Control Protocol</vt:lpstr>
      <vt:lpstr>The TCP Abstraction</vt:lpstr>
      <vt:lpstr>What does TCP use from what we’ve seen so far?</vt:lpstr>
      <vt:lpstr>TCP header</vt:lpstr>
      <vt:lpstr>TCP header</vt:lpstr>
      <vt:lpstr>What does TCP do?</vt:lpstr>
      <vt:lpstr>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TCP header</vt:lpstr>
      <vt:lpstr>What does TCP do?</vt:lpstr>
      <vt:lpstr>ACKs and sequence numbers</vt:lpstr>
      <vt:lpstr>Typical operation</vt:lpstr>
      <vt:lpstr>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TCP header</vt:lpstr>
      <vt:lpstr>TCP header</vt:lpstr>
      <vt:lpstr>TCP header</vt:lpstr>
      <vt:lpstr>TCP Connection Establishment</vt:lpstr>
      <vt:lpstr>Initial Sequence Number (ISN)</vt:lpstr>
      <vt:lpstr>Establishing a TCP connection</vt:lpstr>
      <vt:lpstr>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TCP header</vt:lpstr>
      <vt:lpstr>TCP state transitions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461</cp:revision>
  <dcterms:created xsi:type="dcterms:W3CDTF">2017-09-02T14:15:58Z</dcterms:created>
  <dcterms:modified xsi:type="dcterms:W3CDTF">2019-02-25T21:34:28Z</dcterms:modified>
</cp:coreProperties>
</file>