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569" r:id="rId3"/>
    <p:sldId id="571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70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6" r:id="rId32"/>
    <p:sldId id="568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  <p:sldId id="567" r:id="rId53"/>
    <p:sldId id="4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1"/>
    <p:restoredTop sz="88118"/>
  </p:normalViewPr>
  <p:slideViewPr>
    <p:cSldViewPr snapToObjects="1">
      <p:cViewPr>
        <p:scale>
          <a:sx n="110" d="100"/>
          <a:sy n="110" d="100"/>
        </p:scale>
        <p:origin x="4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25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4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5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4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IP Router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Linecards</a:t>
            </a:r>
          </a:p>
          <a:p>
            <a:pPr lvl="1"/>
            <a:r>
              <a:rPr lang="en-US" dirty="0" smtClean="0"/>
              <a:t>Input linecards process packets on their way in</a:t>
            </a:r>
          </a:p>
          <a:p>
            <a:pPr lvl="1"/>
            <a:r>
              <a:rPr lang="en-US" dirty="0" smtClean="0"/>
              <a:t>Output linecards process packets </a:t>
            </a:r>
            <a:r>
              <a:rPr lang="en-US" dirty="0"/>
              <a:t>on </a:t>
            </a:r>
            <a:r>
              <a:rPr lang="en-US" dirty="0" smtClean="0"/>
              <a:t>way out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Input and output for the same port are on the same physical linecard</a:t>
            </a:r>
          </a:p>
          <a:p>
            <a:r>
              <a:rPr lang="en-US" dirty="0" smtClean="0"/>
              <a:t>Interconnect/switching fabric</a:t>
            </a:r>
          </a:p>
          <a:p>
            <a:pPr lvl="1"/>
            <a:r>
              <a:rPr lang="en-US" dirty="0" smtClean="0"/>
              <a:t>Transfers packets from input to output 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Receive incoming packets (physical layer stuff)</a:t>
            </a:r>
          </a:p>
          <a:p>
            <a:pPr lvl="1"/>
            <a:r>
              <a:rPr lang="en-US" dirty="0" smtClean="0"/>
              <a:t>Update the IP header</a:t>
            </a:r>
          </a:p>
          <a:p>
            <a:pPr lvl="2"/>
            <a:r>
              <a:rPr lang="en-US" dirty="0" smtClean="0"/>
              <a:t>TTL, Checksum, Options and Fragment (maybe)</a:t>
            </a:r>
          </a:p>
          <a:p>
            <a:pPr lvl="1"/>
            <a:r>
              <a:rPr lang="en-US" dirty="0" smtClean="0"/>
              <a:t>Lookup the output port for the destination IP address</a:t>
            </a:r>
          </a:p>
          <a:p>
            <a:pPr lvl="1"/>
            <a:r>
              <a:rPr lang="en-US" dirty="0" smtClean="0"/>
              <a:t>Queue the packet at the switch fabric</a:t>
            </a:r>
          </a:p>
          <a:p>
            <a:r>
              <a:rPr lang="en-US" dirty="0" smtClean="0"/>
              <a:t>Challenge: </a:t>
            </a:r>
            <a:r>
              <a:rPr lang="en-US" dirty="0" smtClean="0">
                <a:solidFill>
                  <a:schemeClr val="accent5"/>
                </a:solidFill>
              </a:rPr>
              <a:t>speed!</a:t>
            </a:r>
          </a:p>
          <a:p>
            <a:pPr lvl="1"/>
            <a:r>
              <a:rPr lang="en-US" dirty="0" smtClean="0"/>
              <a:t>100B packets @ 40Gbps </a:t>
            </a:r>
            <a:r>
              <a:rPr lang="en-US" dirty="0" smtClean="0">
                <a:sym typeface="Wingdings"/>
              </a:rPr>
              <a:t> new packet every 20 </a:t>
            </a:r>
            <a:r>
              <a:rPr lang="en-US" dirty="0" err="1" smtClean="0">
                <a:sym typeface="Wingdings"/>
              </a:rPr>
              <a:t>nano</a:t>
            </a:r>
            <a:r>
              <a:rPr lang="en-US" dirty="0" smtClean="0">
                <a:sym typeface="Wingdings"/>
              </a:rPr>
              <a:t> secs!</a:t>
            </a:r>
          </a:p>
          <a:p>
            <a:pPr lvl="1"/>
            <a:r>
              <a:rPr lang="en-US" dirty="0" smtClean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</a:t>
            </a:r>
            <a:r>
              <a:rPr lang="en-US" dirty="0" smtClean="0"/>
              <a:t>01 00 </a:t>
            </a:r>
            <a:r>
              <a:rPr lang="en-US" dirty="0"/>
              <a:t>00 to 11 </a:t>
            </a:r>
            <a:r>
              <a:rPr lang="en-US" dirty="0" smtClean="0"/>
              <a:t>01 </a:t>
            </a:r>
            <a:r>
              <a:rPr lang="en-US" dirty="0"/>
              <a:t>11 11: 	Port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with 4 ports</a:t>
            </a:r>
          </a:p>
          <a:p>
            <a:r>
              <a:rPr lang="en-US" dirty="0" smtClean="0"/>
              <a:t>Destination address range mapping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11 00 00 </a:t>
            </a:r>
            <a:r>
              <a:rPr lang="en-US" dirty="0" smtClean="0"/>
              <a:t>00 to </a:t>
            </a:r>
            <a:r>
              <a:rPr lang="en-US" dirty="0">
                <a:solidFill>
                  <a:schemeClr val="accent5"/>
                </a:solidFill>
              </a:rPr>
              <a:t>11 00 00 </a:t>
            </a:r>
            <a:r>
              <a:rPr lang="en-US" dirty="0" smtClean="0"/>
              <a:t>11: 	Port 1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11 00 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00 to </a:t>
            </a:r>
            <a:r>
              <a:rPr lang="en-US" dirty="0">
                <a:solidFill>
                  <a:schemeClr val="accent5"/>
                </a:solidFill>
              </a:rPr>
              <a:t>11 00 01 </a:t>
            </a:r>
            <a:r>
              <a:rPr lang="en-US" dirty="0"/>
              <a:t>1</a:t>
            </a:r>
            <a:r>
              <a:rPr lang="en-US" dirty="0" smtClean="0"/>
              <a:t>1: 	Port 2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10 </a:t>
            </a:r>
            <a:r>
              <a:rPr lang="en-US" dirty="0"/>
              <a:t>0</a:t>
            </a:r>
            <a:r>
              <a:rPr lang="en-US" dirty="0" smtClean="0"/>
              <a:t>0 </a:t>
            </a:r>
            <a:r>
              <a:rPr lang="en-US" dirty="0"/>
              <a:t>to </a:t>
            </a:r>
            <a:r>
              <a:rPr lang="en-US" dirty="0">
                <a:solidFill>
                  <a:schemeClr val="accent5"/>
                </a:solidFill>
              </a:rPr>
              <a:t>11 </a:t>
            </a:r>
            <a:r>
              <a:rPr lang="en-US" dirty="0" smtClean="0">
                <a:solidFill>
                  <a:schemeClr val="accent5"/>
                </a:solidFill>
              </a:rPr>
              <a:t>00 </a:t>
            </a:r>
            <a:r>
              <a:rPr lang="en-US" dirty="0" smtClean="0"/>
              <a:t>11 </a:t>
            </a:r>
            <a:r>
              <a:rPr lang="en-US" dirty="0"/>
              <a:t>11: </a:t>
            </a:r>
            <a:r>
              <a:rPr lang="en-US" dirty="0" smtClean="0"/>
              <a:t>	Port 3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00 00 to </a:t>
            </a:r>
            <a:r>
              <a:rPr lang="en-US" dirty="0">
                <a:solidFill>
                  <a:schemeClr val="accent5"/>
                </a:solidFill>
              </a:rPr>
              <a:t>11 01 </a:t>
            </a:r>
            <a:r>
              <a:rPr lang="en-US" dirty="0"/>
              <a:t>11 11: 	Port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38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</a:t>
            </a:r>
            <a:r>
              <a:rPr lang="en-US" dirty="0"/>
              <a:t>e</a:t>
            </a:r>
            <a:r>
              <a:rPr lang="en-US" dirty="0" smtClean="0"/>
              <a:t>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On average: O(number of entries)</a:t>
            </a:r>
          </a:p>
          <a:p>
            <a:r>
              <a:rPr lang="en-US" dirty="0" smtClean="0"/>
              <a:t>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110000**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110001**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1100****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latin typeface="+mn-lt"/>
                </a:rPr>
                <a:t>1101****</a:t>
              </a:r>
              <a:endParaRPr lang="en-US" sz="1600" b="0" dirty="0"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+mn-lt"/>
                </a:rPr>
                <a:t>ISP Router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932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6487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your grades on blackboard</a:t>
            </a:r>
          </a:p>
          <a:p>
            <a:pPr lvl="1"/>
            <a:r>
              <a:rPr lang="en-US" dirty="0" smtClean="0"/>
              <a:t>We will go through the midterm next Wednesday</a:t>
            </a:r>
          </a:p>
          <a:p>
            <a:pPr lvl="1"/>
            <a:r>
              <a:rPr lang="en-US" dirty="0" smtClean="0"/>
              <a:t>Some statistics: average 79, median 81, </a:t>
            </a:r>
            <a:r>
              <a:rPr lang="en-US" dirty="0" smtClean="0">
                <a:solidFill>
                  <a:schemeClr val="accent5"/>
                </a:solidFill>
              </a:rPr>
              <a:t>highest grade 100 (congratulations!)</a:t>
            </a:r>
          </a:p>
          <a:p>
            <a:pPr lvl="1"/>
            <a:r>
              <a:rPr lang="en-US" dirty="0" smtClean="0"/>
              <a:t>Come to talk to me during my office hours if you do not do well</a:t>
            </a:r>
          </a:p>
          <a:p>
            <a:r>
              <a:rPr lang="en-US" dirty="0" smtClean="0"/>
              <a:t>Complete the midterm survey</a:t>
            </a:r>
          </a:p>
          <a:p>
            <a:pPr lvl="1"/>
            <a:r>
              <a:rPr lang="en-US" dirty="0" smtClean="0"/>
              <a:t>It is also available throughout the semester</a:t>
            </a:r>
          </a:p>
          <a:p>
            <a:pPr lvl="1"/>
            <a:r>
              <a:rPr lang="en-US" dirty="0" smtClean="0"/>
              <a:t>It is anonymous. A private channel to talk to me.</a:t>
            </a:r>
          </a:p>
          <a:p>
            <a:pPr lvl="1"/>
            <a:r>
              <a:rPr lang="en-US" dirty="0" smtClean="0"/>
              <a:t>Your comments, concerns and questions are </a:t>
            </a:r>
            <a:r>
              <a:rPr lang="en-US" dirty="0" smtClean="0">
                <a:solidFill>
                  <a:schemeClr val="accent5"/>
                </a:solidFill>
              </a:rPr>
              <a:t>very welcome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We will summarize and make changes for the second half of the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latest match, and only override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824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Port 1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5428089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Port 2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88077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Port 3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43888" y="3847862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Port 4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challenge is processing speeds</a:t>
            </a:r>
          </a:p>
          <a:p>
            <a:r>
              <a:rPr lang="en-US" dirty="0" smtClean="0"/>
              <a:t>Tasks involved:</a:t>
            </a:r>
          </a:p>
          <a:p>
            <a:pPr lvl="1"/>
            <a:r>
              <a:rPr lang="en-US" dirty="0" smtClean="0"/>
              <a:t>Update packet header (easy) </a:t>
            </a:r>
          </a:p>
          <a:p>
            <a:pPr lvl="1"/>
            <a:r>
              <a:rPr lang="en-US" dirty="0" smtClean="0"/>
              <a:t>LPM lookup on destination address (harder)</a:t>
            </a:r>
          </a:p>
          <a:p>
            <a:r>
              <a:rPr lang="en-US" dirty="0" smtClean="0"/>
              <a:t>Mostly implemented with specialized hardware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linecards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628650" y="1592262"/>
            <a:ext cx="836295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Packet classification</a:t>
            </a:r>
            <a:r>
              <a:rPr lang="en-US" dirty="0" smtClean="0"/>
              <a:t>: map packets to flow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Buffer management</a:t>
            </a:r>
            <a:r>
              <a:rPr lang="en-US" dirty="0" smtClean="0"/>
              <a:t>: decide when and which packet to drop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Scheduler</a:t>
            </a:r>
            <a:r>
              <a:rPr lang="en-US" dirty="0" smtClean="0"/>
              <a:t>: decide when and which packet to </a:t>
            </a:r>
            <a:r>
              <a:rPr lang="en-US" dirty="0" smtClean="0"/>
              <a:t>transmit</a:t>
            </a:r>
          </a:p>
          <a:p>
            <a:r>
              <a:rPr lang="en-US" b="0" dirty="0" smtClean="0"/>
              <a:t>Some of these functionalities can also be implemented at input </a:t>
            </a:r>
            <a:r>
              <a:rPr lang="en-US" b="0" dirty="0" err="1" smtClean="0"/>
              <a:t>linecards</a:t>
            </a:r>
            <a:endParaRPr lang="en-US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4642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6928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50722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9198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90314" y="5175106"/>
            <a:ext cx="906986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6928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5150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9072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6662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50722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3022309" y="5175106"/>
            <a:ext cx="838057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9960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53008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53008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50055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3484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4532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61088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 smtClean="0">
                <a:ln w="0"/>
                <a:latin typeface="+mn-lt"/>
              </a:rPr>
              <a:t>Buffer management</a:t>
            </a:r>
            <a:endParaRPr lang="en-US" sz="1400" b="0" dirty="0">
              <a:ln w="0"/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4008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3246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latin typeface="+mn-lt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Simplest: FIFO router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classification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Drop-tail buffer management</a:t>
            </a:r>
            <a:r>
              <a:rPr lang="en-US" dirty="0" smtClean="0"/>
              <a:t>: when buffer is full drop the incoming packet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First-In-First-Out (FIFO) Scheduling</a:t>
            </a:r>
            <a:r>
              <a:rPr lang="en-US" dirty="0" smtClean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710312" y="4836984"/>
            <a:ext cx="988738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720375" y="4572000"/>
            <a:ext cx="726936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</a:rPr>
              <a:t>Buffer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 IP packet based on a number of fields in the packet header, e.g.,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IP address (32 bits)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TCP port number (16 bits)</a:t>
            </a:r>
          </a:p>
          <a:p>
            <a:pPr lvl="1"/>
            <a:r>
              <a:rPr lang="en-US" dirty="0" smtClean="0"/>
              <a:t>Type of service (TOS) byte (8 bits)</a:t>
            </a:r>
          </a:p>
          <a:p>
            <a:pPr lvl="1"/>
            <a:r>
              <a:rPr lang="en-US" dirty="0" smtClean="0"/>
              <a:t>Type of protocol (8 bits)</a:t>
            </a:r>
          </a:p>
          <a:p>
            <a:r>
              <a:rPr lang="en-US" dirty="0" smtClean="0"/>
              <a:t>In general fields are specified by range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requires a </a:t>
            </a:r>
            <a:r>
              <a:rPr lang="en-US" dirty="0" smtClean="0">
                <a:solidFill>
                  <a:schemeClr val="accent5"/>
                </a:solidFill>
              </a:rPr>
              <a:t>multi-dimensional range search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queue per “flow”</a:t>
            </a:r>
          </a:p>
          <a:p>
            <a:r>
              <a:rPr lang="en-US" dirty="0" smtClean="0"/>
              <a:t>Scheduler decides when and from which queue to send a packet</a:t>
            </a:r>
          </a:p>
          <a:p>
            <a:r>
              <a:rPr lang="en-US" dirty="0" smtClean="0"/>
              <a:t>Goals of a scheduling algorithm</a:t>
            </a:r>
          </a:p>
          <a:p>
            <a:pPr lvl="1"/>
            <a:r>
              <a:rPr lang="en-US" dirty="0" smtClean="0"/>
              <a:t>Fast!</a:t>
            </a:r>
          </a:p>
          <a:p>
            <a:pPr lvl="1"/>
            <a:r>
              <a:rPr lang="en-US" dirty="0" smtClean="0"/>
              <a:t>Depend </a:t>
            </a:r>
            <a:r>
              <a:rPr lang="en-US" dirty="0" smtClean="0"/>
              <a:t>on the policy being implemented (fairness, priority,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822183" y="4309234"/>
            <a:ext cx="111569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90425" y="3338513"/>
            <a:ext cx="13545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scheduler</a:t>
            </a:r>
            <a:endParaRPr lang="en-US" dirty="0"/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packets are served from each queue in turn</a:t>
            </a:r>
          </a:p>
          <a:p>
            <a:r>
              <a:rPr lang="en-US" dirty="0" smtClean="0"/>
              <a:t>Fair queuing (FQ): round-robin for packets of different size</a:t>
            </a:r>
          </a:p>
          <a:p>
            <a:r>
              <a:rPr lang="en-US" dirty="0" smtClean="0"/>
              <a:t>Weighted fair queueing (WFQ): serve proportional to weight</a:t>
            </a:r>
          </a:p>
          <a:p>
            <a:pPr lvl="1"/>
            <a:r>
              <a:rPr lang="en-US" dirty="0" smtClean="0"/>
              <a:t>FQ gives equal weight to each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inputs to outputs:</a:t>
            </a:r>
            <a:br>
              <a:rPr lang="en-US" dirty="0" smtClean="0"/>
            </a:br>
            <a:r>
              <a:rPr lang="en-US" dirty="0" smtClean="0"/>
              <a:t>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Mini-network</a:t>
            </a:r>
          </a:p>
          <a:p>
            <a:r>
              <a:rPr lang="en-US" dirty="0" smtClean="0"/>
              <a:t>Three primary ways to switch</a:t>
            </a:r>
          </a:p>
          <a:p>
            <a:pPr lvl="1"/>
            <a:r>
              <a:rPr lang="en-US" dirty="0" smtClean="0"/>
              <a:t>Switching via shared memory</a:t>
            </a:r>
          </a:p>
          <a:p>
            <a:pPr lvl="1"/>
            <a:r>
              <a:rPr lang="en-US" dirty="0" smtClean="0"/>
              <a:t>Switching via a bus</a:t>
            </a:r>
          </a:p>
          <a:p>
            <a:pPr lvl="1"/>
            <a:r>
              <a:rPr lang="en-US" dirty="0" smtClean="0"/>
              <a:t>Switching via an inter-connection network</a:t>
            </a:r>
          </a:p>
          <a:p>
            <a:pPr lvl="2"/>
            <a:r>
              <a:rPr lang="en-US" dirty="0" smtClean="0"/>
              <a:t>For example, cross-bar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Crossbar fabric</a:t>
            </a:r>
          </a:p>
          <a:p>
            <a:r>
              <a:rPr lang="en-US" smtClean="0"/>
              <a:t>Centralized scheduler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276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11379" y="4242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ports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779" y="6229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ports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6200" y="4191000"/>
            <a:ext cx="1066800" cy="1066800"/>
            <a:chOff x="3886200" y="4191000"/>
            <a:chExt cx="1066800" cy="1066800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 is being </a:t>
            </a:r>
            <a:r>
              <a:rPr lang="en-US" dirty="0" smtClean="0"/>
              <a:t>graded</a:t>
            </a:r>
          </a:p>
          <a:p>
            <a:pPr lvl="1"/>
            <a:r>
              <a:rPr lang="en-US" dirty="0" smtClean="0"/>
              <a:t>Will release the grades this or next week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Assignment 3 will be out next week</a:t>
            </a:r>
          </a:p>
          <a:p>
            <a:pPr lvl="1"/>
            <a:r>
              <a:rPr lang="en-US" dirty="0" smtClean="0"/>
              <a:t>Implementing distributed routing algorithms for IP routers</a:t>
            </a:r>
          </a:p>
          <a:p>
            <a:pPr lvl="1"/>
            <a:r>
              <a:rPr lang="en-US" dirty="0" smtClean="0"/>
              <a:t>Short tutorial next Monday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links at full capacity, fairness across inputs</a:t>
            </a:r>
          </a:p>
          <a:p>
            <a:r>
              <a:rPr lang="en-US" dirty="0" smtClean="0"/>
              <a:t>Scheduling formulated as finding a matching on a bipartite graph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Practical solutions look for a good maximal matching (fast)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28600"/>
            <a:ext cx="1371600" cy="1371600"/>
            <a:chOff x="4876800" y="2730500"/>
            <a:chExt cx="1524000" cy="1524000"/>
          </a:xfrm>
        </p:grpSpPr>
        <p:sp>
          <p:nvSpPr>
            <p:cNvPr id="5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2667000" y="2941320"/>
            <a:ext cx="3962400" cy="2011680"/>
            <a:chOff x="1752600" y="3200400"/>
            <a:chExt cx="4953000" cy="2514600"/>
          </a:xfrm>
        </p:grpSpPr>
        <p:sp>
          <p:nvSpPr>
            <p:cNvPr id="16" name="Oval 15"/>
            <p:cNvSpPr/>
            <p:nvPr/>
          </p:nvSpPr>
          <p:spPr bwMode="auto">
            <a:xfrm>
              <a:off x="25146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962400"/>
              <a:ext cx="754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Input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0992" y="4038600"/>
              <a:ext cx="954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Output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4114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10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05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27" idx="2"/>
            </p:cNvCxnSpPr>
            <p:nvPr/>
          </p:nvCxnSpPr>
          <p:spPr bwMode="auto">
            <a:xfrm>
              <a:off x="3048000" y="3886200"/>
              <a:ext cx="2057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3048000" y="4800600"/>
              <a:ext cx="2133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3" idx="4"/>
              <a:endCxn id="29" idx="3"/>
            </p:cNvCxnSpPr>
            <p:nvPr/>
          </p:nvCxnSpPr>
          <p:spPr bwMode="auto">
            <a:xfrm>
              <a:off x="2971800" y="4876800"/>
              <a:ext cx="21559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7"/>
            </p:cNvCxnSpPr>
            <p:nvPr/>
          </p:nvCxnSpPr>
          <p:spPr bwMode="auto">
            <a:xfrm flipV="1">
              <a:off x="3025682" y="4168682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048000" y="3886200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088177"/>
              <a:ext cx="2743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 endpoints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 if they’re congested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602"/>
            <a:ext cx="2133600" cy="962309"/>
            <a:chOff x="6324600" y="2550885"/>
            <a:chExt cx="2743865" cy="398472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bg2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38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latin typeface="+mn-lt"/>
                </a:rPr>
                <a:t>Routers tell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 endpoints what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rate to send at</a:t>
              </a:r>
              <a:endParaRPr lang="en-US" b="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+mn-lt"/>
              </a:rPr>
              <a:t>Routers enforce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fair sharing</a:t>
            </a:r>
            <a:endParaRPr lang="en-US" b="0" dirty="0">
              <a:latin typeface="+mn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  <a:solidFill>
            <a:schemeClr val="bg2">
              <a:lumMod val="90000"/>
            </a:schemeClr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658834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chemeClr val="accent5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tasks for congestion control</a:t>
            </a:r>
          </a:p>
          <a:p>
            <a:pPr lvl="1"/>
            <a:r>
              <a:rPr lang="en-US" dirty="0" smtClean="0"/>
              <a:t>Isolation/fairness</a:t>
            </a:r>
          </a:p>
          <a:p>
            <a:pPr lvl="1"/>
            <a:r>
              <a:rPr lang="en-US" dirty="0" smtClean="0"/>
              <a:t>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Fairness: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classify packets into “flows”</a:t>
            </a:r>
          </a:p>
          <a:p>
            <a:pPr lvl="1"/>
            <a:r>
              <a:rPr lang="en-US" dirty="0" smtClean="0"/>
              <a:t>Let’s assume flows are TCP connections</a:t>
            </a:r>
          </a:p>
          <a:p>
            <a:r>
              <a:rPr lang="en-US" dirty="0" smtClean="0"/>
              <a:t>Each flow has its own FIFO queue in router</a:t>
            </a:r>
          </a:p>
          <a:p>
            <a:r>
              <a:rPr lang="en-US" dirty="0" smtClean="0"/>
              <a:t>Router services flows in a fair fashion</a:t>
            </a:r>
          </a:p>
          <a:p>
            <a:pPr lvl="1"/>
            <a:r>
              <a:rPr lang="en-US" dirty="0" smtClean="0"/>
              <a:t>When line becomes free, take packet from next flow in a fair order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does “fair” mean exactly?</a:t>
            </a:r>
          </a:p>
          <a:p>
            <a:pPr lvl="7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 baseline="-2500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3</a:t>
              </a:r>
              <a:endParaRPr lang="en-US" sz="1800" b="0" baseline="-2500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5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5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4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4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chemeClr val="accent6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chemeClr val="accent6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10; r</a:t>
            </a:r>
            <a:r>
              <a:rPr lang="en-US" baseline="-25000" dirty="0" smtClean="0"/>
              <a:t>1</a:t>
            </a:r>
            <a:r>
              <a:rPr lang="en-US" dirty="0" smtClean="0"/>
              <a:t> = 8, r</a:t>
            </a:r>
            <a:r>
              <a:rPr lang="en-US" baseline="-25000" dirty="0" smtClean="0"/>
              <a:t>2</a:t>
            </a:r>
            <a:r>
              <a:rPr lang="en-US" dirty="0" smtClean="0"/>
              <a:t> = 6, r</a:t>
            </a:r>
            <a:r>
              <a:rPr lang="en-US" baseline="-25000" dirty="0" smtClean="0"/>
              <a:t>3</a:t>
            </a:r>
            <a:r>
              <a:rPr lang="en-US" dirty="0" smtClean="0"/>
              <a:t> = 2; N = 3</a:t>
            </a:r>
          </a:p>
          <a:p>
            <a:r>
              <a:rPr lang="en-US" dirty="0" smtClean="0"/>
              <a:t>C/3 = 3.33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’s need is only 2</a:t>
            </a:r>
          </a:p>
          <a:p>
            <a:pPr lvl="2"/>
            <a:r>
              <a:rPr lang="en-US" dirty="0" smtClean="0">
                <a:sym typeface="Wingdings" charset="0"/>
              </a:rPr>
              <a:t>Can service all of r</a:t>
            </a:r>
            <a:r>
              <a:rPr lang="en-US" baseline="-25000" dirty="0" smtClean="0">
                <a:sym typeface="Wingdings" charset="0"/>
              </a:rPr>
              <a:t>3</a:t>
            </a:r>
          </a:p>
          <a:p>
            <a:pPr lvl="1"/>
            <a:r>
              <a:rPr lang="en-US" dirty="0" smtClean="0">
                <a:sym typeface="Wingdings" charset="0"/>
              </a:rPr>
              <a:t>Remove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from the accounting: C = C –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= 8; N = 2</a:t>
            </a:r>
          </a:p>
          <a:p>
            <a:r>
              <a:rPr lang="en-US" dirty="0" smtClean="0">
                <a:sym typeface="Wingdings" charset="0"/>
              </a:rPr>
              <a:t>C/2 = 4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Can</a:t>
            </a:r>
            <a:r>
              <a:rPr lang="ja-JP" altLang="en-US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t service all of r</a:t>
            </a:r>
            <a:r>
              <a:rPr lang="en-US" baseline="-25000" dirty="0" smtClean="0">
                <a:sym typeface="Wingdings" charset="0"/>
              </a:rPr>
              <a:t>1</a:t>
            </a:r>
            <a:r>
              <a:rPr lang="en-US" dirty="0" smtClean="0">
                <a:sym typeface="Wingdings" charset="0"/>
              </a:rPr>
              <a:t> or r</a:t>
            </a:r>
            <a:r>
              <a:rPr lang="en-US" baseline="-25000" dirty="0" smtClean="0">
                <a:sym typeface="Wingdings" charset="0"/>
              </a:rPr>
              <a:t>2</a:t>
            </a:r>
          </a:p>
          <a:p>
            <a:pPr lvl="1"/>
            <a:r>
              <a:rPr lang="en-US" dirty="0" smtClean="0">
                <a:sym typeface="Wingdings" charset="0"/>
              </a:rPr>
              <a:t>So hold them to the remaining fair share: f = 4</a:t>
            </a:r>
            <a:endParaRPr lang="en-US" dirty="0">
              <a:sym typeface="Wingding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4"/>
                  </a:solidFill>
                  <a:latin typeface="Arial" charset="0"/>
                  <a:ea typeface="Arial" charset="0"/>
                </a:rPr>
                <a:t>8</a:t>
              </a: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5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5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4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6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total bandwidth </a:t>
            </a:r>
            <a:r>
              <a:rPr lang="en-US" dirty="0" smtClean="0">
                <a:solidFill>
                  <a:schemeClr val="accent5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  = min(f, </a:t>
            </a:r>
            <a:r>
              <a:rPr lang="en-US" dirty="0" err="1" smtClean="0">
                <a:solidFill>
                  <a:schemeClr val="accent5"/>
                </a:solidFill>
              </a:rPr>
              <a:t>r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chemeClr val="accent5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chemeClr val="accent5"/>
                </a:solidFill>
              </a:rPr>
              <a:t>Sum(</a:t>
            </a:r>
            <a:r>
              <a:rPr lang="en-US" dirty="0" err="1" smtClean="0">
                <a:solidFill>
                  <a:schemeClr val="accent5"/>
                </a:solidFill>
              </a:rPr>
              <a:t>a</a:t>
            </a:r>
            <a:r>
              <a:rPr lang="en-US" baseline="-25000" dirty="0" err="1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) = C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If you </a:t>
            </a:r>
            <a:r>
              <a:rPr lang="en-US" dirty="0">
                <a:solidFill>
                  <a:schemeClr val="accent5"/>
                </a:solidFill>
              </a:rPr>
              <a:t>don’t get full demand, no one gets more than </a:t>
            </a:r>
            <a:r>
              <a:rPr lang="en-US" dirty="0" smtClean="0">
                <a:solidFill>
                  <a:schemeClr val="accent5"/>
                </a:solidFill>
              </a:rPr>
              <a:t>you</a:t>
            </a:r>
          </a:p>
          <a:p>
            <a:r>
              <a:rPr lang="en-US" dirty="0"/>
              <a:t>This is what round-robin service gives if all packets are the same </a:t>
            </a:r>
            <a:r>
              <a:rPr lang="en-US" dirty="0" smtClean="0"/>
              <a:t>size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deal with packets of different sizes?</a:t>
            </a:r>
            <a:endParaRPr lang="en-US" dirty="0" smtClean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model: Bit-by-bit round robin (“fluid flow”) </a:t>
            </a:r>
          </a:p>
          <a:p>
            <a:r>
              <a:rPr lang="en-US" dirty="0" smtClean="0"/>
              <a:t>Can you do this in practice?</a:t>
            </a:r>
          </a:p>
          <a:p>
            <a:pPr lvl="1"/>
            <a:r>
              <a:rPr lang="en-US" dirty="0" smtClean="0"/>
              <a:t>No, packets cannot be preempted</a:t>
            </a:r>
          </a:p>
          <a:p>
            <a:r>
              <a:rPr lang="en-US" dirty="0" smtClean="0"/>
              <a:t>But we can approximate it </a:t>
            </a:r>
          </a:p>
          <a:p>
            <a:pPr lvl="1"/>
            <a:r>
              <a:rPr lang="en-US" dirty="0" smtClean="0"/>
              <a:t>This is what “fair queuing” routers 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 </a:t>
            </a:r>
            <a:endParaRPr lang="en-US" dirty="0" smtClean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each packet, compute the time at which the last bit of a packet would have left the router if flows are served bit-by-bit</a:t>
            </a:r>
          </a:p>
          <a:p>
            <a:r>
              <a:rPr lang="en-US" smtClean="0"/>
              <a:t>Then serve packets in the increasing order of their deadlines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</a:p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round-robin generalized to the case where not all packets are equal sized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Weighted fair queuing (WFQ)</a:t>
            </a:r>
            <a:r>
              <a:rPr lang="en-US" dirty="0" smtClean="0"/>
              <a:t>: assign different flows different shares</a:t>
            </a:r>
          </a:p>
          <a:p>
            <a:r>
              <a:rPr lang="en-US" dirty="0" smtClean="0"/>
              <a:t>Today, some form of WFQ implemented in almost all routers</a:t>
            </a:r>
          </a:p>
          <a:p>
            <a:pPr lvl="1"/>
            <a:r>
              <a:rPr lang="en-US" dirty="0" smtClean="0"/>
              <a:t>Not the case in the 1980-90s, when CC was being developed</a:t>
            </a:r>
          </a:p>
          <a:p>
            <a:pPr lvl="1"/>
            <a:r>
              <a:rPr lang="en-US" dirty="0" smtClean="0"/>
              <a:t>Mostly used to isolate traffic at larger granularities (e.g., per-prefix)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vs. FIFO</a:t>
            </a:r>
            <a:endParaRPr lang="en-US" dirty="0" smtClean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advantages: </a:t>
            </a:r>
          </a:p>
          <a:p>
            <a:pPr lvl="1"/>
            <a:r>
              <a:rPr lang="en-US" dirty="0" smtClean="0"/>
              <a:t>Isolation: cheating flows don’t benefit</a:t>
            </a:r>
          </a:p>
          <a:p>
            <a:pPr lvl="1"/>
            <a:r>
              <a:rPr lang="en-US" dirty="0" smtClean="0"/>
              <a:t>Bandwidth share does not depend on RTT</a:t>
            </a:r>
          </a:p>
          <a:p>
            <a:pPr lvl="1"/>
            <a:r>
              <a:rPr lang="en-US" dirty="0" smtClean="0"/>
              <a:t>Flows can pick any rate adjustment scheme they want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complex than FIFO: per flow queue/state, additional per-packet book-keeping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FQ does not eliminate congestion </a:t>
            </a:r>
            <a:r>
              <a:rPr lang="en-US" smtClean="0">
                <a:sym typeface="Wingdings" charset="0"/>
              </a:rPr>
              <a:t> it just manages the congestion</a:t>
            </a:r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</a:t>
            </a:r>
            <a:r>
              <a:rPr lang="en-US" sz="1600" b="0" dirty="0" smtClean="0">
                <a:latin typeface="+mn-lt"/>
              </a:rPr>
              <a:t>00Mbps</a:t>
            </a:r>
            <a:endParaRPr lang="en-US" sz="1600" b="0" dirty="0"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</a:t>
            </a:r>
            <a:r>
              <a:rPr lang="en-US" sz="1600" b="0" dirty="0" smtClean="0">
                <a:latin typeface="+mn-lt"/>
              </a:rPr>
              <a:t>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Blue and Green get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 0.5Gbps; any excess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will be dropped</a:t>
            </a:r>
            <a:endParaRPr lang="en-US" sz="1800" b="0" dirty="0">
              <a:latin typeface="+mn-lt"/>
            </a:endParaRP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Will drop an additional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400Mbps from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green flow </a:t>
            </a:r>
            <a:endParaRPr lang="en-US" sz="1800" b="0" dirty="0">
              <a:latin typeface="+mn-lt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If the green flow doesn’t drop its sending rate to 100Mbps, we’re wasting 400Mbps that could be usefully given to the blue flow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does not eliminate congestion </a:t>
            </a:r>
            <a:r>
              <a:rPr lang="en-US" dirty="0" smtClean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dirty="0" smtClean="0">
                <a:sym typeface="Wingdings" charset="0"/>
              </a:rPr>
              <a:t>obust to cheating, variations in RTT, details of delay, reordering, retransmission, etc.</a:t>
            </a:r>
            <a:endParaRPr lang="en-US" dirty="0" smtClean="0"/>
          </a:p>
          <a:p>
            <a:r>
              <a:rPr lang="en-US" dirty="0" smtClean="0"/>
              <a:t>But congestion (and packet drops) still occurs</a:t>
            </a:r>
          </a:p>
          <a:p>
            <a:r>
              <a:rPr lang="en-US" dirty="0" smtClean="0"/>
              <a:t>We still want end-hosts to discover/adapt to their fair share!</a:t>
            </a:r>
          </a:p>
          <a:p>
            <a:r>
              <a:rPr lang="en-US" dirty="0" smtClean="0"/>
              <a:t>What would the end-to-end argument say w.r.t. congestion control?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4?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shouldn’t you be penalized for using more scarce bandwidth?</a:t>
            </a:r>
          </a:p>
          <a:p>
            <a:r>
              <a:rPr lang="en-US" dirty="0" smtClean="0"/>
              <a:t>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/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let routers </a:t>
            </a:r>
            <a:r>
              <a:rPr lang="en-US" dirty="0"/>
              <a:t>tell what rate </a:t>
            </a:r>
            <a:r>
              <a:rPr lang="en-US" dirty="0" smtClean="0"/>
              <a:t>end hosts </a:t>
            </a:r>
            <a:r>
              <a:rPr lang="en-US" dirty="0"/>
              <a:t>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r>
              <a:rPr lang="en-US" dirty="0" smtClean="0"/>
              <a:t>Routers insert “fair share” f in packet header</a:t>
            </a:r>
          </a:p>
          <a:p>
            <a:r>
              <a:rPr lang="en-US" dirty="0" smtClean="0"/>
              <a:t>End-hosts set sending rate (or window size) to f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opefully (still need some policing of end hosts!)</a:t>
            </a:r>
          </a:p>
          <a:p>
            <a:r>
              <a:rPr lang="en-US" dirty="0" smtClean="0"/>
              <a:t>This is the basic idea behind the “Rate Control Protocol” (RCP) from </a:t>
            </a:r>
            <a:r>
              <a:rPr lang="en-US" dirty="0" err="1" smtClean="0"/>
              <a:t>Dukkipati</a:t>
            </a:r>
            <a:r>
              <a:rPr lang="en-US" dirty="0" smtClean="0"/>
              <a:t> et al. ’07</a:t>
            </a:r>
          </a:p>
          <a:p>
            <a:pPr lvl="1"/>
            <a:r>
              <a:rPr lang="en-US" dirty="0" smtClean="0"/>
              <a:t>Flows react faster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 smtClean="0"/>
              <a:t>Router-Assisted Congestion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Isolation/fairness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Many options for when routers set the bit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radeoff between (link) utilization and (packet) delay</a:t>
            </a:r>
          </a:p>
          <a:p>
            <a:r>
              <a:rPr lang="en-US" dirty="0" smtClean="0"/>
              <a:t>Congestion semantics can be exactly like that of drop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end-host reacts as though it saw a drop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building block of the Internet infrastructure</a:t>
            </a:r>
          </a:p>
          <a:p>
            <a:r>
              <a:rPr lang="en-US" dirty="0" smtClean="0"/>
              <a:t>$120B+ industry </a:t>
            </a:r>
          </a:p>
          <a:p>
            <a:r>
              <a:rPr lang="en-US" dirty="0" smtClean="0"/>
              <a:t>Vendors: Cisco, Huawei, Juniper, </a:t>
            </a:r>
            <a:r>
              <a:rPr lang="en-US" dirty="0" smtClean="0"/>
              <a:t>Nokia </a:t>
            </a:r>
            <a:r>
              <a:rPr lang="en-US" dirty="0" smtClean="0"/>
              <a:t>(account for &gt;90%)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</a:t>
            </a:r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Common in datacenters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r>
              <a:rPr lang="en-US" dirty="0" smtClean="0"/>
              <a:t>Whenever I get an ECN bit set, I have to pay $$</a:t>
            </a:r>
          </a:p>
          <a:p>
            <a:r>
              <a:rPr lang="en-US" dirty="0" smtClean="0"/>
              <a:t>Now, there’s no debate over what a flow is, or what fair is…</a:t>
            </a:r>
          </a:p>
          <a:p>
            <a:r>
              <a:rPr lang="en-US" dirty="0" smtClean="0"/>
              <a:t>Idea started by Frank Kelly at Cambridge </a:t>
            </a:r>
          </a:p>
          <a:p>
            <a:pPr lvl="1"/>
            <a:r>
              <a:rPr lang="en-US" dirty="0" smtClean="0"/>
              <a:t>“Optimal” solution,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dirty="0" smtClean="0"/>
              <a:t>Unclear that it will impact practice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 form the backbone of the Internet</a:t>
            </a:r>
          </a:p>
          <a:p>
            <a:r>
              <a:rPr lang="en-US" dirty="0" smtClean="0"/>
              <a:t>Aims for speed while providing fairness</a:t>
            </a:r>
          </a:p>
          <a:p>
            <a:r>
              <a:rPr lang="en-US" dirty="0" smtClean="0"/>
              <a:t>Routers can assist in addressing/mitigating many of TCP’s shortcomings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Router capacity </a:t>
            </a:r>
            <a:r>
              <a:rPr lang="en-US" dirty="0"/>
              <a:t>= N x </a:t>
            </a:r>
            <a:r>
              <a:rPr lang="en-US" dirty="0" smtClean="0"/>
              <a:t>R</a:t>
            </a:r>
          </a:p>
          <a:p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Number </a:t>
            </a:r>
            <a:r>
              <a:rPr lang="en-US" dirty="0"/>
              <a:t>of external router “ports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Speed </a:t>
            </a:r>
            <a:r>
              <a:rPr lang="en-US" dirty="0"/>
              <a:t>(“line rate”) of a port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3">
              <a:alpha val="47842"/>
            </a:schemeClr>
          </a:solidFill>
          <a:ln w="1270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AT&amp;T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BBN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NYU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JHU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home,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 small business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routers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R = 10/40/100 Gbps</a:t>
            </a:r>
          </a:p>
          <a:p>
            <a:pPr lvl="1"/>
            <a:r>
              <a:rPr lang="en-US" dirty="0" smtClean="0"/>
              <a:t>NR = O(100) Tbps (Aggregated)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R = 1/10/40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NR = O(100) Gbps</a:t>
            </a:r>
          </a:p>
          <a:p>
            <a:r>
              <a:rPr lang="en-US" dirty="0" smtClean="0"/>
              <a:t>Small business</a:t>
            </a:r>
          </a:p>
          <a:p>
            <a:pPr lvl="1"/>
            <a:r>
              <a:rPr lang="en-US" dirty="0" smtClean="0"/>
              <a:t>R = 10/100/1000 Mbps</a:t>
            </a:r>
          </a:p>
          <a:p>
            <a:pPr lvl="1"/>
            <a:r>
              <a:rPr lang="en-US" dirty="0" smtClean="0"/>
              <a:t>NR &lt; 10 Gbps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2354</Words>
  <Application>Microsoft Macintosh PowerPoint</Application>
  <PresentationFormat>On-screen Show (4:3)</PresentationFormat>
  <Paragraphs>576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Calibri</vt:lpstr>
      <vt:lpstr>Calibri Light</vt:lpstr>
      <vt:lpstr>Courier New</vt:lpstr>
      <vt:lpstr>Monaco</vt:lpstr>
      <vt:lpstr>ＭＳ Ｐゴシック</vt:lpstr>
      <vt:lpstr>Palatino Linotype</vt:lpstr>
      <vt:lpstr>Symbol</vt:lpstr>
      <vt:lpstr>Times New Roman</vt:lpstr>
      <vt:lpstr>Wingdings</vt:lpstr>
      <vt:lpstr>宋体</vt:lpstr>
      <vt:lpstr>Arial</vt:lpstr>
      <vt:lpstr>Office Theme</vt:lpstr>
      <vt:lpstr>EN.601.414/614 Computer Networks  IP Router</vt:lpstr>
      <vt:lpstr>Midterm</vt:lpstr>
      <vt:lpstr>Assignments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Context</vt:lpstr>
      <vt:lpstr>Scheduling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508</cp:revision>
  <dcterms:created xsi:type="dcterms:W3CDTF">2017-09-02T14:15:58Z</dcterms:created>
  <dcterms:modified xsi:type="dcterms:W3CDTF">2019-03-25T18:33:29Z</dcterms:modified>
</cp:coreProperties>
</file>