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4"/>
  </p:notes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93" r:id="rId11"/>
    <p:sldId id="396" r:id="rId12"/>
    <p:sldId id="397" r:id="rId13"/>
    <p:sldId id="398" r:id="rId14"/>
    <p:sldId id="399" r:id="rId15"/>
    <p:sldId id="461" r:id="rId16"/>
    <p:sldId id="462" r:id="rId17"/>
    <p:sldId id="463" r:id="rId18"/>
    <p:sldId id="464" r:id="rId19"/>
    <p:sldId id="404" r:id="rId20"/>
    <p:sldId id="405" r:id="rId21"/>
    <p:sldId id="406" r:id="rId22"/>
    <p:sldId id="466" r:id="rId23"/>
    <p:sldId id="408" r:id="rId24"/>
    <p:sldId id="409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60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452" r:id="rId66"/>
    <p:sldId id="453" r:id="rId67"/>
    <p:sldId id="454" r:id="rId68"/>
    <p:sldId id="455" r:id="rId69"/>
    <p:sldId id="456" r:id="rId70"/>
    <p:sldId id="457" r:id="rId71"/>
    <p:sldId id="458" r:id="rId72"/>
    <p:sldId id="45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5"/>
    <p:restoredTop sz="94237"/>
  </p:normalViewPr>
  <p:slideViewPr>
    <p:cSldViewPr snapToObjects="1">
      <p:cViewPr>
        <p:scale>
          <a:sx n="110" d="100"/>
          <a:sy n="110" d="100"/>
        </p:scale>
        <p:origin x="640" y="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18" d="100"/>
          <a:sy n="118" d="100"/>
        </p:scale>
        <p:origin x="23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1ED3-A5B8-0F43-BEC8-3BB1C1D7A737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1FF0E-6A16-9846-9D25-5326C9261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5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r>
              <a:rPr lang="en-US" baseline="0" dirty="0" smtClean="0"/>
              <a:t> a</a:t>
            </a:r>
            <a:r>
              <a:rPr lang="en-US" dirty="0" smtClean="0"/>
              <a:t>dapted from similar courses at Princeton,</a:t>
            </a:r>
            <a:r>
              <a:rPr lang="en-US" baseline="0" dirty="0" smtClean="0"/>
              <a:t> Stanford, UC Berkeley, University of Michigan,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7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05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79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4522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59526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5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2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43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9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1FF0E-6A16-9846-9D25-5326C92617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1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52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752697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04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69706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3723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DSLAM: Digital</a:t>
            </a:r>
            <a:r>
              <a:rPr lang="en-US" sz="2200" baseline="0" dirty="0" smtClean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551206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19898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205739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 smtClean="0"/>
              <a:t>CMTS: Cable</a:t>
            </a:r>
            <a:r>
              <a:rPr lang="en-US" sz="2200" baseline="0" dirty="0" smtClean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448500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97009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483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99309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889930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86548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07064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39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3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04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2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4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177-CEF1-0141-836F-3867E7E9C1D8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8FB9-92E9-4C40-A76A-6D1CDAB665BB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03505-CCE7-CA4C-B4F1-35193B6B5156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57FB-CD21-0942-A714-152EC4568E9D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2927-A654-D74D-A6C0-BF96EF7229C7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54B6-7788-2348-9289-7CAD598A9555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6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31CB-FA13-3243-AD80-8733E43C7C1F}" type="datetime1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3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72A9A-4F1F-854A-9B1E-96AFCC4A9B03}" type="datetime1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4595-1B90-0F4A-A1D0-6609637EC4CD}" type="datetime1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B26F-796F-BD4B-9EC5-A039FE9C305B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C28A-C946-0143-970B-84B8FE5654F4}" type="datetime1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1EFE4-169C-9248-BC74-4797ECDAE130}" type="datetime1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91BF9F-A6D6-9C44-9AC2-A799D1CC7BF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6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707381"/>
          </a:xfrm>
        </p:spPr>
        <p:txBody>
          <a:bodyPr>
            <a:normAutofit/>
          </a:bodyPr>
          <a:lstStyle/>
          <a:p>
            <a:r>
              <a:rPr lang="en-US" b="0" dirty="0" smtClean="0"/>
              <a:t>Xin Jin</a:t>
            </a:r>
          </a:p>
          <a:p>
            <a:r>
              <a:rPr lang="en-US" b="0" dirty="0" smtClean="0"/>
              <a:t>Spring 2018 (</a:t>
            </a:r>
            <a:r>
              <a:rPr lang="en-US" b="0" dirty="0" err="1" smtClean="0"/>
              <a:t>TTh</a:t>
            </a:r>
            <a:r>
              <a:rPr lang="en-US" b="0" dirty="0" smtClean="0"/>
              <a:t> 12:00-1:15pm in Shaffer </a:t>
            </a:r>
            <a:r>
              <a:rPr lang="en-US" b="0" dirty="0" smtClean="0"/>
              <a:t>301</a:t>
            </a:r>
            <a:r>
              <a:rPr lang="en-US" b="0" dirty="0"/>
              <a:t>)</a:t>
            </a:r>
            <a:endParaRPr lang="en-US" b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494" y="4746800"/>
            <a:ext cx="1879012" cy="91032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143000" y="6390967"/>
            <a:ext cx="6858000" cy="467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xinjin</a:t>
            </a:r>
            <a:r>
              <a:rPr lang="en-US" b="0" dirty="0" smtClean="0"/>
              <a:t>/course-net</a:t>
            </a:r>
            <a:endParaRPr lang="en-US" b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77746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EN.601.414/614</a:t>
            </a:r>
            <a:br>
              <a:rPr lang="en-US" sz="4800" dirty="0" smtClean="0"/>
            </a:br>
            <a:r>
              <a:rPr lang="en-US" sz="4800" dirty="0" smtClean="0"/>
              <a:t>Computer Networks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Basic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507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Timing </a:t>
            </a:r>
            <a:r>
              <a:rPr lang="en-US" dirty="0">
                <a:ea typeface="ＭＳ Ｐゴシック" charset="0"/>
                <a:cs typeface="ＭＳ Ｐゴシック" charset="0"/>
              </a:rPr>
              <a:t>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0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3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356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4011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the delays?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38" name="Oval 37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462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4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5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42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chemeClr val="accent5"/>
              </a:solidFill>
              <a:ea typeface="PMingLiU" charset="0"/>
              <a:cs typeface="PMingLiU" charset="0"/>
            </a:endParaRPr>
          </a:p>
        </p:txBody>
      </p:sp>
      <p:sp>
        <p:nvSpPr>
          <p:cNvPr id="43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4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45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9928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chemeClr val="accent5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6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36919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5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</a:t>
            </a: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</a:t>
            </a:r>
            <a:r>
              <a:rPr lang="en-US" dirty="0" smtClean="0">
                <a:ea typeface="ＭＳ Ｐゴシック" charset="0"/>
              </a:rPr>
              <a:t>redictable </a:t>
            </a:r>
            <a:r>
              <a:rPr lang="en-US" dirty="0">
                <a:ea typeface="ＭＳ Ｐゴシック" charset="0"/>
              </a:rPr>
              <a:t>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</a:t>
            </a:r>
            <a:r>
              <a:rPr lang="en-US" dirty="0" smtClean="0">
                <a:ea typeface="ＭＳ Ｐゴシック" charset="0"/>
              </a:rPr>
              <a:t>imple/fast switching </a:t>
            </a:r>
            <a:r>
              <a:rPr lang="en-US" dirty="0">
                <a:ea typeface="ＭＳ Ｐゴシック" charset="0"/>
              </a:rPr>
              <a:t>(once circuit </a:t>
            </a:r>
            <a:r>
              <a:rPr lang="en-US" dirty="0" smtClean="0">
                <a:ea typeface="ＭＳ Ｐゴシック" charset="0"/>
              </a:rPr>
              <a:t>established</a:t>
            </a:r>
            <a:r>
              <a:rPr lang="en-US" dirty="0">
                <a:ea typeface="ＭＳ Ｐゴシック" charset="0"/>
              </a:rPr>
              <a:t>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omplexity </a:t>
            </a:r>
            <a:r>
              <a:rPr lang="en-US" dirty="0">
                <a:ea typeface="ＭＳ Ｐゴシック" charset="0"/>
                <a:cs typeface="ＭＳ Ｐゴシック" charset="0"/>
              </a:rPr>
              <a:t>of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setup/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witch fails </a:t>
            </a:r>
            <a:r>
              <a:rPr lang="en-US" dirty="0" smtClean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  <a:endParaRPr lang="en-US" b="0" dirty="0"/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>
            <a:normAutofit lnSpcReduction="10000"/>
          </a:bodyPr>
          <a:lstStyle/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Each </a:t>
            </a:r>
            <a:r>
              <a:rPr lang="en-US" b="0" dirty="0"/>
              <a:t>packet contains destination (</a:t>
            </a:r>
            <a:r>
              <a:rPr lang="en-US" b="0" dirty="0" err="1">
                <a:solidFill>
                  <a:schemeClr val="accent5"/>
                </a:solidFill>
              </a:rPr>
              <a:t>dst</a:t>
            </a:r>
            <a:r>
              <a:rPr lang="en-US" b="0" dirty="0"/>
              <a:t>)</a:t>
            </a:r>
          </a:p>
          <a:p>
            <a:r>
              <a:rPr lang="en-US" b="0" dirty="0"/>
              <a:t>Each packet treated </a:t>
            </a:r>
            <a:r>
              <a:rPr lang="en-US" b="0" dirty="0" smtClean="0"/>
              <a:t>independently</a:t>
            </a:r>
          </a:p>
          <a:p>
            <a:r>
              <a:rPr lang="en-US" b="0" dirty="0" smtClean="0">
                <a:solidFill>
                  <a:schemeClr val="accent5"/>
                </a:solidFill>
              </a:rPr>
              <a:t>With buffers to absolve transient overloads</a:t>
            </a:r>
            <a:endParaRPr lang="en-US" b="0" dirty="0">
              <a:solidFill>
                <a:schemeClr val="accent5"/>
              </a:solidFill>
            </a:endParaRP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474016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accent5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</p:spTree>
    <p:extLst>
      <p:ext uri="{BB962C8B-B14F-4D97-AF65-F5344CB8AC3E}">
        <p14:creationId xmlns:p14="http://schemas.microsoft.com/office/powerpoint/2010/main" val="6268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</a:t>
            </a:r>
            <a:r>
              <a:rPr lang="en-US" dirty="0" smtClean="0">
                <a:ea typeface="ＭＳ Ｐゴシック" charset="0"/>
              </a:rPr>
              <a:t>fficient use of network resources</a:t>
            </a:r>
            <a:endParaRPr lang="en-US" dirty="0">
              <a:ea typeface="ＭＳ Ｐゴシック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S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R</a:t>
            </a:r>
            <a:r>
              <a:rPr lang="en-US" dirty="0" smtClean="0">
                <a:solidFill>
                  <a:schemeClr val="accent5"/>
                </a:solidFill>
                <a:ea typeface="ＭＳ Ｐゴシック" charset="0"/>
              </a:rPr>
              <a:t>obust: can “route around trouble”</a:t>
            </a:r>
            <a:r>
              <a:rPr lang="en-US" dirty="0">
                <a:solidFill>
                  <a:schemeClr val="accent5"/>
                </a:solidFill>
                <a:ea typeface="ＭＳ Ｐゴシック" charset="0"/>
              </a:rPr>
              <a:t>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equires buffer management and congestion control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4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Allowing more demands than the network can handle</a:t>
            </a:r>
          </a:p>
          <a:p>
            <a:pPr lvl="1"/>
            <a:r>
              <a:rPr lang="en-US" dirty="0" smtClean="0"/>
              <a:t>Hoping that not all demands are required at the same time</a:t>
            </a:r>
          </a:p>
          <a:p>
            <a:pPr lvl="1"/>
            <a:r>
              <a:rPr lang="en-US" dirty="0" smtClean="0"/>
              <a:t>Results in unpredictability</a:t>
            </a:r>
          </a:p>
          <a:p>
            <a:pPr lvl="1"/>
            <a:r>
              <a:rPr lang="en-US" dirty="0" smtClean="0"/>
              <a:t>Works well except for the extreme cases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evaluate a network?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</a:p>
          <a:p>
            <a:r>
              <a:rPr lang="en-US" dirty="0" smtClean="0"/>
              <a:t>Loss </a:t>
            </a:r>
          </a:p>
          <a:p>
            <a:r>
              <a:rPr lang="en-US" dirty="0" smtClean="0"/>
              <a:t>Throughput</a:t>
            </a:r>
          </a:p>
          <a:p>
            <a:pPr marL="222987" indent="0">
              <a:buNone/>
            </a:pPr>
            <a:r>
              <a:rPr lang="en-US" i="1" dirty="0" smtClean="0">
                <a:solidFill>
                  <a:srgbClr val="800080"/>
                </a:solidFill>
              </a:rPr>
              <a:t>		</a:t>
            </a:r>
            <a:endParaRPr lang="en-US" i="1" dirty="0">
              <a:solidFill>
                <a:srgbClr val="80008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Consists of four components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Transmission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Propagation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Queuing delay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Processing delay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464810" y="27983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4398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9865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4411849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5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5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Link </a:t>
            </a:r>
            <a:r>
              <a:rPr lang="en-US" sz="2400" dirty="0"/>
              <a:t>bandwidth  </a:t>
            </a:r>
          </a:p>
          <a:p>
            <a:pPr lvl="1"/>
            <a:r>
              <a:rPr lang="en-US" sz="2000" dirty="0"/>
              <a:t>N</a:t>
            </a:r>
            <a:r>
              <a:rPr lang="en-US" sz="2000" dirty="0" smtClean="0"/>
              <a:t>umber </a:t>
            </a:r>
            <a:r>
              <a:rPr lang="en-US" sz="2000" dirty="0"/>
              <a:t>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 smtClean="0"/>
              <a:t>Number </a:t>
            </a:r>
            <a:r>
              <a:rPr lang="en-US" sz="2000" dirty="0"/>
              <a:t>of bits “in flight” at any time</a:t>
            </a:r>
          </a:p>
          <a:p>
            <a:r>
              <a:rPr lang="en-US" sz="2400" dirty="0"/>
              <a:t>BDP = bandwidth × propagation </a:t>
            </a:r>
            <a:r>
              <a:rPr lang="en-US" sz="2400" dirty="0" smtClean="0"/>
              <a:t>delay</a:t>
            </a:r>
            <a:endParaRPr lang="en-US" sz="2400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72598" y="2139952"/>
            <a:ext cx="1342002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798757" y="2876551"/>
            <a:ext cx="2111508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b="1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06782" y="2152270"/>
            <a:ext cx="20923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network link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endParaRPr lang="en-US" dirty="0" smtClean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us to 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5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~100Mbps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ropagation delay: ~10msec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 smtClean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bits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</a:t>
            </a:r>
            <a:r>
              <a:rPr lang="en-US" dirty="0" smtClean="0"/>
              <a:t>of </a:t>
            </a:r>
            <a:r>
              <a:rPr lang="en-US" dirty="0"/>
              <a:t>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1000 bits / 100 Mbits per sec = </a:t>
            </a:r>
            <a:r>
              <a:rPr lang="en-US" dirty="0" smtClean="0"/>
              <a:t>10</a:t>
            </a:r>
            <a:r>
              <a:rPr lang="en-US" baseline="30000" dirty="0" smtClean="0"/>
              <a:t>-5</a:t>
            </a:r>
            <a:r>
              <a:rPr lang="en-US" dirty="0" smtClean="0"/>
              <a:t> </a:t>
            </a:r>
            <a:r>
              <a:rPr lang="en-US" dirty="0"/>
              <a:t>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31</a:t>
            </a:fld>
            <a:endParaRPr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86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</a:t>
            </a:r>
            <a:r>
              <a:rPr lang="en-US" dirty="0" smtClean="0"/>
              <a:t>from </a:t>
            </a:r>
            <a:r>
              <a:rPr lang="en-US" dirty="0"/>
              <a:t>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30 kilometers / </a:t>
            </a:r>
            <a:r>
              <a:rPr lang="en-US" dirty="0" smtClean="0">
                <a:solidFill>
                  <a:schemeClr val="accent5"/>
                </a:solidFill>
              </a:rPr>
              <a:t>3*10</a:t>
            </a:r>
            <a:r>
              <a:rPr lang="en-US" baseline="30000" dirty="0" smtClean="0">
                <a:solidFill>
                  <a:schemeClr val="accent5"/>
                </a:solidFill>
              </a:rPr>
              <a:t>8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meters per sec </a:t>
            </a:r>
            <a:r>
              <a:rPr lang="en-US" dirty="0"/>
              <a:t>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32</a:t>
            </a:fld>
            <a:endParaRPr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chemeClr val="accent5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796308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one bit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800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bits=800x1/10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 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+1/10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5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5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(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800x1/10</a:t>
              </a:r>
              <a:r>
                <a:rPr lang="en-US" sz="1969" baseline="30000" dirty="0" smtClean="0">
                  <a:solidFill>
                    <a:schemeClr val="accent5"/>
                  </a:solidFill>
                  <a:cs typeface="Arial" charset="0"/>
                </a:rPr>
                <a:t>9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)+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1/10</a:t>
              </a:r>
              <a:r>
                <a:rPr lang="en-US" sz="1969" baseline="30000" dirty="0">
                  <a:solidFill>
                    <a:schemeClr val="accent5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chemeClr val="accent5"/>
                  </a:solidFill>
                  <a:cs typeface="Arial" charset="0"/>
                </a:rPr>
                <a:t>= </a:t>
              </a:r>
              <a:r>
                <a:rPr lang="en-US" sz="1969" dirty="0" smtClean="0">
                  <a:solidFill>
                    <a:schemeClr val="accent5"/>
                  </a:solidFill>
                  <a:cs typeface="Arial" charset="0"/>
                </a:rPr>
                <a:t>1.0008ms</a:t>
              </a:r>
              <a:endParaRPr lang="en-US" sz="1969" dirty="0">
                <a:solidFill>
                  <a:schemeClr val="accent5"/>
                </a:solidFill>
                <a:cs typeface="Arial" charset="0"/>
              </a:endParaRP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delay</a:t>
            </a:r>
            <a:br>
              <a:rPr lang="en-US" dirty="0" smtClean="0"/>
            </a:br>
            <a:r>
              <a:rPr lang="en-US" dirty="0" smtClean="0"/>
              <a:t>Sending a 100-byte packet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9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635352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 smtClean="0">
                <a:latin typeface="Arial"/>
              </a:rPr>
              <a:t>1Gbps</a:t>
            </a:r>
            <a:r>
              <a:rPr lang="en-US" sz="2000" dirty="0">
                <a:latin typeface="Arial"/>
              </a:rPr>
              <a:t>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large file using 100-byte packets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Transmission delay decreases as bandwidth increases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view of a link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time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bandwidth</a:t>
            </a:r>
            <a:endParaRPr lang="en-US" sz="20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192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chemeClr val="accent5"/>
                </a:solidFill>
              </a:rPr>
              <a:t>transmission delay</a:t>
            </a:r>
            <a:endParaRPr lang="en-US" sz="1800" b="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3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670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8600"/>
            <a:ext cx="3276600" cy="382587"/>
            <a:chOff x="2590800" y="5941430"/>
            <a:chExt cx="3276600" cy="383170"/>
          </a:xfrm>
          <a:solidFill>
            <a:schemeClr val="accent4"/>
          </a:solidFill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delay: “pipe” view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40183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935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When do we need to share the network?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4</a:t>
            </a:fld>
            <a:endParaRPr lang="en-US"/>
          </a:p>
        </p:txBody>
      </p:sp>
      <p:sp>
        <p:nvSpPr>
          <p:cNvPr id="43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49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0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1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2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3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4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6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57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59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0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1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2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3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4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5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6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7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8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69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0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1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72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3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4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5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Freeform 75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accent5"/>
                </a:solidFill>
              </a:rPr>
              <a:t>Switch and link resources</a:t>
            </a:r>
            <a:endParaRPr lang="en-US" sz="2800" b="0" dirty="0">
              <a:solidFill>
                <a:schemeClr val="accent5"/>
              </a:solidFill>
            </a:endParaRPr>
          </a:p>
        </p:txBody>
      </p:sp>
      <p:cxnSp>
        <p:nvCxnSpPr>
          <p:cNvPr id="78" name="Straight Arrow Connector 77"/>
          <p:cNvCxnSpPr>
            <a:stCxn id="44" idx="2"/>
            <a:endCxn id="77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>
            <a:stCxn id="44" idx="2"/>
            <a:endCxn id="79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>
            <a:stCxn id="44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Freeform 80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chemeClr val="accent4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/>
      <p:bldP spid="8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438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  <a:solidFill>
            <a:schemeClr val="accent4"/>
          </a:solidFill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71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  <a:solidFill>
            <a:schemeClr val="accent1"/>
          </a:solidFill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5924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11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917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accent4"/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5079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accent1"/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  <a:solidFill>
            <a:schemeClr val="accent4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grp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grp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overload leads to packet loss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5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 smtClean="0"/>
              <a:t>Arrival </a:t>
            </a:r>
            <a:r>
              <a:rPr lang="en-US" dirty="0"/>
              <a:t>rate at the queue</a:t>
            </a:r>
          </a:p>
          <a:p>
            <a:pPr lvl="1"/>
            <a:r>
              <a:rPr lang="en-US" dirty="0" smtClean="0"/>
              <a:t>Nature </a:t>
            </a:r>
            <a:r>
              <a:rPr lang="en-US" dirty="0"/>
              <a:t>of arriving traffic (bursty or not?)</a:t>
            </a:r>
          </a:p>
          <a:p>
            <a:pPr lvl="1"/>
            <a:r>
              <a:rPr lang="en-US" dirty="0" smtClean="0"/>
              <a:t>Transmission </a:t>
            </a:r>
            <a:r>
              <a:rPr lang="en-US" dirty="0"/>
              <a:t>rate of outgoing link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8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Queueing delay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 smtClean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 smtClean="0"/>
              <a:t>Average </a:t>
            </a:r>
            <a:r>
              <a:rPr lang="en-US" dirty="0"/>
              <a:t>queuing delay</a:t>
            </a:r>
          </a:p>
          <a:p>
            <a:pPr lvl="1"/>
            <a:r>
              <a:rPr lang="en-US" dirty="0" smtClean="0"/>
              <a:t>Variance </a:t>
            </a:r>
            <a:r>
              <a:rPr lang="en-US" dirty="0"/>
              <a:t>of queuing delay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delay exceeds a threshold value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queueing theory </a:t>
            </a:r>
            <a:r>
              <a:rPr lang="en-US" dirty="0"/>
              <a:t>t</a:t>
            </a:r>
            <a:r>
              <a:rPr lang="en-US" dirty="0" smtClean="0"/>
              <a:t>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Arrival process: how packets arrive</a:t>
            </a:r>
          </a:p>
          <a:p>
            <a:pPr lvl="1"/>
            <a:r>
              <a:rPr lang="en-US" dirty="0" smtClean="0"/>
              <a:t>Average rate A</a:t>
            </a:r>
          </a:p>
          <a:p>
            <a:pPr lvl="1"/>
            <a:r>
              <a:rPr lang="en-US" dirty="0" smtClean="0"/>
              <a:t>Peak rate 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W: average time packets wait in the queue</a:t>
            </a:r>
          </a:p>
          <a:p>
            <a:pPr lvl="1"/>
            <a:r>
              <a:rPr lang="en-US" dirty="0" smtClean="0"/>
              <a:t>W for “waiting time”</a:t>
            </a:r>
          </a:p>
          <a:p>
            <a:endParaRPr lang="en-US" dirty="0" smtClean="0"/>
          </a:p>
          <a:p>
            <a:r>
              <a:rPr lang="en-US" dirty="0" smtClean="0"/>
              <a:t>L: average number of packets waiting in the queue</a:t>
            </a:r>
          </a:p>
          <a:p>
            <a:pPr lvl="1"/>
            <a:r>
              <a:rPr lang="en-US" dirty="0" smtClean="0"/>
              <a:t>L for “length of queue”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 = A x W</a:t>
            </a:r>
          </a:p>
          <a:p>
            <a:endParaRPr lang="en-US" dirty="0" smtClean="0"/>
          </a:p>
          <a:p>
            <a:r>
              <a:rPr lang="en-US" dirty="0" smtClean="0"/>
              <a:t>Compute L: count packets in queue every second</a:t>
            </a:r>
          </a:p>
          <a:p>
            <a:pPr lvl="1"/>
            <a:r>
              <a:rPr lang="en-US" dirty="0" smtClean="0"/>
              <a:t>How often does a single packet get counted? W times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Why do you care?</a:t>
            </a:r>
          </a:p>
          <a:p>
            <a:pPr lvl="1"/>
            <a:r>
              <a:rPr lang="en-US" dirty="0" smtClean="0"/>
              <a:t>Easy to compute L, harder to compute 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reserved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endParaRPr lang="en-US" dirty="0"/>
          </a:p>
          <a:p>
            <a:r>
              <a:rPr lang="en-US" dirty="0"/>
              <a:t>Hybrid: virtual circuits</a:t>
            </a:r>
          </a:p>
          <a:p>
            <a:pPr lvl="1"/>
            <a:r>
              <a:rPr lang="en-US" dirty="0"/>
              <a:t>Emulating circuit switching with packets (see text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 smtClean="0"/>
              <a:t>How long does the switch take to process a  packet?</a:t>
            </a:r>
            <a:endParaRPr lang="en-US" dirty="0"/>
          </a:p>
          <a:p>
            <a:pPr lvl="1"/>
            <a:r>
              <a:rPr lang="en-US" dirty="0" smtClean="0"/>
              <a:t>Negligible</a:t>
            </a:r>
            <a:endParaRPr lang="en-US" dirty="0"/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delay</a:t>
            </a:r>
            <a:endParaRPr lang="en-US" dirty="0"/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51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 smtClean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r>
              <a:rPr lang="en-US" sz="1969" b="0" dirty="0"/>
              <a:t/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7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fraction of the packets sent to a destination are dropped?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54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</a:t>
            </a:r>
            <a:r>
              <a:rPr sz="2531" b="0" dirty="0" smtClean="0"/>
              <a:t>time</a:t>
            </a:r>
            <a:r>
              <a:rPr lang="en-US" sz="2531" b="0" dirty="0" smtClean="0"/>
              <a:t> (T)</a:t>
            </a:r>
            <a:r>
              <a:rPr sz="2531" b="0" dirty="0" smtClean="0"/>
              <a:t> </a:t>
            </a:r>
            <a:r>
              <a:rPr sz="2531" b="0" dirty="0"/>
              <a:t>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 smtClean="0"/>
              <a:t>F/T </a:t>
            </a:r>
            <a:r>
              <a:rPr lang="en-US" sz="2800" b="0" dirty="0"/>
              <a:t>≈</a:t>
            </a:r>
            <a:r>
              <a:rPr lang="en-US" sz="2531" b="0" dirty="0" smtClean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</p:spTree>
    <p:extLst>
      <p:ext uri="{BB962C8B-B14F-4D97-AF65-F5344CB8AC3E}">
        <p14:creationId xmlns:p14="http://schemas.microsoft.com/office/powerpoint/2010/main" val="128908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55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endParaRPr sz="2531" b="0" dirty="0"/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 smtClean="0"/>
              <a:t>ile </a:t>
            </a:r>
            <a:r>
              <a:rPr sz="2531" b="0" dirty="0"/>
              <a:t>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 smtClean="0"/>
              <a:t>ackets </a:t>
            </a:r>
            <a:r>
              <a:rPr sz="2531" b="0" dirty="0"/>
              <a:t>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 smtClean="0"/>
              <a:t>ransmission </a:t>
            </a:r>
            <a:r>
              <a:rPr sz="2531" b="0" dirty="0"/>
              <a:t>rate </a:t>
            </a:r>
            <a:r>
              <a:rPr sz="2531" b="0" dirty="0" smtClean="0"/>
              <a:t>R</a:t>
            </a:r>
            <a:r>
              <a:rPr lang="en-US" sz="2531" b="0" dirty="0" smtClean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 smtClean="0">
                <a:solidFill>
                  <a:schemeClr val="accent5"/>
                </a:solidFill>
              </a:rPr>
              <a:t>min{</a:t>
            </a:r>
            <a:r>
              <a:rPr sz="2531" b="1" smtClean="0">
                <a:solidFill>
                  <a:schemeClr val="accent5"/>
                </a:solidFill>
              </a:rPr>
              <a:t>R</a:t>
            </a:r>
            <a:r>
              <a:rPr lang="en-US" sz="2531" b="1" smtClean="0">
                <a:solidFill>
                  <a:schemeClr val="accent5"/>
                </a:solidFill>
              </a:rPr>
              <a:t>, R’} = R</a:t>
            </a:r>
            <a:endParaRPr sz="2531" b="1" dirty="0">
              <a:solidFill>
                <a:schemeClr val="accent5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accent5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4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How is it shared?</a:t>
            </a:r>
          </a:p>
          <a:p>
            <a:pPr lvl="1"/>
            <a:r>
              <a:rPr lang="en-US" dirty="0" smtClean="0"/>
              <a:t>On-demand or via reservation</a:t>
            </a:r>
          </a:p>
          <a:p>
            <a:pPr lvl="0"/>
            <a:r>
              <a:rPr lang="en-US" dirty="0" smtClean="0"/>
              <a:t>How do we evaluate a network? </a:t>
            </a:r>
          </a:p>
          <a:p>
            <a:pPr lvl="1"/>
            <a:r>
              <a:rPr lang="en-US" dirty="0" smtClean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3"/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Whatever physical infrastructure </a:t>
            </a:r>
            <a:r>
              <a:rPr lang="en-US" dirty="0" smtClean="0">
                <a:solidFill>
                  <a:schemeClr val="accent3"/>
                </a:solidFill>
              </a:rPr>
              <a:t>exist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See backup slides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dirty="0" smtClean="0"/>
              <a:t>Assignment 1 will be out tomorrow</a:t>
            </a:r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9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9637"/>
            <a:ext cx="7886700" cy="2316163"/>
          </a:xfrm>
        </p:spPr>
        <p:txBody>
          <a:bodyPr/>
          <a:lstStyle/>
          <a:p>
            <a:pPr algn="ctr"/>
            <a:r>
              <a:rPr lang="en-US" smtClean="0"/>
              <a:t>Thanks!</a:t>
            </a:r>
            <a:br>
              <a:rPr lang="en-US" smtClean="0"/>
            </a:b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0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608263" y="586740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198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476750" cy="4351338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reservation request to </a:t>
            </a:r>
            <a:r>
              <a:rPr lang="en-US" sz="3200" b="0" dirty="0" err="1">
                <a:solidFill>
                  <a:schemeClr val="accent5"/>
                </a:solidFill>
              </a:rPr>
              <a:t>dst</a:t>
            </a:r>
            <a:endParaRPr lang="en-US" sz="3200" b="0" dirty="0">
              <a:solidFill>
                <a:schemeClr val="accent5"/>
              </a:solidFill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/>
              <a:t>Switches create circuit </a:t>
            </a:r>
            <a:r>
              <a:rPr lang="en-US" sz="3200" b="0" i="1" dirty="0"/>
              <a:t>after</a:t>
            </a:r>
            <a:r>
              <a:rPr lang="en-US" sz="3200" b="0" dirty="0"/>
              <a:t> admission control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 data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sz="3200" b="0" dirty="0" err="1">
                <a:solidFill>
                  <a:schemeClr val="accent5"/>
                </a:solidFill>
              </a:rPr>
              <a:t>src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sends</a:t>
            </a:r>
            <a:r>
              <a:rPr lang="en-US" sz="3200" b="0" dirty="0">
                <a:solidFill>
                  <a:schemeClr val="accent5"/>
                </a:solidFill>
              </a:rPr>
              <a:t> </a:t>
            </a:r>
            <a:r>
              <a:rPr lang="en-US" sz="3200" b="0" dirty="0"/>
              <a:t>teardown request</a:t>
            </a:r>
          </a:p>
          <a:p>
            <a:endParaRPr lang="en-US" sz="32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 rot="16200000">
            <a:off x="4333261" y="2456485"/>
            <a:ext cx="4572000" cy="2707033"/>
            <a:chOff x="554038" y="1527174"/>
            <a:chExt cx="7947025" cy="4705351"/>
          </a:xfrm>
        </p:grpSpPr>
        <p:sp>
          <p:nvSpPr>
            <p:cNvPr id="6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7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8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9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0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1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2" name="Shape 115"/>
            <p:cNvSpPr/>
            <p:nvPr/>
          </p:nvSpPr>
          <p:spPr>
            <a:xfrm>
              <a:off x="1857375" y="2490789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Shape 116"/>
            <p:cNvSpPr/>
            <p:nvPr/>
          </p:nvSpPr>
          <p:spPr>
            <a:xfrm>
              <a:off x="1009649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20"/>
            <p:cNvSpPr/>
            <p:nvPr/>
          </p:nvSpPr>
          <p:spPr>
            <a:xfrm>
              <a:off x="1955800" y="152717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Shape 121"/>
            <p:cNvSpPr/>
            <p:nvPr/>
          </p:nvSpPr>
          <p:spPr>
            <a:xfrm>
              <a:off x="2616201" y="1660526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0" name="Shape 123"/>
            <p:cNvSpPr/>
            <p:nvPr/>
          </p:nvSpPr>
          <p:spPr>
            <a:xfrm>
              <a:off x="901700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2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26"/>
            <p:cNvSpPr/>
            <p:nvPr/>
          </p:nvSpPr>
          <p:spPr>
            <a:xfrm>
              <a:off x="7821615" y="3455989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Shape 127"/>
            <p:cNvSpPr/>
            <p:nvPr/>
          </p:nvSpPr>
          <p:spPr>
            <a:xfrm>
              <a:off x="6902452" y="5249864"/>
              <a:ext cx="357188" cy="35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6" name="Shape 129"/>
            <p:cNvSpPr/>
            <p:nvPr/>
          </p:nvSpPr>
          <p:spPr>
            <a:xfrm>
              <a:off x="7821614" y="4633915"/>
              <a:ext cx="358776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31"/>
            <p:cNvSpPr/>
            <p:nvPr/>
          </p:nvSpPr>
          <p:spPr>
            <a:xfrm>
              <a:off x="8143875" y="5054602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1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2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41"/>
            <p:cNvSpPr/>
            <p:nvPr/>
          </p:nvSpPr>
          <p:spPr>
            <a:xfrm>
              <a:off x="3643314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6" name="Shape 1260"/>
          <p:cNvSpPr/>
          <p:nvPr/>
        </p:nvSpPr>
        <p:spPr>
          <a:xfrm>
            <a:off x="7695134" y="2204084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dst</a:t>
            </a:r>
          </a:p>
        </p:txBody>
      </p:sp>
      <p:sp>
        <p:nvSpPr>
          <p:cNvPr id="37" name="Shape 1259"/>
          <p:cNvSpPr/>
          <p:nvPr/>
        </p:nvSpPr>
        <p:spPr>
          <a:xfrm>
            <a:off x="5670483" y="528955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38" name="Rectangular Callout 37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smtClean="0"/>
              <a:t>10 Mbps?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smtClean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  <a:endParaRPr lang="en-US" sz="2400" b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  <p:bldP spid="39" grpId="0" animBg="1"/>
      <p:bldP spid="40" grpId="0"/>
      <p:bldP spid="4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5038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made of?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3879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last hop</a:t>
            </a:r>
            <a:endParaRPr lang="en-US" dirty="0"/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connect?</a:t>
            </a:r>
            <a:endParaRPr lang="en-US" dirty="0"/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Subscriber Line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an cable provider as an ISP?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84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via cable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5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 smtClean="0"/>
              <a:t>Up </a:t>
            </a:r>
            <a:r>
              <a:rPr lang="en-US" dirty="0"/>
              <a:t>to 42.8 Mbps downstream</a:t>
            </a:r>
          </a:p>
          <a:p>
            <a:r>
              <a:rPr lang="en-US" dirty="0" smtClean="0"/>
              <a:t>Up </a:t>
            </a:r>
            <a:r>
              <a:rPr lang="en-US" dirty="0"/>
              <a:t>to 30.7 Mbps upstream</a:t>
            </a:r>
          </a:p>
          <a:p>
            <a:r>
              <a:rPr lang="en-US" dirty="0" smtClean="0"/>
              <a:t>Shared </a:t>
            </a:r>
            <a:r>
              <a:rPr lang="en-US" dirty="0"/>
              <a:t>broadcast </a:t>
            </a:r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other means?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chemeClr val="accent5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142517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Circuit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Reservation establishes a “circuit” within a switch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7</a:t>
            </a:fld>
            <a:endParaRPr lang="en-US"/>
          </a:p>
        </p:txBody>
      </p:sp>
      <p:sp>
        <p:nvSpPr>
          <p:cNvPr id="5" name="Shape 1244"/>
          <p:cNvSpPr/>
          <p:nvPr/>
        </p:nvSpPr>
        <p:spPr>
          <a:xfrm>
            <a:off x="3679032" y="3154561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6" name="Shape 1245"/>
          <p:cNvSpPr/>
          <p:nvPr/>
        </p:nvSpPr>
        <p:spPr>
          <a:xfrm>
            <a:off x="4095654" y="3730920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7" name="Shape 1246"/>
          <p:cNvSpPr/>
          <p:nvPr/>
        </p:nvSpPr>
        <p:spPr>
          <a:xfrm flipV="1">
            <a:off x="2285999" y="370583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8" name="Shape 1247"/>
          <p:cNvSpPr/>
          <p:nvPr/>
        </p:nvSpPr>
        <p:spPr>
          <a:xfrm>
            <a:off x="2062758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9" name="Shape 1248"/>
          <p:cNvSpPr/>
          <p:nvPr/>
        </p:nvSpPr>
        <p:spPr>
          <a:xfrm flipV="1">
            <a:off x="5208651" y="370271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0" name="Shape 1249"/>
          <p:cNvSpPr/>
          <p:nvPr/>
        </p:nvSpPr>
        <p:spPr>
          <a:xfrm>
            <a:off x="6741915" y="3529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1" name="Shape 1250"/>
          <p:cNvSpPr/>
          <p:nvPr/>
        </p:nvSpPr>
        <p:spPr>
          <a:xfrm>
            <a:off x="3920155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2" name="Shape 1251"/>
          <p:cNvSpPr/>
          <p:nvPr/>
        </p:nvSpPr>
        <p:spPr>
          <a:xfrm>
            <a:off x="4973858" y="3574255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3" name="Shape 1252"/>
          <p:cNvSpPr/>
          <p:nvPr/>
        </p:nvSpPr>
        <p:spPr>
          <a:xfrm flipV="1">
            <a:off x="2277070" y="438177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4" name="Shape 1253"/>
          <p:cNvSpPr/>
          <p:nvPr/>
        </p:nvSpPr>
        <p:spPr>
          <a:xfrm>
            <a:off x="2053829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5" name="Shape 1254"/>
          <p:cNvSpPr/>
          <p:nvPr/>
        </p:nvSpPr>
        <p:spPr>
          <a:xfrm flipV="1">
            <a:off x="5197077" y="438246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>
              <a:solidFill>
                <a:schemeClr val="accent5"/>
              </a:solidFill>
            </a:endParaRPr>
          </a:p>
        </p:txBody>
      </p:sp>
      <p:sp>
        <p:nvSpPr>
          <p:cNvPr id="16" name="Shape 1255"/>
          <p:cNvSpPr/>
          <p:nvPr/>
        </p:nvSpPr>
        <p:spPr>
          <a:xfrm>
            <a:off x="6732984" y="4208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7" name="Shape 1256"/>
          <p:cNvSpPr/>
          <p:nvPr/>
        </p:nvSpPr>
        <p:spPr>
          <a:xfrm>
            <a:off x="3911225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8" name="Shape 1257"/>
          <p:cNvSpPr/>
          <p:nvPr/>
        </p:nvSpPr>
        <p:spPr>
          <a:xfrm>
            <a:off x="4964928" y="4252912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>
              <a:solidFill>
                <a:schemeClr val="accent5"/>
              </a:solidFill>
            </a:endParaRPr>
          </a:p>
        </p:txBody>
      </p:sp>
      <p:sp>
        <p:nvSpPr>
          <p:cNvPr id="19" name="Shape 1258"/>
          <p:cNvSpPr/>
          <p:nvPr/>
        </p:nvSpPr>
        <p:spPr>
          <a:xfrm>
            <a:off x="4154614" y="2696314"/>
            <a:ext cx="80019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switch</a:t>
            </a:r>
          </a:p>
        </p:txBody>
      </p:sp>
      <p:sp>
        <p:nvSpPr>
          <p:cNvPr id="20" name="Shape 1259"/>
          <p:cNvSpPr/>
          <p:nvPr/>
        </p:nvSpPr>
        <p:spPr>
          <a:xfrm>
            <a:off x="1537028" y="3428544"/>
            <a:ext cx="393545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chemeClr val="accent5"/>
                </a:solidFill>
              </a:rPr>
              <a:t>src</a:t>
            </a:r>
          </a:p>
        </p:txBody>
      </p:sp>
      <p:sp>
        <p:nvSpPr>
          <p:cNvPr id="21" name="Shape 1260"/>
          <p:cNvSpPr/>
          <p:nvPr/>
        </p:nvSpPr>
        <p:spPr>
          <a:xfrm>
            <a:off x="7220361" y="4142919"/>
            <a:ext cx="418424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chemeClr val="accent5"/>
                </a:solidFill>
              </a:rPr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20627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6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WiFi?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5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332273" y="5415043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 smtClean="0">
                <a:solidFill>
                  <a:schemeClr val="bg1"/>
                </a:solidFill>
              </a:rPr>
              <a:t>WiFi</a:t>
            </a:r>
            <a:endParaRPr sz="2812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468536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172200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</p:spTree>
    <p:extLst>
      <p:ext uri="{BB962C8B-B14F-4D97-AF65-F5344CB8AC3E}">
        <p14:creationId xmlns:p14="http://schemas.microsoft.com/office/powerpoint/2010/main" val="1376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BF9F-A6D6-9C44-9AC2-A799D1CC7BF8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1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1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19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205115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1526</TotalTime>
  <Words>1409</Words>
  <Application>Microsoft Macintosh PowerPoint</Application>
  <PresentationFormat>On-screen Show (4:3)</PresentationFormat>
  <Paragraphs>501</Paragraphs>
  <Slides>72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Calibri</vt:lpstr>
      <vt:lpstr>Calibri Light</vt:lpstr>
      <vt:lpstr>Courier New</vt:lpstr>
      <vt:lpstr>Helvetica</vt:lpstr>
      <vt:lpstr>ＭＳ Ｐゴシック</vt:lpstr>
      <vt:lpstr>PMingLiU</vt:lpstr>
      <vt:lpstr>Times New Roman</vt:lpstr>
      <vt:lpstr>Wingdings</vt:lpstr>
      <vt:lpstr>Arial</vt:lpstr>
      <vt:lpstr>Office Theme</vt:lpstr>
      <vt:lpstr>EN.601.414/614 Computer Networks  Basic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Loss</vt:lpstr>
      <vt:lpstr>Throughput</vt:lpstr>
      <vt:lpstr>Throughput</vt:lpstr>
      <vt:lpstr>End-to-end throughput</vt:lpstr>
      <vt:lpstr>Summary</vt:lpstr>
      <vt:lpstr>Thanks! Q&amp;A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 Jin</dc:creator>
  <cp:lastModifiedBy>Xin Jin</cp:lastModifiedBy>
  <cp:revision>249</cp:revision>
  <dcterms:created xsi:type="dcterms:W3CDTF">2017-09-02T14:15:58Z</dcterms:created>
  <dcterms:modified xsi:type="dcterms:W3CDTF">2018-02-02T16:26:44Z</dcterms:modified>
</cp:coreProperties>
</file>