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sldIdLst>
    <p:sldId id="256" r:id="rId2"/>
    <p:sldId id="518" r:id="rId3"/>
    <p:sldId id="519" r:id="rId4"/>
    <p:sldId id="520" r:id="rId5"/>
    <p:sldId id="521" r:id="rId6"/>
    <p:sldId id="522" r:id="rId7"/>
    <p:sldId id="523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38" r:id="rId23"/>
    <p:sldId id="539" r:id="rId24"/>
    <p:sldId id="540" r:id="rId25"/>
    <p:sldId id="541" r:id="rId26"/>
    <p:sldId id="542" r:id="rId27"/>
    <p:sldId id="543" r:id="rId28"/>
    <p:sldId id="546" r:id="rId29"/>
    <p:sldId id="568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55" r:id="rId38"/>
    <p:sldId id="556" r:id="rId39"/>
    <p:sldId id="557" r:id="rId40"/>
    <p:sldId id="558" r:id="rId41"/>
    <p:sldId id="559" r:id="rId42"/>
    <p:sldId id="560" r:id="rId43"/>
    <p:sldId id="561" r:id="rId44"/>
    <p:sldId id="562" r:id="rId45"/>
    <p:sldId id="563" r:id="rId46"/>
    <p:sldId id="564" r:id="rId47"/>
    <p:sldId id="565" r:id="rId48"/>
    <p:sldId id="566" r:id="rId49"/>
    <p:sldId id="567" r:id="rId50"/>
    <p:sldId id="460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4"/>
    <p:restoredTop sz="88169"/>
  </p:normalViewPr>
  <p:slideViewPr>
    <p:cSldViewPr snapToObjects="1">
      <p:cViewPr>
        <p:scale>
          <a:sx n="110" d="100"/>
          <a:sy n="110" d="100"/>
        </p:scale>
        <p:origin x="760" y="4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48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2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1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Bunch</a:t>
            </a:r>
            <a:r>
              <a:rPr lang="en-US" baseline="0" dirty="0" smtClean="0"/>
              <a:t> of different kinds of routers: small for homes, routers that connect different ISPs or ISPs to enterprises (edge)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5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one particular part of the functionality:</a:t>
            </a:r>
            <a:r>
              <a:rPr lang="en-US" baseline="0" dirty="0" smtClean="0"/>
              <a:t> how to determine the output port for the destination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2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a router determine which</a:t>
            </a:r>
            <a:r>
              <a:rPr lang="en-US" baseline="0" dirty="0" smtClean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5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4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042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21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2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IP Router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entry for each address </a:t>
            </a:r>
            <a:r>
              <a:rPr lang="en-US" dirty="0" smtClean="0">
                <a:sym typeface="Wingdings"/>
              </a:rPr>
              <a:t> 4 billion entries!</a:t>
            </a:r>
          </a:p>
          <a:p>
            <a:r>
              <a:rPr lang="en-US" dirty="0" smtClean="0">
                <a:sym typeface="Wingdings"/>
              </a:rPr>
              <a:t>For scalability, addresses are aggregated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6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/>
              <a:t>11 00 00 00 to 11 00 00 11: 	Port 1</a:t>
            </a:r>
          </a:p>
          <a:p>
            <a:pPr lvl="1"/>
            <a:r>
              <a:rPr lang="en-US" dirty="0"/>
              <a:t>11 00 01 00 to 11 00 01 11: 	Port 2</a:t>
            </a:r>
          </a:p>
          <a:p>
            <a:pPr lvl="1"/>
            <a:r>
              <a:rPr lang="en-US" dirty="0"/>
              <a:t>11 00 10 00 to 11 00 11 11: 	Port 3</a:t>
            </a:r>
          </a:p>
          <a:p>
            <a:pPr lvl="1"/>
            <a:r>
              <a:rPr lang="en-US" dirty="0"/>
              <a:t>11 </a:t>
            </a:r>
            <a:r>
              <a:rPr lang="en-US" dirty="0" smtClean="0"/>
              <a:t>01 00 </a:t>
            </a:r>
            <a:r>
              <a:rPr lang="en-US" dirty="0"/>
              <a:t>00 to 11 </a:t>
            </a:r>
            <a:r>
              <a:rPr lang="en-US" dirty="0" smtClean="0"/>
              <a:t>01 </a:t>
            </a:r>
            <a:r>
              <a:rPr lang="en-US" dirty="0"/>
              <a:t>11 11: 	Port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3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 with 4 ports</a:t>
            </a:r>
          </a:p>
          <a:p>
            <a:r>
              <a:rPr lang="en-US" dirty="0" smtClean="0"/>
              <a:t>Destination address range mapping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11 00 00 </a:t>
            </a:r>
            <a:r>
              <a:rPr lang="en-US" dirty="0" smtClean="0"/>
              <a:t>00 to </a:t>
            </a:r>
            <a:r>
              <a:rPr lang="en-US" dirty="0">
                <a:solidFill>
                  <a:schemeClr val="accent5"/>
                </a:solidFill>
              </a:rPr>
              <a:t>11 00 </a:t>
            </a:r>
            <a:r>
              <a:rPr lang="en-US" dirty="0">
                <a:solidFill>
                  <a:schemeClr val="accent5"/>
                </a:solidFill>
              </a:rPr>
              <a:t>00 </a:t>
            </a:r>
            <a:r>
              <a:rPr lang="en-US" dirty="0" smtClean="0"/>
              <a:t>11: 	Port 1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11 00 </a:t>
            </a:r>
            <a:r>
              <a:rPr lang="en-US" dirty="0" smtClean="0">
                <a:solidFill>
                  <a:schemeClr val="accent5"/>
                </a:solidFill>
              </a:rPr>
              <a:t>0</a:t>
            </a:r>
            <a:r>
              <a:rPr lang="en-US" dirty="0">
                <a:solidFill>
                  <a:schemeClr val="accent5"/>
                </a:solidFill>
              </a:rPr>
              <a:t>1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/>
              <a:t>00 to </a:t>
            </a:r>
            <a:r>
              <a:rPr lang="en-US" dirty="0">
                <a:solidFill>
                  <a:schemeClr val="accent5"/>
                </a:solidFill>
              </a:rPr>
              <a:t>11 00 </a:t>
            </a:r>
            <a:r>
              <a:rPr lang="en-US" dirty="0">
                <a:solidFill>
                  <a:schemeClr val="accent5"/>
                </a:solidFill>
              </a:rPr>
              <a:t>0</a:t>
            </a:r>
            <a:r>
              <a:rPr lang="en-US" dirty="0">
                <a:solidFill>
                  <a:schemeClr val="accent5"/>
                </a:solidFill>
              </a:rPr>
              <a:t>1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1</a:t>
            </a:r>
            <a:r>
              <a:rPr lang="en-US" dirty="0" smtClean="0"/>
              <a:t>1: 	Port 2</a:t>
            </a:r>
            <a:endParaRPr lang="en-US" dirty="0"/>
          </a:p>
          <a:p>
            <a:pPr lvl="1"/>
            <a:r>
              <a:rPr lang="en-US" dirty="0">
                <a:solidFill>
                  <a:schemeClr val="accent5"/>
                </a:solidFill>
              </a:rPr>
              <a:t>11 </a:t>
            </a:r>
            <a:r>
              <a:rPr lang="en-US" dirty="0" smtClean="0">
                <a:solidFill>
                  <a:schemeClr val="accent5"/>
                </a:solidFill>
              </a:rPr>
              <a:t>00 </a:t>
            </a:r>
            <a:r>
              <a:rPr lang="en-US" dirty="0" smtClean="0"/>
              <a:t>10 </a:t>
            </a:r>
            <a:r>
              <a:rPr lang="en-US" dirty="0"/>
              <a:t>0</a:t>
            </a:r>
            <a:r>
              <a:rPr lang="en-US" dirty="0" smtClean="0"/>
              <a:t>0 </a:t>
            </a:r>
            <a:r>
              <a:rPr lang="en-US" dirty="0"/>
              <a:t>to </a:t>
            </a:r>
            <a:r>
              <a:rPr lang="en-US" dirty="0">
                <a:solidFill>
                  <a:schemeClr val="accent5"/>
                </a:solidFill>
              </a:rPr>
              <a:t>11 </a:t>
            </a:r>
            <a:r>
              <a:rPr lang="en-US" dirty="0" smtClean="0">
                <a:solidFill>
                  <a:schemeClr val="accent5"/>
                </a:solidFill>
              </a:rPr>
              <a:t>00 </a:t>
            </a:r>
            <a:r>
              <a:rPr lang="en-US" dirty="0" smtClean="0"/>
              <a:t>11 </a:t>
            </a:r>
            <a:r>
              <a:rPr lang="en-US" dirty="0"/>
              <a:t>11: </a:t>
            </a:r>
            <a:r>
              <a:rPr lang="en-US" dirty="0" smtClean="0"/>
              <a:t>	Port 3</a:t>
            </a:r>
            <a:endParaRPr lang="en-US" dirty="0"/>
          </a:p>
          <a:p>
            <a:pPr lvl="1"/>
            <a:r>
              <a:rPr lang="en-US" dirty="0">
                <a:solidFill>
                  <a:schemeClr val="accent5"/>
                </a:solidFill>
              </a:rPr>
              <a:t>11 01 </a:t>
            </a:r>
            <a:r>
              <a:rPr lang="en-US" dirty="0"/>
              <a:t>00 00 to </a:t>
            </a:r>
            <a:r>
              <a:rPr lang="en-US" dirty="0">
                <a:solidFill>
                  <a:schemeClr val="accent5"/>
                </a:solidFill>
              </a:rPr>
              <a:t>11 01 </a:t>
            </a:r>
            <a:r>
              <a:rPr lang="en-US" dirty="0"/>
              <a:t>11 11: 	Port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3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prefix matching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110000**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110001**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1100****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1101****</a:t>
              </a:r>
              <a:endParaRPr lang="en-US" sz="1600" b="0" dirty="0">
                <a:latin typeface="+mn-lt"/>
              </a:endParaRP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n-lt"/>
                </a:rPr>
                <a:t>ISP Router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3384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match </a:t>
            </a:r>
            <a:r>
              <a:rPr lang="en-US" dirty="0"/>
              <a:t>e</a:t>
            </a:r>
            <a:r>
              <a:rPr lang="en-US" dirty="0" smtClean="0"/>
              <a:t>fficiently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each entry to find a match scales poorly</a:t>
            </a:r>
          </a:p>
          <a:p>
            <a:pPr lvl="1"/>
            <a:r>
              <a:rPr lang="en-US" dirty="0" smtClean="0"/>
              <a:t>On average: O(number of entries)</a:t>
            </a:r>
          </a:p>
          <a:p>
            <a:r>
              <a:rPr lang="en-US" dirty="0" smtClean="0"/>
              <a:t>Leverage tree structure of binary strings</a:t>
            </a:r>
          </a:p>
          <a:p>
            <a:pPr lvl="1"/>
            <a:r>
              <a:rPr lang="en-US" dirty="0" smtClean="0"/>
              <a:t>Set up tree-like data structure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prefix matching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110000**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110001**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1100****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1101****</a:t>
              </a:r>
              <a:endParaRPr lang="en-US" sz="1600" b="0" dirty="0">
                <a:latin typeface="+mn-lt"/>
              </a:endParaRP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n-lt"/>
                </a:rPr>
                <a:t>ISP Router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6932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structure</a:t>
            </a:r>
            <a:endParaRPr lang="en-US" dirty="0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000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001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00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***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structure</a:t>
            </a:r>
            <a:endParaRPr lang="en-US" dirty="0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000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001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00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***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latin typeface="+mn-lt"/>
              </a:rPr>
              <a:t>Record port associated with latest match, and only override when it matches another prefix during walk down tree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87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linecards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challenge is processing speeds</a:t>
            </a:r>
          </a:p>
          <a:p>
            <a:r>
              <a:rPr lang="en-US" dirty="0" smtClean="0"/>
              <a:t>Tasks involved:</a:t>
            </a:r>
          </a:p>
          <a:p>
            <a:pPr lvl="1"/>
            <a:r>
              <a:rPr lang="en-US" dirty="0" smtClean="0"/>
              <a:t>Update packet header (easy) </a:t>
            </a:r>
          </a:p>
          <a:p>
            <a:pPr lvl="1"/>
            <a:r>
              <a:rPr lang="en-US" dirty="0" smtClean="0"/>
              <a:t>LPM lookup on destination address (harder)</a:t>
            </a:r>
          </a:p>
          <a:p>
            <a:r>
              <a:rPr lang="en-US" dirty="0" smtClean="0"/>
              <a:t>Mostly implemented with specialized hardware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linecards</a:t>
            </a:r>
            <a:endParaRPr lang="en-US" dirty="0"/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Packet classification</a:t>
            </a:r>
            <a:r>
              <a:rPr lang="en-US" dirty="0" smtClean="0"/>
              <a:t>: map packets to flow</a:t>
            </a:r>
            <a:r>
              <a:rPr lang="en-US" dirty="0"/>
              <a:t>s</a:t>
            </a:r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Buffer management</a:t>
            </a:r>
            <a:r>
              <a:rPr lang="en-US" dirty="0" smtClean="0"/>
              <a:t>: decide when and which packet to drop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Scheduler</a:t>
            </a:r>
            <a:r>
              <a:rPr lang="en-US" dirty="0" smtClean="0"/>
              <a:t>: decide when and which packet to transmit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90314" y="4870306"/>
            <a:ext cx="906986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3022309" y="4870306"/>
            <a:ext cx="838057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 smtClean="0">
                <a:ln w="0"/>
                <a:latin typeface="+mn-lt"/>
              </a:rPr>
              <a:t>Buffer management</a:t>
            </a:r>
            <a:endParaRPr lang="en-US" sz="1400" b="0" dirty="0">
              <a:ln w="0"/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routers</a:t>
            </a:r>
          </a:p>
          <a:p>
            <a:r>
              <a:rPr lang="en-US" dirty="0" smtClean="0"/>
              <a:t>Router-assisted congestion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Simplest: FIFO router</a:t>
            </a:r>
            <a:endParaRPr lang="en-US" dirty="0"/>
          </a:p>
        </p:txBody>
      </p:sp>
      <p:sp>
        <p:nvSpPr>
          <p:cNvPr id="96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classification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Drop-tail buffer management</a:t>
            </a:r>
            <a:r>
              <a:rPr lang="en-US" dirty="0" smtClean="0"/>
              <a:t>: when buffer is full drop the incoming packet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First-In-First-Out (FIFO) Scheduling</a:t>
            </a:r>
            <a:r>
              <a:rPr lang="en-US" dirty="0" smtClean="0"/>
              <a:t>: schedule packets in the same order they arrive </a:t>
            </a:r>
          </a:p>
          <a:p>
            <a:endParaRPr lang="en-US" dirty="0"/>
          </a:p>
        </p:txBody>
      </p:sp>
      <p:sp>
        <p:nvSpPr>
          <p:cNvPr id="963613" name="Rectangle 29"/>
          <p:cNvSpPr>
            <a:spLocks noChangeArrowheads="1"/>
          </p:cNvSpPr>
          <p:nvPr/>
        </p:nvSpPr>
        <p:spPr bwMode="auto">
          <a:xfrm>
            <a:off x="3352800" y="4572000"/>
            <a:ext cx="2435225" cy="911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963614" name="Rectangle 30"/>
          <p:cNvSpPr>
            <a:spLocks noChangeArrowheads="1"/>
          </p:cNvSpPr>
          <p:nvPr/>
        </p:nvSpPr>
        <p:spPr bwMode="auto">
          <a:xfrm>
            <a:off x="3733800" y="4875213"/>
            <a:ext cx="9128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63615" name="Line 31"/>
          <p:cNvSpPr>
            <a:spLocks noChangeShapeType="1"/>
          </p:cNvSpPr>
          <p:nvPr/>
        </p:nvSpPr>
        <p:spPr bwMode="auto">
          <a:xfrm>
            <a:off x="44180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63616" name="Line 32"/>
          <p:cNvSpPr>
            <a:spLocks noChangeShapeType="1"/>
          </p:cNvSpPr>
          <p:nvPr/>
        </p:nvSpPr>
        <p:spPr bwMode="auto">
          <a:xfrm>
            <a:off x="41894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63617" name="Line 33"/>
          <p:cNvSpPr>
            <a:spLocks noChangeShapeType="1"/>
          </p:cNvSpPr>
          <p:nvPr/>
        </p:nvSpPr>
        <p:spPr bwMode="auto">
          <a:xfrm>
            <a:off x="3962400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63618" name="Rectangle 34"/>
          <p:cNvSpPr>
            <a:spLocks noChangeArrowheads="1"/>
          </p:cNvSpPr>
          <p:nvPr/>
        </p:nvSpPr>
        <p:spPr bwMode="auto">
          <a:xfrm>
            <a:off x="4748275" y="4722813"/>
            <a:ext cx="91281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63619" name="Line 35"/>
          <p:cNvSpPr>
            <a:spLocks noChangeShapeType="1"/>
          </p:cNvSpPr>
          <p:nvPr/>
        </p:nvSpPr>
        <p:spPr bwMode="auto">
          <a:xfrm>
            <a:off x="3505200" y="48752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63620" name="Line 36"/>
          <p:cNvSpPr>
            <a:spLocks noChangeShapeType="1"/>
          </p:cNvSpPr>
          <p:nvPr/>
        </p:nvSpPr>
        <p:spPr bwMode="auto">
          <a:xfrm>
            <a:off x="3505200" y="51800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63621" name="Text Box 37"/>
          <p:cNvSpPr txBox="1">
            <a:spLocks noChangeArrowheads="1"/>
          </p:cNvSpPr>
          <p:nvPr/>
        </p:nvSpPr>
        <p:spPr bwMode="auto">
          <a:xfrm>
            <a:off x="4710312" y="4836984"/>
            <a:ext cx="988738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latin typeface="Arial" charset="0"/>
              </a:rPr>
              <a:t>Scheduler</a:t>
            </a:r>
          </a:p>
        </p:txBody>
      </p:sp>
      <p:sp>
        <p:nvSpPr>
          <p:cNvPr id="963622" name="Text Box 38"/>
          <p:cNvSpPr txBox="1">
            <a:spLocks noChangeArrowheads="1"/>
          </p:cNvSpPr>
          <p:nvPr/>
        </p:nvSpPr>
        <p:spPr bwMode="auto">
          <a:xfrm>
            <a:off x="3720375" y="4572000"/>
            <a:ext cx="726936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Buffer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2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classification</a:t>
            </a:r>
            <a:endParaRPr lang="en-US" dirty="0"/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an IP packet based on a number of fields in the packet header, e.g.,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ource/destination IP address (32 bits)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ource/destination TCP port number (16 bits)</a:t>
            </a:r>
          </a:p>
          <a:p>
            <a:pPr lvl="1"/>
            <a:r>
              <a:rPr lang="en-US" dirty="0" smtClean="0"/>
              <a:t>Type of service (TOS) byte (8 bits)</a:t>
            </a:r>
          </a:p>
          <a:p>
            <a:pPr lvl="1"/>
            <a:r>
              <a:rPr lang="en-US" dirty="0" smtClean="0"/>
              <a:t>Type of protocol (8 bits)</a:t>
            </a:r>
          </a:p>
          <a:p>
            <a:r>
              <a:rPr lang="en-US" dirty="0" smtClean="0"/>
              <a:t>In general fields are specified by range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lassification requires a multi-dimensional range search!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5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Scheduler</a:t>
            </a:r>
            <a:endParaRPr lang="en-US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queue per “flow”</a:t>
            </a:r>
          </a:p>
          <a:p>
            <a:r>
              <a:rPr lang="en-US" dirty="0" smtClean="0"/>
              <a:t>Scheduler decides when and from which queue to send a packet</a:t>
            </a:r>
          </a:p>
          <a:p>
            <a:r>
              <a:rPr lang="en-US" dirty="0" smtClean="0"/>
              <a:t>Goals of a scheduling algorithm</a:t>
            </a:r>
          </a:p>
          <a:p>
            <a:pPr lvl="1"/>
            <a:r>
              <a:rPr lang="en-US" dirty="0" smtClean="0"/>
              <a:t>Fast!</a:t>
            </a:r>
          </a:p>
          <a:p>
            <a:pPr lvl="1"/>
            <a:r>
              <a:rPr lang="en-US" dirty="0" smtClean="0"/>
              <a:t>Depends on the policy being implemented (fairness, priority, etc.)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91" name="Line 27"/>
          <p:cNvSpPr>
            <a:spLocks noChangeShapeType="1"/>
          </p:cNvSpPr>
          <p:nvPr/>
        </p:nvSpPr>
        <p:spPr bwMode="auto">
          <a:xfrm>
            <a:off x="4038600" y="3810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92" name="Line 28"/>
          <p:cNvSpPr>
            <a:spLocks noChangeShapeType="1"/>
          </p:cNvSpPr>
          <p:nvPr/>
        </p:nvSpPr>
        <p:spPr bwMode="auto">
          <a:xfrm>
            <a:off x="4038600" y="45720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93" name="Line 29"/>
          <p:cNvSpPr>
            <a:spLocks noChangeShapeType="1"/>
          </p:cNvSpPr>
          <p:nvPr/>
        </p:nvSpPr>
        <p:spPr bwMode="auto">
          <a:xfrm flipV="1">
            <a:off x="4038600" y="4953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4724400" y="4191000"/>
            <a:ext cx="1371600" cy="9144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89" name="Text Box 25"/>
          <p:cNvSpPr txBox="1">
            <a:spLocks noChangeArrowheads="1"/>
          </p:cNvSpPr>
          <p:nvPr/>
        </p:nvSpPr>
        <p:spPr bwMode="auto">
          <a:xfrm>
            <a:off x="4822183" y="4309234"/>
            <a:ext cx="111569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Priority</a:t>
            </a:r>
          </a:p>
          <a:p>
            <a:pPr algn="ctr"/>
            <a:r>
              <a:rPr lang="en-US" sz="1800" b="0" dirty="0">
                <a:latin typeface="+mn-lt"/>
              </a:rPr>
              <a:t>Scheduler</a:t>
            </a:r>
          </a:p>
        </p:txBody>
      </p:sp>
      <p:sp>
        <p:nvSpPr>
          <p:cNvPr id="984090" name="Line 26"/>
          <p:cNvSpPr>
            <a:spLocks noChangeShapeType="1"/>
          </p:cNvSpPr>
          <p:nvPr/>
        </p:nvSpPr>
        <p:spPr bwMode="auto">
          <a:xfrm>
            <a:off x="6096000" y="46482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scheduler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Priority scheduler: packets in the highest priority queue are always served before the packets in lower priority queues</a:t>
            </a:r>
            <a:endParaRPr lang="en-US" dirty="0"/>
          </a:p>
        </p:txBody>
      </p:sp>
      <p:sp>
        <p:nvSpPr>
          <p:cNvPr id="984069" name="Freeform 5"/>
          <p:cNvSpPr>
            <a:spLocks/>
          </p:cNvSpPr>
          <p:nvPr/>
        </p:nvSpPr>
        <p:spPr bwMode="auto">
          <a:xfrm>
            <a:off x="2362200" y="3657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0" name="Rectangle 6"/>
          <p:cNvSpPr>
            <a:spLocks noChangeArrowheads="1"/>
          </p:cNvSpPr>
          <p:nvPr/>
        </p:nvSpPr>
        <p:spPr bwMode="auto">
          <a:xfrm>
            <a:off x="3352800" y="3733800"/>
            <a:ext cx="609600" cy="228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3" name="Freeform 9"/>
          <p:cNvSpPr>
            <a:spLocks/>
          </p:cNvSpPr>
          <p:nvPr/>
        </p:nvSpPr>
        <p:spPr bwMode="auto">
          <a:xfrm>
            <a:off x="2362200" y="4419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4" name="Rectangle 10"/>
          <p:cNvSpPr>
            <a:spLocks noChangeArrowheads="1"/>
          </p:cNvSpPr>
          <p:nvPr/>
        </p:nvSpPr>
        <p:spPr bwMode="auto">
          <a:xfrm>
            <a:off x="3352800" y="4495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5" name="Rectangle 11"/>
          <p:cNvSpPr>
            <a:spLocks noChangeArrowheads="1"/>
          </p:cNvSpPr>
          <p:nvPr/>
        </p:nvSpPr>
        <p:spPr bwMode="auto">
          <a:xfrm>
            <a:off x="2667000" y="4495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7" name="Freeform 13"/>
          <p:cNvSpPr>
            <a:spLocks/>
          </p:cNvSpPr>
          <p:nvPr/>
        </p:nvSpPr>
        <p:spPr bwMode="auto">
          <a:xfrm>
            <a:off x="2362200" y="5181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352800" y="5257800"/>
            <a:ext cx="609600" cy="2286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2819400" y="5257800"/>
            <a:ext cx="457200" cy="2286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2286000" y="5257800"/>
            <a:ext cx="457200" cy="2286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81" name="Text Box 17"/>
          <p:cNvSpPr txBox="1">
            <a:spLocks noChangeArrowheads="1"/>
          </p:cNvSpPr>
          <p:nvPr/>
        </p:nvSpPr>
        <p:spPr bwMode="auto">
          <a:xfrm>
            <a:off x="2790425" y="3338513"/>
            <a:ext cx="135453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latin typeface="+mn-lt"/>
              </a:rPr>
              <a:t>High priority</a:t>
            </a:r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2384865" y="4114800"/>
            <a:ext cx="17600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latin typeface="+mn-lt"/>
              </a:rPr>
              <a:t>Medium priority</a:t>
            </a:r>
          </a:p>
        </p:txBody>
      </p:sp>
      <p:sp>
        <p:nvSpPr>
          <p:cNvPr id="984083" name="Text Box 19"/>
          <p:cNvSpPr txBox="1">
            <a:spLocks noChangeArrowheads="1"/>
          </p:cNvSpPr>
          <p:nvPr/>
        </p:nvSpPr>
        <p:spPr bwMode="auto">
          <a:xfrm>
            <a:off x="2782410" y="4848225"/>
            <a:ext cx="13625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latin typeface="+mn-lt"/>
              </a:rPr>
              <a:t>Low priority</a:t>
            </a:r>
          </a:p>
        </p:txBody>
      </p:sp>
      <p:sp>
        <p:nvSpPr>
          <p:cNvPr id="984095" name="Rectangle 31"/>
          <p:cNvSpPr>
            <a:spLocks noChangeArrowheads="1"/>
          </p:cNvSpPr>
          <p:nvPr/>
        </p:nvSpPr>
        <p:spPr bwMode="auto">
          <a:xfrm>
            <a:off x="2667000" y="3733800"/>
            <a:ext cx="609600" cy="228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Round-robin scheduler</a:t>
            </a:r>
            <a:endParaRPr lang="en-US" dirty="0"/>
          </a:p>
        </p:txBody>
      </p:sp>
      <p:sp>
        <p:nvSpPr>
          <p:cNvPr id="9850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 robin: packets are served from each queue in turn</a:t>
            </a:r>
          </a:p>
          <a:p>
            <a:r>
              <a:rPr lang="en-US" dirty="0" smtClean="0"/>
              <a:t>Fair queuing (FQ): round-robin for packets of different size</a:t>
            </a:r>
          </a:p>
          <a:p>
            <a:r>
              <a:rPr lang="en-US" dirty="0" smtClean="0"/>
              <a:t>Weighted fair queueing (WFQ): serve proportional to weight</a:t>
            </a:r>
          </a:p>
          <a:p>
            <a:pPr lvl="1"/>
            <a:r>
              <a:rPr lang="en-US" dirty="0" smtClean="0"/>
              <a:t>FQ gives equal weight to each flow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6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inputs to outputs:</a:t>
            </a:r>
            <a:br>
              <a:rPr lang="en-US" dirty="0" smtClean="0"/>
            </a:br>
            <a:r>
              <a:rPr lang="en-US" dirty="0" smtClean="0"/>
              <a:t>Switching 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Mini-network</a:t>
            </a:r>
          </a:p>
          <a:p>
            <a:r>
              <a:rPr lang="en-US" dirty="0" smtClean="0"/>
              <a:t>Three primary ways to switch</a:t>
            </a:r>
          </a:p>
          <a:p>
            <a:pPr lvl="1"/>
            <a:r>
              <a:rPr lang="en-US" dirty="0" smtClean="0"/>
              <a:t>Switching via shared memory</a:t>
            </a:r>
          </a:p>
          <a:p>
            <a:pPr lvl="1"/>
            <a:r>
              <a:rPr lang="en-US" dirty="0" smtClean="0"/>
              <a:t>Switching via a bus</a:t>
            </a:r>
          </a:p>
          <a:p>
            <a:pPr lvl="1"/>
            <a:r>
              <a:rPr lang="en-US" dirty="0" smtClean="0"/>
              <a:t>Switching via an inter-connection network</a:t>
            </a:r>
          </a:p>
          <a:p>
            <a:pPr lvl="2"/>
            <a:r>
              <a:rPr lang="en-US" dirty="0" smtClean="0"/>
              <a:t>For example, cross-bar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7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Crossbar fabric</a:t>
            </a:r>
          </a:p>
          <a:p>
            <a:r>
              <a:rPr lang="en-US" smtClean="0"/>
              <a:t>Centralized scheduler</a:t>
            </a:r>
          </a:p>
          <a:p>
            <a:endParaRPr lang="en-US" smtClean="0"/>
          </a:p>
          <a:p>
            <a:endParaRPr lang="en-US" smtClean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95600" y="3276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711379" y="4242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</a:t>
            </a:r>
            <a:br>
              <a:rPr lang="en-US" dirty="0" smtClean="0"/>
            </a:br>
            <a:r>
              <a:rPr lang="en-US" dirty="0" smtClean="0"/>
              <a:t>ports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06779" y="6229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ports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86200" y="4191000"/>
            <a:ext cx="1066800" cy="1066800"/>
            <a:chOff x="3886200" y="4191000"/>
            <a:chExt cx="1066800" cy="1066800"/>
          </a:xfrm>
          <a:solidFill>
            <a:schemeClr val="accent5"/>
          </a:solidFill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 links at full capacity, fairness across inputs</a:t>
            </a:r>
          </a:p>
          <a:p>
            <a:r>
              <a:rPr lang="en-US" dirty="0" smtClean="0"/>
              <a:t>Scheduling formulated as finding a matching on a bipartite graph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Practical solutions look for a good maximal matching (fast) 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162800" y="228600"/>
            <a:ext cx="1371600" cy="1371600"/>
            <a:chOff x="4876800" y="2730500"/>
            <a:chExt cx="1524000" cy="1524000"/>
          </a:xfrm>
        </p:grpSpPr>
        <p:sp>
          <p:nvSpPr>
            <p:cNvPr id="5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6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7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1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2667000" y="2941320"/>
            <a:ext cx="3962400" cy="2011680"/>
            <a:chOff x="1752600" y="3200400"/>
            <a:chExt cx="4953000" cy="2514600"/>
          </a:xfrm>
        </p:grpSpPr>
        <p:sp>
          <p:nvSpPr>
            <p:cNvPr id="16" name="Oval 15"/>
            <p:cNvSpPr/>
            <p:nvPr/>
          </p:nvSpPr>
          <p:spPr bwMode="auto">
            <a:xfrm>
              <a:off x="2514600" y="3200400"/>
              <a:ext cx="990600" cy="2514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724400" y="3200400"/>
              <a:ext cx="990600" cy="2514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52600" y="3962400"/>
              <a:ext cx="7548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+mn-lt"/>
                </a:rPr>
                <a:t>Input 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ports</a:t>
              </a:r>
              <a:endParaRPr lang="en-US" b="0" dirty="0"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50992" y="4038600"/>
              <a:ext cx="9546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+mn-lt"/>
                </a:rPr>
                <a:t>Output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ports</a:t>
              </a:r>
              <a:endParaRPr lang="en-US" b="0" dirty="0">
                <a:latin typeface="+mn-lt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895600" y="38100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895600" y="41148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895600" y="44196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2895600" y="4724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2895600" y="5029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1054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5105400" y="4114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1054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5105400" y="4724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5105400" y="5029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31" name="Straight Connector 30"/>
            <p:cNvCxnSpPr>
              <a:stCxn id="20" idx="6"/>
              <a:endCxn id="27" idx="2"/>
            </p:cNvCxnSpPr>
            <p:nvPr/>
          </p:nvCxnSpPr>
          <p:spPr bwMode="auto">
            <a:xfrm>
              <a:off x="3048000" y="3886200"/>
              <a:ext cx="2057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V="1">
              <a:off x="3048000" y="4800600"/>
              <a:ext cx="2133600" cy="3048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23" idx="4"/>
              <a:endCxn id="29" idx="3"/>
            </p:cNvCxnSpPr>
            <p:nvPr/>
          </p:nvCxnSpPr>
          <p:spPr bwMode="auto">
            <a:xfrm>
              <a:off x="2971800" y="4876800"/>
              <a:ext cx="21559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22" idx="7"/>
            </p:cNvCxnSpPr>
            <p:nvPr/>
          </p:nvCxnSpPr>
          <p:spPr bwMode="auto">
            <a:xfrm flipV="1">
              <a:off x="3025682" y="4168682"/>
              <a:ext cx="2102036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flipV="1">
              <a:off x="3048000" y="3886200"/>
              <a:ext cx="2102036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9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Router-assisted Congestion control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Misled by non-congestion losses</a:t>
            </a:r>
          </a:p>
          <a:p>
            <a:r>
              <a:rPr lang="en-US" sz="2400" dirty="0" smtClean="0"/>
              <a:t>Fills up queues leading to high delays</a:t>
            </a:r>
          </a:p>
          <a:p>
            <a:r>
              <a:rPr lang="en-US" sz="2400" dirty="0" smtClean="0"/>
              <a:t>Short flows complete before discovering available capacity</a:t>
            </a:r>
          </a:p>
          <a:p>
            <a:r>
              <a:rPr lang="en-US" sz="2400" dirty="0" smtClean="0"/>
              <a:t>AIMD impractical for high speed links </a:t>
            </a:r>
          </a:p>
          <a:p>
            <a:r>
              <a:rPr lang="en-US" sz="2400" dirty="0" smtClean="0"/>
              <a:t>Saw tooth discovery too choppy for some apps</a:t>
            </a:r>
          </a:p>
          <a:p>
            <a:r>
              <a:rPr lang="en-US" sz="2400" dirty="0" smtClean="0"/>
              <a:t>Unfair under heterogeneous RTTs</a:t>
            </a:r>
          </a:p>
          <a:p>
            <a:r>
              <a:rPr lang="en-US" sz="2400" dirty="0" smtClean="0"/>
              <a:t>Tight coupling with reliability mechanisms</a:t>
            </a:r>
          </a:p>
          <a:p>
            <a:r>
              <a:rPr lang="en-US" sz="2400" dirty="0" smtClean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088177"/>
              <a:ext cx="27438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 smtClean="0">
                  <a:latin typeface="+mn-lt"/>
                </a:rPr>
                <a:t>Routers tell endpoints 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  if they’re congested</a:t>
              </a:r>
              <a:endParaRPr lang="en-US" b="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602"/>
            <a:ext cx="2133600" cy="962309"/>
            <a:chOff x="6324600" y="2550885"/>
            <a:chExt cx="2743865" cy="398472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38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>
                  <a:latin typeface="+mn-lt"/>
                </a:rPr>
                <a:t>Routers tell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 endpoints what 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rate to send at</a:t>
              </a:r>
              <a:endParaRPr lang="en-US" b="0" dirty="0">
                <a:latin typeface="+mn-lt"/>
              </a:endParaRP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+mn-lt"/>
              </a:rPr>
              <a:t>Routers enforce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fair sharing</a:t>
            </a:r>
            <a:endParaRPr lang="en-US" b="0" dirty="0">
              <a:latin typeface="+mn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  <a:solidFill>
            <a:schemeClr val="bg2">
              <a:lumMod val="90000"/>
            </a:schemeClr>
          </a:solidFill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658834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0" dirty="0" smtClean="0">
                  <a:solidFill>
                    <a:schemeClr val="accent5"/>
                  </a:solidFill>
                  <a:latin typeface="+mn-lt"/>
                </a:rPr>
                <a:t>Could fix many of these with some help from routers!</a:t>
              </a:r>
              <a:endParaRPr lang="en-US" sz="2400" b="0" dirty="0">
                <a:solidFill>
                  <a:schemeClr val="accent5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8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routers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building block of the Internet infrastructure</a:t>
            </a:r>
          </a:p>
          <a:p>
            <a:r>
              <a:rPr lang="en-US" dirty="0" smtClean="0"/>
              <a:t>$120B+ industry </a:t>
            </a:r>
          </a:p>
          <a:p>
            <a:r>
              <a:rPr lang="en-US" dirty="0" smtClean="0"/>
              <a:t>Vendors: Cisco, Huawei, Juniper, Alcatel-Lucent (account for &gt;90%)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7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Router-assisted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tasks for congestion control</a:t>
            </a:r>
          </a:p>
          <a:p>
            <a:pPr lvl="1"/>
            <a:r>
              <a:rPr lang="en-US" dirty="0" smtClean="0"/>
              <a:t>Isolation/fairness</a:t>
            </a:r>
          </a:p>
          <a:p>
            <a:pPr lvl="1"/>
            <a:r>
              <a:rPr lang="en-US" dirty="0" smtClean="0"/>
              <a:t>Adjustment</a:t>
            </a:r>
          </a:p>
          <a:p>
            <a:pPr lvl="1"/>
            <a:r>
              <a:rPr lang="en-US" dirty="0" smtClean="0"/>
              <a:t>Detecting congestion</a:t>
            </a:r>
          </a:p>
          <a:p>
            <a:pPr lvl="7"/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Fairness: 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Routers classify packets into “flows”</a:t>
            </a:r>
          </a:p>
          <a:p>
            <a:pPr lvl="1"/>
            <a:r>
              <a:rPr lang="en-US" dirty="0" smtClean="0"/>
              <a:t>Let’s assume flows are TCP connections</a:t>
            </a:r>
          </a:p>
          <a:p>
            <a:r>
              <a:rPr lang="en-US" dirty="0" smtClean="0"/>
              <a:t>Each flow has its own FIFO queue in router</a:t>
            </a:r>
          </a:p>
          <a:p>
            <a:r>
              <a:rPr lang="en-US" dirty="0" smtClean="0"/>
              <a:t>Router services flows in a fair fashion</a:t>
            </a:r>
          </a:p>
          <a:p>
            <a:pPr lvl="1"/>
            <a:r>
              <a:rPr lang="en-US" dirty="0" smtClean="0"/>
              <a:t>When line becomes free, take packet from next flow in a fair order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What does “fair” mean exactly?</a:t>
            </a:r>
          </a:p>
          <a:p>
            <a:pPr lvl="7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Max-Min fairness</a:t>
            </a:r>
            <a:endParaRPr lang="en-US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set of bandwidth demands </a:t>
            </a:r>
            <a:r>
              <a:rPr lang="en-US" dirty="0" err="1" smtClean="0">
                <a:solidFill>
                  <a:schemeClr val="accent5"/>
                </a:solidFill>
              </a:rPr>
              <a:t>r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and total bandwidth </a:t>
            </a:r>
            <a:r>
              <a:rPr lang="en-US" dirty="0" smtClean="0">
                <a:solidFill>
                  <a:schemeClr val="accent5"/>
                </a:solidFill>
              </a:rPr>
              <a:t>C</a:t>
            </a:r>
            <a:r>
              <a:rPr lang="en-US" dirty="0" smtClean="0"/>
              <a:t>, max-min bandwidth allocations are: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a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  = min(f, </a:t>
            </a:r>
            <a:r>
              <a:rPr lang="en-US" dirty="0" err="1" smtClean="0">
                <a:solidFill>
                  <a:schemeClr val="accent5"/>
                </a:solidFill>
              </a:rPr>
              <a:t>r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</a:p>
          <a:p>
            <a:pPr lvl="1"/>
            <a:r>
              <a:rPr lang="en-US" dirty="0" smtClean="0"/>
              <a:t>where </a:t>
            </a:r>
            <a:r>
              <a:rPr lang="en-US" dirty="0" smtClean="0">
                <a:solidFill>
                  <a:schemeClr val="accent5"/>
                </a:solidFill>
              </a:rPr>
              <a:t>f</a:t>
            </a:r>
            <a:r>
              <a:rPr lang="en-US" dirty="0" smtClean="0"/>
              <a:t> is the unique value such that </a:t>
            </a:r>
            <a:r>
              <a:rPr lang="en-US" dirty="0" smtClean="0">
                <a:solidFill>
                  <a:schemeClr val="accent5"/>
                </a:solidFill>
              </a:rPr>
              <a:t>Sum(</a:t>
            </a:r>
            <a:r>
              <a:rPr lang="en-US" dirty="0" err="1" smtClean="0">
                <a:solidFill>
                  <a:schemeClr val="accent5"/>
                </a:solidFill>
              </a:rPr>
              <a:t>a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chemeClr val="accent4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 smtClean="0">
                  <a:solidFill>
                    <a:schemeClr val="accent4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solidFill>
                  <a:schemeClr val="accent4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chemeClr val="accent5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 smtClean="0">
                  <a:solidFill>
                    <a:schemeClr val="accent5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 baseline="-25000" dirty="0">
                <a:solidFill>
                  <a:schemeClr val="accent5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chemeClr val="accent6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 smtClean="0">
                  <a:solidFill>
                    <a:schemeClr val="accent6"/>
                  </a:solidFill>
                  <a:latin typeface="Arial" charset="0"/>
                  <a:ea typeface="Arial" charset="0"/>
                </a:rPr>
                <a:t>3</a:t>
              </a:r>
              <a:endParaRPr lang="en-US" sz="1800" b="0" baseline="-25000" dirty="0">
                <a:solidFill>
                  <a:schemeClr val="accent6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chemeClr val="accent5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solidFill>
                  <a:schemeClr val="accent5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chemeClr val="accent4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solidFill>
                  <a:schemeClr val="accent4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chemeClr val="accent6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solidFill>
                  <a:schemeClr val="accent6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= 10; r</a:t>
            </a:r>
            <a:r>
              <a:rPr lang="en-US" baseline="-25000" dirty="0" smtClean="0"/>
              <a:t>1</a:t>
            </a:r>
            <a:r>
              <a:rPr lang="en-US" dirty="0" smtClean="0"/>
              <a:t> = 8, r</a:t>
            </a:r>
            <a:r>
              <a:rPr lang="en-US" baseline="-25000" dirty="0" smtClean="0"/>
              <a:t>2</a:t>
            </a:r>
            <a:r>
              <a:rPr lang="en-US" dirty="0" smtClean="0"/>
              <a:t> = 6, r</a:t>
            </a:r>
            <a:r>
              <a:rPr lang="en-US" baseline="-25000" dirty="0" smtClean="0"/>
              <a:t>3</a:t>
            </a:r>
            <a:r>
              <a:rPr lang="en-US" dirty="0" smtClean="0"/>
              <a:t> = 2; N = 3</a:t>
            </a:r>
          </a:p>
          <a:p>
            <a:r>
              <a:rPr lang="en-US" dirty="0" smtClean="0"/>
              <a:t>C/3 = 3.33 </a:t>
            </a:r>
            <a:r>
              <a:rPr lang="en-US" dirty="0" smtClean="0">
                <a:sym typeface="Symbol" charset="0"/>
              </a:rPr>
              <a:t>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smtClean="0">
                <a:sym typeface="Wingdings" charset="0"/>
              </a:rPr>
              <a:t>r</a:t>
            </a:r>
            <a:r>
              <a:rPr lang="en-US" baseline="-25000" dirty="0" smtClean="0">
                <a:sym typeface="Wingdings" charset="0"/>
              </a:rPr>
              <a:t>3</a:t>
            </a:r>
            <a:r>
              <a:rPr lang="en-US" dirty="0" smtClean="0">
                <a:sym typeface="Wingdings" charset="0"/>
              </a:rPr>
              <a:t>’s need is only 2</a:t>
            </a:r>
          </a:p>
          <a:p>
            <a:pPr lvl="2"/>
            <a:r>
              <a:rPr lang="en-US" dirty="0" smtClean="0">
                <a:sym typeface="Wingdings" charset="0"/>
              </a:rPr>
              <a:t>Can service all of r</a:t>
            </a:r>
            <a:r>
              <a:rPr lang="en-US" baseline="-25000" dirty="0" smtClean="0">
                <a:sym typeface="Wingdings" charset="0"/>
              </a:rPr>
              <a:t>3</a:t>
            </a:r>
          </a:p>
          <a:p>
            <a:pPr lvl="1"/>
            <a:r>
              <a:rPr lang="en-US" dirty="0" smtClean="0">
                <a:sym typeface="Wingdings" charset="0"/>
              </a:rPr>
              <a:t>Remove r</a:t>
            </a:r>
            <a:r>
              <a:rPr lang="en-US" baseline="-25000" dirty="0" smtClean="0">
                <a:sym typeface="Wingdings" charset="0"/>
              </a:rPr>
              <a:t>3</a:t>
            </a:r>
            <a:r>
              <a:rPr lang="en-US" dirty="0" smtClean="0">
                <a:sym typeface="Wingdings" charset="0"/>
              </a:rPr>
              <a:t> from the accounting: C = C – r</a:t>
            </a:r>
            <a:r>
              <a:rPr lang="en-US" baseline="-25000" dirty="0" smtClean="0">
                <a:sym typeface="Wingdings" charset="0"/>
              </a:rPr>
              <a:t>3</a:t>
            </a:r>
            <a:r>
              <a:rPr lang="en-US" dirty="0" smtClean="0">
                <a:sym typeface="Wingdings" charset="0"/>
              </a:rPr>
              <a:t> = 8; N = 2</a:t>
            </a:r>
          </a:p>
          <a:p>
            <a:r>
              <a:rPr lang="en-US" dirty="0" smtClean="0">
                <a:sym typeface="Wingdings" charset="0"/>
              </a:rPr>
              <a:t>C/2 = 4 </a:t>
            </a:r>
            <a:r>
              <a:rPr lang="en-US" dirty="0" smtClean="0">
                <a:sym typeface="Symbol" charset="0"/>
              </a:rPr>
              <a:t>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smtClean="0">
                <a:sym typeface="Wingdings" charset="0"/>
              </a:rPr>
              <a:t>Can</a:t>
            </a:r>
            <a:r>
              <a:rPr lang="ja-JP" altLang="en-US" dirty="0" smtClean="0">
                <a:sym typeface="Wingdings" charset="0"/>
              </a:rPr>
              <a:t>’</a:t>
            </a:r>
            <a:r>
              <a:rPr lang="en-US" dirty="0" smtClean="0">
                <a:sym typeface="Wingdings" charset="0"/>
              </a:rPr>
              <a:t>t service all of r</a:t>
            </a:r>
            <a:r>
              <a:rPr lang="en-US" baseline="-25000" dirty="0" smtClean="0">
                <a:sym typeface="Wingdings" charset="0"/>
              </a:rPr>
              <a:t>1</a:t>
            </a:r>
            <a:r>
              <a:rPr lang="en-US" dirty="0" smtClean="0">
                <a:sym typeface="Wingdings" charset="0"/>
              </a:rPr>
              <a:t> or r</a:t>
            </a:r>
            <a:r>
              <a:rPr lang="en-US" baseline="-25000" dirty="0" smtClean="0">
                <a:sym typeface="Wingdings" charset="0"/>
              </a:rPr>
              <a:t>2</a:t>
            </a:r>
          </a:p>
          <a:p>
            <a:pPr lvl="1"/>
            <a:r>
              <a:rPr lang="en-US" dirty="0" smtClean="0">
                <a:sym typeface="Wingdings" charset="0"/>
              </a:rPr>
              <a:t>So hold them to the remaining fair share: f = 4</a:t>
            </a:r>
            <a:endParaRPr lang="en-US" dirty="0">
              <a:sym typeface="Wingdings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chemeClr val="accent4"/>
                  </a:solidFill>
                  <a:latin typeface="Arial" charset="0"/>
                  <a:ea typeface="Arial" charset="0"/>
                </a:rPr>
                <a:t>8</a:t>
              </a: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chemeClr val="accent5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chemeClr val="accent6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5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4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6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1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Max-Min fairness</a:t>
            </a:r>
            <a:endParaRPr lang="en-US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set of bandwidth demands </a:t>
            </a:r>
            <a:r>
              <a:rPr lang="en-US" dirty="0" err="1" smtClean="0">
                <a:solidFill>
                  <a:schemeClr val="accent5"/>
                </a:solidFill>
              </a:rPr>
              <a:t>r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and total bandwidth </a:t>
            </a:r>
            <a:r>
              <a:rPr lang="en-US" dirty="0" smtClean="0">
                <a:solidFill>
                  <a:schemeClr val="accent5"/>
                </a:solidFill>
              </a:rPr>
              <a:t>C</a:t>
            </a:r>
            <a:r>
              <a:rPr lang="en-US" dirty="0" smtClean="0"/>
              <a:t>, max-min bandwidth allocations are: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a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  = min(f, </a:t>
            </a:r>
            <a:r>
              <a:rPr lang="en-US" dirty="0" err="1" smtClean="0">
                <a:solidFill>
                  <a:schemeClr val="accent5"/>
                </a:solidFill>
              </a:rPr>
              <a:t>r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</a:p>
          <a:p>
            <a:pPr lvl="1"/>
            <a:r>
              <a:rPr lang="en-US" dirty="0" smtClean="0"/>
              <a:t>where </a:t>
            </a:r>
            <a:r>
              <a:rPr lang="en-US" dirty="0" smtClean="0">
                <a:solidFill>
                  <a:schemeClr val="accent5"/>
                </a:solidFill>
              </a:rPr>
              <a:t>f</a:t>
            </a:r>
            <a:r>
              <a:rPr lang="en-US" dirty="0" smtClean="0"/>
              <a:t> is the unique value such that </a:t>
            </a:r>
            <a:r>
              <a:rPr lang="en-US" dirty="0" smtClean="0">
                <a:solidFill>
                  <a:schemeClr val="accent5"/>
                </a:solidFill>
              </a:rPr>
              <a:t>Sum(</a:t>
            </a:r>
            <a:r>
              <a:rPr lang="en-US" dirty="0" err="1" smtClean="0">
                <a:solidFill>
                  <a:schemeClr val="accent5"/>
                </a:solidFill>
              </a:rPr>
              <a:t>a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) = C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If you </a:t>
            </a:r>
            <a:r>
              <a:rPr lang="en-US" dirty="0">
                <a:solidFill>
                  <a:schemeClr val="accent5"/>
                </a:solidFill>
              </a:rPr>
              <a:t>don’t get full demand, no one gets more than </a:t>
            </a:r>
            <a:r>
              <a:rPr lang="en-US" dirty="0" smtClean="0">
                <a:solidFill>
                  <a:schemeClr val="accent5"/>
                </a:solidFill>
              </a:rPr>
              <a:t>you</a:t>
            </a:r>
          </a:p>
          <a:p>
            <a:r>
              <a:rPr lang="en-US" dirty="0"/>
              <a:t>This is what round-robin service gives if all packets are the same </a:t>
            </a:r>
            <a:r>
              <a:rPr lang="en-US" dirty="0" smtClean="0"/>
              <a:t>size</a:t>
            </a:r>
            <a:endParaRPr lang="en-US" dirty="0"/>
          </a:p>
          <a:p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deal with packets of different sizes?</a:t>
            </a:r>
            <a:endParaRPr lang="en-US" dirty="0" smtClean="0"/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Mental model: Bit-by-bit round robin (“fluid flow”) </a:t>
            </a:r>
          </a:p>
          <a:p>
            <a:r>
              <a:rPr lang="en-US" dirty="0" smtClean="0"/>
              <a:t>Can you do this in practice?</a:t>
            </a:r>
          </a:p>
          <a:p>
            <a:pPr lvl="1"/>
            <a:r>
              <a:rPr lang="en-US" dirty="0" smtClean="0"/>
              <a:t>No, packets cannot be preempted</a:t>
            </a:r>
          </a:p>
          <a:p>
            <a:r>
              <a:rPr lang="en-US" dirty="0" smtClean="0"/>
              <a:t>But we can approximate it </a:t>
            </a:r>
          </a:p>
          <a:p>
            <a:pPr lvl="1"/>
            <a:r>
              <a:rPr lang="en-US" dirty="0" smtClean="0"/>
              <a:t>This is what “fair queuing” routers 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3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Fair Queuing (FQ) </a:t>
            </a:r>
            <a:endParaRPr lang="en-US" dirty="0" smtClean="0"/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each packet, compute the time at which the last bit of a packet would have left the router if flows are served bit-by-bit</a:t>
            </a:r>
          </a:p>
          <a:p>
            <a:r>
              <a:rPr lang="en-US" smtClean="0"/>
              <a:t>Then serve packets in the increasing order of their deadlines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 smtClean="0">
                <a:latin typeface="+mn-lt"/>
                <a:cs typeface="+mn-cs"/>
              </a:rPr>
              <a:t>FQ</a:t>
            </a:r>
            <a:br>
              <a:rPr lang="en-US" b="0" dirty="0" smtClean="0">
                <a:latin typeface="+mn-lt"/>
                <a:cs typeface="+mn-cs"/>
              </a:rPr>
            </a:br>
            <a:r>
              <a:rPr lang="en-US" b="0" dirty="0" smtClean="0">
                <a:latin typeface="+mn-lt"/>
                <a:cs typeface="+mn-cs"/>
              </a:rPr>
              <a:t>Packet</a:t>
            </a:r>
            <a:endParaRPr lang="en-US" b="0" dirty="0">
              <a:latin typeface="+mn-lt"/>
              <a:cs typeface="+mn-cs"/>
            </a:endParaRP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8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Fair Queuing (FQ)</a:t>
            </a:r>
            <a:endParaRPr lang="en-US"/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round-robin generalized to the case where not all packets are equal sized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Weighted fair queuing (WFQ)</a:t>
            </a:r>
            <a:r>
              <a:rPr lang="en-US" dirty="0" smtClean="0"/>
              <a:t>: assign different flows different shares</a:t>
            </a:r>
          </a:p>
          <a:p>
            <a:r>
              <a:rPr lang="en-US" dirty="0" smtClean="0"/>
              <a:t>Today, some form of WFQ implemented in almost all routers</a:t>
            </a:r>
          </a:p>
          <a:p>
            <a:pPr lvl="1"/>
            <a:r>
              <a:rPr lang="en-US" dirty="0" smtClean="0"/>
              <a:t>Not the case in the 1980-90s, when CC was being developed</a:t>
            </a:r>
          </a:p>
          <a:p>
            <a:pPr lvl="1"/>
            <a:r>
              <a:rPr lang="en-US" dirty="0" smtClean="0"/>
              <a:t>Mostly used to isolate traffic at larger granularities (e.g., per-prefix)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FQ vs. FIFO</a:t>
            </a:r>
            <a:endParaRPr lang="en-US" dirty="0" smtClean="0"/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FQ advantages: </a:t>
            </a:r>
          </a:p>
          <a:p>
            <a:pPr lvl="1"/>
            <a:r>
              <a:rPr lang="en-US" dirty="0" smtClean="0"/>
              <a:t>Isolation: cheating flows don’t benefit</a:t>
            </a:r>
          </a:p>
          <a:p>
            <a:pPr lvl="1"/>
            <a:r>
              <a:rPr lang="en-US" dirty="0" smtClean="0"/>
              <a:t>Bandwidth share does not depend on RTT</a:t>
            </a:r>
          </a:p>
          <a:p>
            <a:pPr lvl="1"/>
            <a:r>
              <a:rPr lang="en-US" dirty="0" smtClean="0"/>
              <a:t>Flows can pick any rate adjustment scheme they want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More complex than FIFO: per flow queue/state, additional per-packet book-keeping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Router definitions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Router capacity </a:t>
            </a:r>
            <a:r>
              <a:rPr lang="en-US" dirty="0"/>
              <a:t>= N x </a:t>
            </a:r>
            <a:r>
              <a:rPr lang="en-US" dirty="0" smtClean="0"/>
              <a:t>R</a:t>
            </a:r>
          </a:p>
          <a:p>
            <a:r>
              <a:rPr lang="en-US" dirty="0" smtClean="0"/>
              <a:t>N </a:t>
            </a:r>
            <a:r>
              <a:rPr lang="en-US" dirty="0"/>
              <a:t>= </a:t>
            </a:r>
            <a:r>
              <a:rPr lang="en-US" dirty="0" smtClean="0"/>
              <a:t>Number </a:t>
            </a:r>
            <a:r>
              <a:rPr lang="en-US" dirty="0"/>
              <a:t>of external router “ports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en-US" dirty="0" smtClean="0"/>
              <a:t>Speed </a:t>
            </a:r>
            <a:r>
              <a:rPr lang="en-US" dirty="0"/>
              <a:t>(“line rate”) of a port</a:t>
            </a:r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9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FQ in the big picture</a:t>
            </a:r>
            <a:endParaRPr lang="en-US" dirty="0" smtClean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FQ does not eliminate congestion </a:t>
            </a:r>
            <a:r>
              <a:rPr lang="en-US" smtClean="0">
                <a:sym typeface="Wingdings" charset="0"/>
              </a:rPr>
              <a:t> it just manages the congestion</a:t>
            </a:r>
            <a:endParaRPr lang="en-US" smtClean="0"/>
          </a:p>
          <a:p>
            <a:endParaRPr lang="en-US" smtClean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stCxn id="8" idx="3"/>
            <a:endCxn id="42" idx="1"/>
          </p:cNvCxnSpPr>
          <p:nvPr/>
        </p:nvCxnSpPr>
        <p:spPr bwMode="auto">
          <a:xfrm>
            <a:off x="3533548" y="446405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0257" name="TextBox 1120256"/>
          <p:cNvSpPr txBox="1"/>
          <p:nvPr/>
        </p:nvSpPr>
        <p:spPr>
          <a:xfrm>
            <a:off x="3657600" y="4127500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1Gbps</a:t>
            </a:r>
            <a:endParaRPr lang="en-US" sz="1600" b="0" dirty="0">
              <a:latin typeface="+mn-lt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rot="19343877">
            <a:off x="5155066" y="404736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 rot="19343877">
            <a:off x="5159344" y="3710810"/>
            <a:ext cx="102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</a:t>
            </a:r>
            <a:r>
              <a:rPr lang="en-US" sz="1600" b="0" dirty="0" smtClean="0">
                <a:latin typeface="+mn-lt"/>
              </a:rPr>
              <a:t>00Mbps</a:t>
            </a:r>
            <a:endParaRPr lang="en-US" sz="1600" b="0" dirty="0">
              <a:latin typeface="+mn-lt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 rot="2917495">
            <a:off x="4974599" y="499487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 rot="2917495">
            <a:off x="5237351" y="46805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1Gbps</a:t>
            </a:r>
            <a:endParaRPr lang="en-US" sz="1600" b="0" dirty="0">
              <a:latin typeface="+mn-lt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 rot="2917495">
            <a:off x="2097059" y="3923416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 rot="2917495">
            <a:off x="2431651" y="36137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5</a:t>
            </a:r>
            <a:r>
              <a:rPr lang="en-US" sz="1600" b="0" dirty="0" smtClean="0">
                <a:latin typeface="+mn-lt"/>
              </a:rPr>
              <a:t>Gbps</a:t>
            </a:r>
            <a:endParaRPr lang="en-US" sz="1600" b="0" dirty="0">
              <a:latin typeface="+mn-lt"/>
            </a:endParaRPr>
          </a:p>
        </p:txBody>
      </p:sp>
      <p:cxnSp>
        <p:nvCxnSpPr>
          <p:cNvPr id="55" name="Straight Connector 54"/>
          <p:cNvCxnSpPr/>
          <p:nvPr/>
        </p:nvCxnSpPr>
        <p:spPr bwMode="auto">
          <a:xfrm rot="19343877">
            <a:off x="1973359" y="4917734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 rot="19343877">
            <a:off x="2097411" y="4581184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1Gbps</a:t>
            </a:r>
            <a:endParaRPr lang="en-US" sz="1600" b="0" dirty="0">
              <a:latin typeface="+mn-lt"/>
            </a:endParaRPr>
          </a:p>
        </p:txBody>
      </p:sp>
      <p:sp>
        <p:nvSpPr>
          <p:cNvPr id="1120267" name="Freeform 1120266"/>
          <p:cNvSpPr/>
          <p:nvPr/>
        </p:nvSpPr>
        <p:spPr>
          <a:xfrm>
            <a:off x="2148350" y="3048000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3" name="Freeform 62"/>
          <p:cNvSpPr/>
          <p:nvPr/>
        </p:nvSpPr>
        <p:spPr>
          <a:xfrm rot="10800000">
            <a:off x="2079144" y="4743435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00FF"/>
            </a:solidFill>
            <a:headEnd type="arrow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8" name="Rounded Rectangular Callout 1120267"/>
          <p:cNvSpPr/>
          <p:nvPr/>
        </p:nvSpPr>
        <p:spPr bwMode="auto">
          <a:xfrm>
            <a:off x="685800" y="5715000"/>
            <a:ext cx="2667000" cy="1066800"/>
          </a:xfrm>
          <a:prstGeom prst="wedgeRoundRectCallout">
            <a:avLst>
              <a:gd name="adj1" fmla="val 43753"/>
              <a:gd name="adj2" fmla="val -152294"/>
              <a:gd name="adj3" fmla="val 16667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9" name="TextBox 1120268"/>
          <p:cNvSpPr txBox="1"/>
          <p:nvPr/>
        </p:nvSpPr>
        <p:spPr>
          <a:xfrm>
            <a:off x="796001" y="5782270"/>
            <a:ext cx="2404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Blue and Green get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 0.5Gbps; any excess 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will be dropped</a:t>
            </a:r>
            <a:endParaRPr lang="en-US" sz="1800" b="0" dirty="0">
              <a:latin typeface="+mn-lt"/>
            </a:endParaRP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6324600" y="4449128"/>
            <a:ext cx="2667000" cy="961072"/>
          </a:xfrm>
          <a:prstGeom prst="wedgeRoundRectCallout">
            <a:avLst>
              <a:gd name="adj1" fmla="val -91515"/>
              <a:gd name="adj2" fmla="val -47033"/>
              <a:gd name="adj3" fmla="val 16667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0974" y="4495801"/>
            <a:ext cx="249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Will drop an additional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400Mbps from 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the green flow </a:t>
            </a:r>
            <a:endParaRPr lang="en-US" sz="1800" b="0" dirty="0">
              <a:latin typeface="+mn-lt"/>
            </a:endParaRP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4419600" y="5715000"/>
            <a:ext cx="4648200" cy="961072"/>
          </a:xfrm>
          <a:prstGeom prst="wedgeRoundRectCallout">
            <a:avLst>
              <a:gd name="adj1" fmla="val -59515"/>
              <a:gd name="adj2" fmla="val -179171"/>
              <a:gd name="adj3" fmla="val 16667"/>
            </a:avLst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19600" y="5715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If the green flow doesn’t drop its sending rate to 100Mbps, we’re wasting 400Mbps that could be usefully given to the blue flow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84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7" grpId="0"/>
      <p:bldP spid="48" grpId="0"/>
      <p:bldP spid="51" grpId="0"/>
      <p:bldP spid="54" grpId="0"/>
      <p:bldP spid="56" grpId="0"/>
      <p:bldP spid="1120267" grpId="0" animBg="1"/>
      <p:bldP spid="63" grpId="0" animBg="1"/>
      <p:bldP spid="1120268" grpId="0" animBg="1"/>
      <p:bldP spid="1120269" grpId="0"/>
      <p:bldP spid="66" grpId="0" animBg="1"/>
      <p:bldP spid="67" grpId="0"/>
      <p:bldP spid="69" grpId="0" animBg="1"/>
      <p:bldP spid="7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FQ in the big picture</a:t>
            </a:r>
            <a:endParaRPr lang="en-US" dirty="0" smtClean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FQ does not eliminate congestion </a:t>
            </a:r>
            <a:r>
              <a:rPr lang="en-US" dirty="0" smtClean="0">
                <a:sym typeface="Wingdings" charset="0"/>
              </a:rPr>
              <a:t> it just manages the congestion</a:t>
            </a: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dirty="0" smtClean="0">
                <a:sym typeface="Wingdings" charset="0"/>
              </a:rPr>
              <a:t>obust to cheating, variations in RTT, details of delay, reordering, retransmission, etc.</a:t>
            </a:r>
            <a:endParaRPr lang="en-US" dirty="0" smtClean="0"/>
          </a:p>
          <a:p>
            <a:r>
              <a:rPr lang="en-US" dirty="0" smtClean="0"/>
              <a:t>But congestion (and packet drops) still occurs</a:t>
            </a:r>
          </a:p>
          <a:p>
            <a:r>
              <a:rPr lang="en-US" dirty="0" smtClean="0"/>
              <a:t>We still want end-hosts to discover/adapt to their fair share!</a:t>
            </a:r>
          </a:p>
          <a:p>
            <a:r>
              <a:rPr lang="en-US" dirty="0" smtClean="0"/>
              <a:t>What would the end-to-end argument say w.r.t. congestion control?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7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Fairness is a controversial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have 8 flows, and I have 4?</a:t>
            </a:r>
          </a:p>
          <a:p>
            <a:pPr lvl="1"/>
            <a:r>
              <a:rPr lang="en-US" dirty="0" smtClean="0"/>
              <a:t>Why should you get twice the bandwidth?</a:t>
            </a:r>
          </a:p>
          <a:p>
            <a:r>
              <a:rPr lang="en-US" dirty="0" smtClean="0"/>
              <a:t>What if your flow goes over 4 congested hops, and mine only goes over 1?</a:t>
            </a:r>
          </a:p>
          <a:p>
            <a:pPr lvl="1"/>
            <a:r>
              <a:rPr lang="en-US" dirty="0" smtClean="0"/>
              <a:t>Why shouldn’t you be penalized for using more scarce bandwidth?</a:t>
            </a:r>
          </a:p>
          <a:p>
            <a:r>
              <a:rPr lang="en-US" dirty="0" smtClean="0"/>
              <a:t>What is a flow anyway?</a:t>
            </a:r>
          </a:p>
          <a:p>
            <a:pPr lvl="1"/>
            <a:r>
              <a:rPr lang="en-US" dirty="0" smtClean="0"/>
              <a:t>TCP connection</a:t>
            </a:r>
          </a:p>
          <a:p>
            <a:pPr lvl="1"/>
            <a:r>
              <a:rPr lang="en-US" dirty="0" smtClean="0"/>
              <a:t>Source-Destination pair?</a:t>
            </a:r>
          </a:p>
          <a:p>
            <a:pPr lvl="1"/>
            <a:r>
              <a:rPr lang="en-US" dirty="0" smtClean="0"/>
              <a:t>Source?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Router-Assisted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 has three different tasks: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Isolation/fairness</a:t>
            </a:r>
          </a:p>
          <a:p>
            <a:pPr lvl="1"/>
            <a:r>
              <a:rPr lang="en-US" dirty="0" smtClean="0"/>
              <a:t>Rate adjustment</a:t>
            </a:r>
          </a:p>
          <a:p>
            <a:pPr lvl="1"/>
            <a:r>
              <a:rPr lang="en-US" dirty="0" smtClean="0"/>
              <a:t>Detecting congestion</a:t>
            </a:r>
          </a:p>
          <a:p>
            <a:pPr lvl="7"/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let routers </a:t>
            </a:r>
            <a:r>
              <a:rPr lang="en-US" dirty="0"/>
              <a:t>tell what rate </a:t>
            </a:r>
            <a:r>
              <a:rPr lang="en-US" dirty="0" smtClean="0"/>
              <a:t>end hosts </a:t>
            </a:r>
            <a:r>
              <a:rPr lang="en-US" dirty="0"/>
              <a:t>should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carry “rate field”</a:t>
            </a:r>
          </a:p>
          <a:p>
            <a:r>
              <a:rPr lang="en-US" dirty="0" smtClean="0"/>
              <a:t>Routers insert “fair share” f in packet header</a:t>
            </a:r>
          </a:p>
          <a:p>
            <a:r>
              <a:rPr lang="en-US" dirty="0" smtClean="0"/>
              <a:t>End-hosts set sending rate (or window size) to f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opefully (still need some policing of end hosts!)</a:t>
            </a:r>
          </a:p>
          <a:p>
            <a:r>
              <a:rPr lang="en-US" dirty="0" smtClean="0"/>
              <a:t>This is the basic idea behind the “Rate Control Protocol” (RCP) from </a:t>
            </a:r>
            <a:r>
              <a:rPr lang="en-US" dirty="0" err="1" smtClean="0"/>
              <a:t>Dukkipati</a:t>
            </a:r>
            <a:r>
              <a:rPr lang="en-US" dirty="0" smtClean="0"/>
              <a:t> et al. ’07</a:t>
            </a:r>
          </a:p>
          <a:p>
            <a:pPr lvl="1"/>
            <a:r>
              <a:rPr lang="en-US" dirty="0" smtClean="0"/>
              <a:t>Flows react faster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sz="3600" dirty="0" smtClean="0"/>
              <a:t>Router-Assisted Congestion Control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 has three different tasks: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Isolation/fairness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Rate adjustment</a:t>
            </a:r>
          </a:p>
          <a:p>
            <a:pPr lvl="1"/>
            <a:r>
              <a:rPr lang="en-US" dirty="0" smtClean="0"/>
              <a:t>Detecting congestion</a:t>
            </a:r>
          </a:p>
          <a:p>
            <a:pPr lvl="7"/>
            <a:endParaRPr lang="en-US" dirty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0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Congestion Notification (ECN)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bit in packet header; set by congested routers</a:t>
            </a:r>
          </a:p>
          <a:p>
            <a:pPr lvl="1"/>
            <a:r>
              <a:rPr lang="en-US" dirty="0" smtClean="0"/>
              <a:t>If data packet has bit set, then ACK has ECN bit set</a:t>
            </a:r>
          </a:p>
          <a:p>
            <a:r>
              <a:rPr lang="en-US" dirty="0" smtClean="0"/>
              <a:t>Many options for when routers set the bit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radeoff between (link) utilization and (packet) delay</a:t>
            </a:r>
          </a:p>
          <a:p>
            <a:r>
              <a:rPr lang="en-US" dirty="0" smtClean="0"/>
              <a:t>Congestion semantics can be exactly like that of drop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.e., end-host reacts as though it saw a drop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Don’t confuse corruption with congestion; recovery w/ rate adjustment</a:t>
            </a:r>
          </a:p>
          <a:p>
            <a:pPr lvl="1"/>
            <a:r>
              <a:rPr lang="en-US" dirty="0"/>
              <a:t>Can serve as an early indicator of congestion to avoid delays</a:t>
            </a:r>
          </a:p>
          <a:p>
            <a:pPr lvl="1"/>
            <a:r>
              <a:rPr lang="en-US" dirty="0"/>
              <a:t>Easy (easier) to incrementally deploy </a:t>
            </a:r>
          </a:p>
          <a:p>
            <a:pPr lvl="2"/>
            <a:r>
              <a:rPr lang="en-US" dirty="0"/>
              <a:t>Today: defined in RFC 3168 using ToS/DSCP bits in the IP </a:t>
            </a:r>
            <a:r>
              <a:rPr lang="en-US" dirty="0" smtClean="0"/>
              <a:t>header</a:t>
            </a:r>
          </a:p>
          <a:p>
            <a:pPr lvl="2"/>
            <a:r>
              <a:rPr lang="en-US" dirty="0" smtClean="0"/>
              <a:t>Common in datacenters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final proposal: Charge people for congestion!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ECN as congestion markers</a:t>
            </a:r>
          </a:p>
          <a:p>
            <a:r>
              <a:rPr lang="en-US" dirty="0" smtClean="0"/>
              <a:t>Whenever I get an ECN bit set, I have to pay $$</a:t>
            </a:r>
          </a:p>
          <a:p>
            <a:r>
              <a:rPr lang="en-US" dirty="0" smtClean="0"/>
              <a:t>Now, there’s no debate over what a flow is, or what fair is…</a:t>
            </a:r>
          </a:p>
          <a:p>
            <a:r>
              <a:rPr lang="en-US" dirty="0" smtClean="0"/>
              <a:t>Idea started by Frank Kelly at Cambridge </a:t>
            </a:r>
          </a:p>
          <a:p>
            <a:pPr lvl="1"/>
            <a:r>
              <a:rPr lang="en-US" dirty="0" smtClean="0"/>
              <a:t>“Optimal” solution, backed by much math</a:t>
            </a:r>
          </a:p>
          <a:p>
            <a:pPr lvl="1"/>
            <a:r>
              <a:rPr lang="en-US" dirty="0" smtClean="0"/>
              <a:t>Great idea: simple, elegant, effective</a:t>
            </a:r>
          </a:p>
          <a:p>
            <a:pPr lvl="1"/>
            <a:r>
              <a:rPr lang="en-US" dirty="0" smtClean="0"/>
              <a:t>Unclear that it will impact practice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routers form the backbone of the Internet</a:t>
            </a:r>
          </a:p>
          <a:p>
            <a:r>
              <a:rPr lang="en-US" dirty="0" smtClean="0"/>
              <a:t>Aims for speed while providing fairness</a:t>
            </a:r>
          </a:p>
          <a:p>
            <a:r>
              <a:rPr lang="en-US" dirty="0" smtClean="0"/>
              <a:t>Routers can assist in addressing/mitigating many of TCP’s </a:t>
            </a:r>
            <a:r>
              <a:rPr lang="en-US" dirty="0" smtClean="0"/>
              <a:t>shortcomings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3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oud 57"/>
          <p:cNvSpPr>
            <a:spLocks noChangeArrowheads="1"/>
          </p:cNvSpPr>
          <p:nvPr/>
        </p:nvSpPr>
        <p:spPr bwMode="auto">
          <a:xfrm>
            <a:off x="7467600" y="5029200"/>
            <a:ext cx="1447800" cy="914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4" name="Cloud 57"/>
          <p:cNvSpPr>
            <a:spLocks noChangeArrowheads="1"/>
          </p:cNvSpPr>
          <p:nvPr/>
        </p:nvSpPr>
        <p:spPr bwMode="auto">
          <a:xfrm>
            <a:off x="7239000" y="2286000"/>
            <a:ext cx="1447800" cy="1143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3" name="Cloud 57"/>
          <p:cNvSpPr>
            <a:spLocks noChangeArrowheads="1"/>
          </p:cNvSpPr>
          <p:nvPr/>
        </p:nvSpPr>
        <p:spPr bwMode="auto">
          <a:xfrm>
            <a:off x="685800" y="1828800"/>
            <a:ext cx="1676400" cy="1295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1" name="Cloud 57"/>
          <p:cNvSpPr>
            <a:spLocks noChangeArrowheads="1"/>
          </p:cNvSpPr>
          <p:nvPr/>
        </p:nvSpPr>
        <p:spPr bwMode="auto">
          <a:xfrm>
            <a:off x="457200" y="4800600"/>
            <a:ext cx="2667000" cy="16002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5" name="Cloud 57"/>
          <p:cNvSpPr>
            <a:spLocks noChangeArrowheads="1"/>
          </p:cNvSpPr>
          <p:nvPr/>
        </p:nvSpPr>
        <p:spPr bwMode="auto">
          <a:xfrm>
            <a:off x="4038600" y="5029200"/>
            <a:ext cx="2895600" cy="134874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0" name="Cloud 57"/>
          <p:cNvSpPr>
            <a:spLocks noChangeArrowheads="1"/>
          </p:cNvSpPr>
          <p:nvPr/>
        </p:nvSpPr>
        <p:spPr bwMode="auto">
          <a:xfrm>
            <a:off x="2743200" y="1905000"/>
            <a:ext cx="3886200" cy="2667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grpSp>
        <p:nvGrpSpPr>
          <p:cNvPr id="3" name="Group 124"/>
          <p:cNvGrpSpPr/>
          <p:nvPr/>
        </p:nvGrpSpPr>
        <p:grpSpPr>
          <a:xfrm>
            <a:off x="1295400" y="2819400"/>
            <a:ext cx="6172200" cy="2781300"/>
            <a:chOff x="1447800" y="2247900"/>
            <a:chExt cx="6172200" cy="2781300"/>
          </a:xfrm>
          <a:effectLst/>
        </p:grpSpPr>
        <p:cxnSp>
          <p:nvCxnSpPr>
            <p:cNvPr id="95" name="Straight Connector 94"/>
            <p:cNvCxnSpPr/>
            <p:nvPr/>
          </p:nvCxnSpPr>
          <p:spPr>
            <a:xfrm flipV="1">
              <a:off x="1447800" y="2971800"/>
              <a:ext cx="1447800" cy="3048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2209801" y="2286001"/>
              <a:ext cx="685801" cy="533401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95600" y="3733800"/>
              <a:ext cx="838200" cy="5334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00400" y="4800600"/>
              <a:ext cx="1066800" cy="2286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27124" y="4178776"/>
              <a:ext cx="776446" cy="38894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7010400" y="4800600"/>
              <a:ext cx="609600" cy="762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629400" y="2247900"/>
              <a:ext cx="762000" cy="381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/>
              <a:t>Networks and routers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648200" y="27432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AT&amp;T</a:t>
            </a:r>
            <a:endParaRPr lang="en-US" sz="2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7543800" y="25908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BBN</a:t>
            </a:r>
            <a:endParaRPr lang="en-US" sz="2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696200" y="5253335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NYU</a:t>
            </a:r>
            <a:endParaRPr lang="en-US" sz="2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838200" y="2133600"/>
            <a:ext cx="1219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JHU</a:t>
            </a:r>
            <a:endParaRPr lang="en-US" sz="2400" b="1" dirty="0"/>
          </a:p>
        </p:txBody>
      </p:sp>
      <p:pic>
        <p:nvPicPr>
          <p:cNvPr id="93" name="Picture 2" descr="C:\Documents and Settings\spratnas\Local Settings\Temporary Internet Files\Content.IE5\CLEFC5EZ\MCj0441738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762000" cy="762000"/>
          </a:xfrm>
          <a:prstGeom prst="rect">
            <a:avLst/>
          </a:prstGeom>
          <a:noFill/>
          <a:effectLst/>
        </p:spPr>
      </p:pic>
      <p:pic>
        <p:nvPicPr>
          <p:cNvPr id="33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03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5" name="Straight Connector 334"/>
          <p:cNvCxnSpPr/>
          <p:nvPr/>
        </p:nvCxnSpPr>
        <p:spPr>
          <a:xfrm flipV="1">
            <a:off x="2057400" y="4876800"/>
            <a:ext cx="609600" cy="3810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25" idx="0"/>
          </p:cNvCxnSpPr>
          <p:nvPr/>
        </p:nvCxnSpPr>
        <p:spPr>
          <a:xfrm rot="16200000" flipH="1">
            <a:off x="4168593" y="2918011"/>
            <a:ext cx="768717" cy="1142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581402" y="3581401"/>
            <a:ext cx="990599" cy="83819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16200000" flipH="1">
            <a:off x="4572000" y="3581400"/>
            <a:ext cx="685801" cy="5334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362200" y="5486400"/>
            <a:ext cx="609600" cy="2286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H="1">
            <a:off x="2667000" y="49530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1828800" y="52578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330" idx="1"/>
          </p:cNvCxnSpPr>
          <p:nvPr/>
        </p:nvCxnSpPr>
        <p:spPr>
          <a:xfrm>
            <a:off x="4191000" y="5562600"/>
            <a:ext cx="838200" cy="1524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H="1">
            <a:off x="5143501" y="5829300"/>
            <a:ext cx="457199" cy="76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H="1">
            <a:off x="5124450" y="5276850"/>
            <a:ext cx="304800" cy="1143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326" idx="1"/>
          </p:cNvCxnSpPr>
          <p:nvPr/>
        </p:nvCxnSpPr>
        <p:spPr>
          <a:xfrm flipV="1">
            <a:off x="5486400" y="5471160"/>
            <a:ext cx="914400" cy="9144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25" idx="1"/>
          </p:cNvCxnSpPr>
          <p:nvPr/>
        </p:nvCxnSpPr>
        <p:spPr>
          <a:xfrm rot="10800000" flipV="1">
            <a:off x="3200404" y="3546661"/>
            <a:ext cx="1142997" cy="3473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4800600" y="2971800"/>
            <a:ext cx="1676400" cy="5334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324" idx="1"/>
          </p:cNvCxnSpPr>
          <p:nvPr/>
        </p:nvCxnSpPr>
        <p:spPr>
          <a:xfrm flipV="1">
            <a:off x="3733800" y="4263019"/>
            <a:ext cx="1219200" cy="8038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23" idx="1"/>
          </p:cNvCxnSpPr>
          <p:nvPr/>
        </p:nvCxnSpPr>
        <p:spPr>
          <a:xfrm rot="10800000">
            <a:off x="4495800" y="2590803"/>
            <a:ext cx="1676400" cy="300613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 flipV="1">
            <a:off x="2971800" y="2590800"/>
            <a:ext cx="1371600" cy="838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5295903" y="3086101"/>
            <a:ext cx="1066797" cy="9906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471678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4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5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52197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7127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50520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56388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590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233041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362200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352800"/>
            <a:ext cx="533400" cy="40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667000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4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359519"/>
            <a:ext cx="533400" cy="37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96824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54711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9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5989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54102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1" name="Straight Connector 330"/>
          <p:cNvCxnSpPr/>
          <p:nvPr/>
        </p:nvCxnSpPr>
        <p:spPr>
          <a:xfrm rot="16200000" flipV="1">
            <a:off x="2933702" y="3771902"/>
            <a:ext cx="609599" cy="3809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76800" y="3429000"/>
            <a:ext cx="762000" cy="3048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486400" y="5486400"/>
            <a:ext cx="762000" cy="3048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486400" y="4267200"/>
            <a:ext cx="1295400" cy="381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edge (ISP)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858000" y="2133600"/>
            <a:ext cx="2057400" cy="381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edge (enterprise)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6200" y="3048000"/>
            <a:ext cx="1828800" cy="609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home,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 small business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4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9" grpId="0" animBg="1"/>
      <p:bldP spid="71" grpId="0" animBg="1"/>
      <p:bldP spid="72" grpId="0" animBg="1"/>
      <p:bldP spid="7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routers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R = 10/40/100 Gbps</a:t>
            </a:r>
          </a:p>
          <a:p>
            <a:pPr lvl="1"/>
            <a:r>
              <a:rPr lang="en-US" dirty="0" smtClean="0"/>
              <a:t>NR = O(100) Tbps (Aggregated)</a:t>
            </a:r>
          </a:p>
          <a:p>
            <a:r>
              <a:rPr lang="en-US" dirty="0" smtClean="0"/>
              <a:t>Edge</a:t>
            </a:r>
          </a:p>
          <a:p>
            <a:pPr lvl="1"/>
            <a:r>
              <a:rPr lang="en-US" dirty="0" smtClean="0"/>
              <a:t>R = </a:t>
            </a:r>
            <a:r>
              <a:rPr lang="en-US" dirty="0" smtClean="0"/>
              <a:t>1/10/40 </a:t>
            </a:r>
            <a:r>
              <a:rPr lang="en-US" dirty="0" err="1" smtClean="0"/>
              <a:t>Gbps</a:t>
            </a:r>
            <a:endParaRPr lang="en-US" dirty="0" smtClean="0"/>
          </a:p>
          <a:p>
            <a:pPr lvl="1"/>
            <a:r>
              <a:rPr lang="en-US" dirty="0" smtClean="0"/>
              <a:t>NR = O(100) Gbps</a:t>
            </a:r>
          </a:p>
          <a:p>
            <a:r>
              <a:rPr lang="en-US" dirty="0" smtClean="0"/>
              <a:t>Small business</a:t>
            </a:r>
          </a:p>
          <a:p>
            <a:pPr lvl="1"/>
            <a:r>
              <a:rPr lang="en-US" dirty="0" smtClean="0"/>
              <a:t>R = 10/100/1000 Mbps</a:t>
            </a:r>
          </a:p>
          <a:p>
            <a:pPr lvl="1"/>
            <a:r>
              <a:rPr lang="en-US" dirty="0" smtClean="0"/>
              <a:t>NR &lt; 10 Gbps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smtClean="0">
                <a:latin typeface="Arial" charset="0"/>
              </a:rPr>
              <a:t>Linecard</a:t>
            </a:r>
            <a:r>
              <a:rPr lang="en-US" sz="1600" dirty="0" smtClean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Interconnect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(Switching)</a:t>
            </a:r>
          </a:p>
          <a:p>
            <a:pPr algn="ctr"/>
            <a:r>
              <a:rPr lang="en-US" sz="1800" dirty="0" smtClean="0">
                <a:latin typeface="+mn-lt"/>
              </a:rPr>
              <a:t>Fabric</a:t>
            </a:r>
            <a:endParaRPr lang="en-US" sz="1800" dirty="0">
              <a:latin typeface="+mn-lt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 smtClean="0">
                <a:latin typeface="+mn-lt"/>
              </a:rPr>
              <a:t>Route/Control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Processor</a:t>
            </a:r>
            <a:endParaRPr lang="en-US" sz="1800" dirty="0">
              <a:latin typeface="+mn-lt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smtClean="0">
                <a:latin typeface="Arial" charset="0"/>
              </a:rPr>
              <a:t>Linecard</a:t>
            </a:r>
            <a:r>
              <a:rPr lang="en-US" sz="1600" dirty="0" smtClean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 a router?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Linecards</a:t>
            </a:r>
          </a:p>
          <a:p>
            <a:pPr lvl="1"/>
            <a:r>
              <a:rPr lang="en-US" dirty="0" smtClean="0"/>
              <a:t>Input linecards process packets on their way in</a:t>
            </a:r>
          </a:p>
          <a:p>
            <a:pPr lvl="1"/>
            <a:r>
              <a:rPr lang="en-US" dirty="0" smtClean="0"/>
              <a:t>Output linecards process packets </a:t>
            </a:r>
            <a:r>
              <a:rPr lang="en-US" dirty="0"/>
              <a:t>on </a:t>
            </a:r>
            <a:r>
              <a:rPr lang="en-US" dirty="0" smtClean="0"/>
              <a:t>way out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Input and output for the same port are on the same physical linecard</a:t>
            </a:r>
          </a:p>
          <a:p>
            <a:r>
              <a:rPr lang="en-US" dirty="0" smtClean="0"/>
              <a:t>Interconnect/switching fabric</a:t>
            </a:r>
          </a:p>
          <a:p>
            <a:pPr lvl="1"/>
            <a:r>
              <a:rPr lang="en-US" dirty="0" smtClean="0"/>
              <a:t>Transfers packets from input to output ports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0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linecards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Receive incoming packets (physical layer stuff)</a:t>
            </a:r>
          </a:p>
          <a:p>
            <a:pPr lvl="1"/>
            <a:r>
              <a:rPr lang="en-US" dirty="0" smtClean="0"/>
              <a:t>Update the IP header</a:t>
            </a:r>
          </a:p>
          <a:p>
            <a:pPr lvl="2"/>
            <a:r>
              <a:rPr lang="en-US" dirty="0" smtClean="0"/>
              <a:t>TTL, Checksum, Options and Fragment (maybe)</a:t>
            </a:r>
          </a:p>
          <a:p>
            <a:pPr lvl="1"/>
            <a:r>
              <a:rPr lang="en-US" dirty="0" smtClean="0"/>
              <a:t>Lookup the output port for the destination IP address</a:t>
            </a:r>
          </a:p>
          <a:p>
            <a:pPr lvl="1"/>
            <a:r>
              <a:rPr lang="en-US" dirty="0" smtClean="0"/>
              <a:t>Queue the packet at the switch fabric</a:t>
            </a:r>
          </a:p>
          <a:p>
            <a:r>
              <a:rPr lang="en-US" dirty="0" smtClean="0"/>
              <a:t>Challenge: </a:t>
            </a:r>
            <a:r>
              <a:rPr lang="en-US" dirty="0" smtClean="0">
                <a:solidFill>
                  <a:schemeClr val="accent5"/>
                </a:solidFill>
              </a:rPr>
              <a:t>speed!</a:t>
            </a:r>
          </a:p>
          <a:p>
            <a:pPr lvl="1"/>
            <a:r>
              <a:rPr lang="en-US" dirty="0" smtClean="0"/>
              <a:t>100B packets @ 40Gbps </a:t>
            </a:r>
            <a:r>
              <a:rPr lang="en-US" dirty="0" smtClean="0">
                <a:sym typeface="Wingdings"/>
              </a:rPr>
              <a:t> new packet every 20 </a:t>
            </a:r>
            <a:r>
              <a:rPr lang="en-US" dirty="0" err="1" smtClean="0">
                <a:sym typeface="Wingdings"/>
              </a:rPr>
              <a:t>nano</a:t>
            </a:r>
            <a:r>
              <a:rPr lang="en-US" dirty="0" smtClean="0">
                <a:sym typeface="Wingdings"/>
              </a:rPr>
              <a:t> secs!</a:t>
            </a:r>
          </a:p>
          <a:p>
            <a:pPr lvl="1"/>
            <a:r>
              <a:rPr lang="en-US" dirty="0" smtClean="0">
                <a:sym typeface="Wingdings"/>
              </a:rPr>
              <a:t>Typically implemented with specialized ASICs (network processors)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2776</TotalTime>
  <Words>2154</Words>
  <Application>Microsoft Macintosh PowerPoint</Application>
  <PresentationFormat>On-screen Show (4:3)</PresentationFormat>
  <Paragraphs>532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Calibri</vt:lpstr>
      <vt:lpstr>Calibri Light</vt:lpstr>
      <vt:lpstr>Courier New</vt:lpstr>
      <vt:lpstr>Monaco</vt:lpstr>
      <vt:lpstr>ＭＳ Ｐゴシック</vt:lpstr>
      <vt:lpstr>Palatino Linotype</vt:lpstr>
      <vt:lpstr>Symbol</vt:lpstr>
      <vt:lpstr>Times New Roman</vt:lpstr>
      <vt:lpstr>Wingdings</vt:lpstr>
      <vt:lpstr>宋体</vt:lpstr>
      <vt:lpstr>Arial</vt:lpstr>
      <vt:lpstr>Office Theme</vt:lpstr>
      <vt:lpstr>EN.601.414/614 Computer Networks  IP Router</vt:lpstr>
      <vt:lpstr>Agenda</vt:lpstr>
      <vt:lpstr>IP routers</vt:lpstr>
      <vt:lpstr>Router definitions</vt:lpstr>
      <vt:lpstr>Networks and routers</vt:lpstr>
      <vt:lpstr>Many types of routers</vt:lpstr>
      <vt:lpstr>What’s inside a router?</vt:lpstr>
      <vt:lpstr>What’s inside a router?</vt:lpstr>
      <vt:lpstr>Input linecards</vt:lpstr>
      <vt:lpstr>Looking up the output port</vt:lpstr>
      <vt:lpstr>Example</vt:lpstr>
      <vt:lpstr>Example</vt:lpstr>
      <vt:lpstr>Longest prefix matching</vt:lpstr>
      <vt:lpstr>Finding match efficiently</vt:lpstr>
      <vt:lpstr>Longest prefix matching</vt:lpstr>
      <vt:lpstr>Tree structure</vt:lpstr>
      <vt:lpstr>Tree structure</vt:lpstr>
      <vt:lpstr>Input linecards</vt:lpstr>
      <vt:lpstr>Output linecards</vt:lpstr>
      <vt:lpstr>Simplest: FIFO router</vt:lpstr>
      <vt:lpstr>Packet classification</vt:lpstr>
      <vt:lpstr>Scheduler</vt:lpstr>
      <vt:lpstr>Priority scheduler</vt:lpstr>
      <vt:lpstr>Round-robin scheduler</vt:lpstr>
      <vt:lpstr>Connecting inputs to outputs: Switching fabric</vt:lpstr>
      <vt:lpstr>Context</vt:lpstr>
      <vt:lpstr>Scheduling</vt:lpstr>
      <vt:lpstr>Router-assisted Congestion control</vt:lpstr>
      <vt:lpstr>Recap: TCP problems</vt:lpstr>
      <vt:lpstr>Router-assisted congestion control</vt:lpstr>
      <vt:lpstr>Fairness: General approach</vt:lpstr>
      <vt:lpstr>Max-Min fairness</vt:lpstr>
      <vt:lpstr>Example</vt:lpstr>
      <vt:lpstr>Max-Min fairness</vt:lpstr>
      <vt:lpstr>How do we deal with packets of different sizes?</vt:lpstr>
      <vt:lpstr>Fair Queuing (FQ) </vt:lpstr>
      <vt:lpstr>Example</vt:lpstr>
      <vt:lpstr>Fair Queuing (FQ)</vt:lpstr>
      <vt:lpstr>FQ vs. FIFO</vt:lpstr>
      <vt:lpstr>FQ in the big picture</vt:lpstr>
      <vt:lpstr>FQ in the big picture</vt:lpstr>
      <vt:lpstr>Fairness is a controversial goal</vt:lpstr>
      <vt:lpstr>Router-Assisted Congestion Control</vt:lpstr>
      <vt:lpstr>Why not let routers tell what rate end hosts should use?</vt:lpstr>
      <vt:lpstr>Router-Assisted Congestion Control</vt:lpstr>
      <vt:lpstr>Explicit Congestion Notification (ECN)</vt:lpstr>
      <vt:lpstr>ECN</vt:lpstr>
      <vt:lpstr>One final proposal: Charge people for congestion!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460</cp:revision>
  <dcterms:created xsi:type="dcterms:W3CDTF">2017-09-02T14:15:58Z</dcterms:created>
  <dcterms:modified xsi:type="dcterms:W3CDTF">2018-03-26T20:02:10Z</dcterms:modified>
</cp:coreProperties>
</file>