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20" r:id="rId3"/>
    <p:sldId id="321" r:id="rId4"/>
    <p:sldId id="322" r:id="rId5"/>
    <p:sldId id="324" r:id="rId6"/>
    <p:sldId id="325" r:id="rId7"/>
    <p:sldId id="326" r:id="rId8"/>
    <p:sldId id="331" r:id="rId9"/>
    <p:sldId id="332" r:id="rId10"/>
    <p:sldId id="333" r:id="rId11"/>
    <p:sldId id="327" r:id="rId12"/>
    <p:sldId id="328" r:id="rId13"/>
    <p:sldId id="329" r:id="rId14"/>
    <p:sldId id="330" r:id="rId15"/>
    <p:sldId id="334" r:id="rId16"/>
    <p:sldId id="335" r:id="rId17"/>
    <p:sldId id="323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4" r:id="rId26"/>
    <p:sldId id="345" r:id="rId27"/>
    <p:sldId id="346" r:id="rId28"/>
    <p:sldId id="348" r:id="rId29"/>
    <p:sldId id="349" r:id="rId30"/>
    <p:sldId id="350" r:id="rId31"/>
    <p:sldId id="352" r:id="rId32"/>
    <p:sldId id="351" r:id="rId33"/>
    <p:sldId id="353" r:id="rId34"/>
    <p:sldId id="3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5"/>
    <p:restoredTop sz="87637"/>
  </p:normalViewPr>
  <p:slideViewPr>
    <p:cSldViewPr snapToObjects="1">
      <p:cViewPr>
        <p:scale>
          <a:sx n="110" d="100"/>
          <a:sy n="110" d="100"/>
        </p:scale>
        <p:origin x="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njin/course-ne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A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of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</a:t>
            </a:r>
            <a:r>
              <a:rPr lang="en-US" dirty="0" smtClean="0">
                <a:solidFill>
                  <a:schemeClr val="accent5"/>
                </a:solidFill>
              </a:rPr>
              <a:t>protocol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common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&gt;</a:t>
            </a:r>
            <a:r>
              <a:rPr lang="en-US" dirty="0"/>
              <a:t>18,000 ISP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r>
              <a:rPr lang="en-US" dirty="0" smtClean="0"/>
              <a:t>Interoperability </a:t>
            </a:r>
            <a:r>
              <a:rPr lang="en-US" dirty="0"/>
              <a:t>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3.5 Billion </a:t>
            </a:r>
            <a:r>
              <a:rPr lang="en-US" dirty="0"/>
              <a:t>users (34% of world population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 </a:t>
            </a:r>
            <a:r>
              <a:rPr lang="en-US" dirty="0">
                <a:solidFill>
                  <a:schemeClr val="accent5"/>
                </a:solidFill>
              </a:rPr>
              <a:t>Trillion </a:t>
            </a:r>
            <a:r>
              <a:rPr lang="en-US" dirty="0" smtClean="0"/>
              <a:t>websites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200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emails sent per </a:t>
            </a:r>
            <a:r>
              <a:rPr lang="en-US" dirty="0" smtClean="0"/>
              <a:t>day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 smtClean="0"/>
              <a:t>smartphones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1.8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Facebook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4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YouTube videos watched per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Routers </a:t>
            </a:r>
            <a:r>
              <a:rPr lang="en-US" dirty="0"/>
              <a:t>that switch </a:t>
            </a:r>
            <a:r>
              <a:rPr lang="en-US" dirty="0">
                <a:solidFill>
                  <a:schemeClr val="accent5"/>
                </a:solidFill>
              </a:rPr>
              <a:t>10 </a:t>
            </a:r>
            <a:r>
              <a:rPr lang="en-US" dirty="0" smtClean="0">
                <a:solidFill>
                  <a:schemeClr val="accent5"/>
                </a:solidFill>
              </a:rPr>
              <a:t>Terabits/second</a:t>
            </a:r>
          </a:p>
          <a:p>
            <a:r>
              <a:rPr lang="en-US" dirty="0" smtClean="0"/>
              <a:t>Links </a:t>
            </a:r>
            <a:r>
              <a:rPr lang="en-US" dirty="0"/>
              <a:t>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PhD in Computer Science from Princeton in 2016</a:t>
            </a:r>
          </a:p>
          <a:p>
            <a:pPr lvl="1"/>
            <a:r>
              <a:rPr lang="en-US" dirty="0" smtClean="0"/>
              <a:t>On the Hopkins faculty since Summer 2017</a:t>
            </a:r>
          </a:p>
          <a:p>
            <a:pPr lvl="1"/>
            <a:r>
              <a:rPr lang="en-US" dirty="0" smtClean="0"/>
              <a:t>Research areas: computer networks, distributed systems</a:t>
            </a:r>
          </a:p>
          <a:p>
            <a:pPr lvl="1"/>
            <a:r>
              <a:rPr lang="en-US" dirty="0" smtClean="0"/>
              <a:t>Current research focuses on co-designing networks and distributed systems with new-generation programmable </a:t>
            </a:r>
            <a:r>
              <a:rPr lang="en-US" dirty="0" smtClean="0"/>
              <a:t>switches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Office hour: Tuesday 1:15-2:30pm, Malone 233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Skype, live TV, gaming, remote medicine, </a:t>
            </a:r>
            <a:r>
              <a:rPr lang="en-US" dirty="0" smtClean="0"/>
              <a:t>instant messaging</a:t>
            </a: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601.414/614 about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lang="en-US" dirty="0" smtClean="0"/>
              <a:t>programming assignments</a:t>
            </a:r>
            <a:endParaRPr lang="en-US" dirty="0"/>
          </a:p>
          <a:p>
            <a:r>
              <a:rPr lang="en-US" dirty="0" smtClean="0"/>
              <a:t>Exams</a:t>
            </a:r>
            <a:endParaRPr lang="en-US" dirty="0"/>
          </a:p>
          <a:p>
            <a:pPr lvl="1"/>
            <a:r>
              <a:rPr lang="en-US" dirty="0" smtClean="0"/>
              <a:t>Midterm exam: March 15</a:t>
            </a:r>
            <a:endParaRPr lang="en-US" dirty="0"/>
          </a:p>
          <a:p>
            <a:pPr lvl="1"/>
            <a:r>
              <a:rPr lang="en-US" dirty="0" smtClean="0"/>
              <a:t>Final exam: final examination period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participation: 5%</a:t>
            </a:r>
          </a:p>
          <a:p>
            <a:r>
              <a:rPr lang="en-US" dirty="0" smtClean="0"/>
              <a:t>Programming assignments: 40%</a:t>
            </a:r>
          </a:p>
          <a:p>
            <a:pPr lvl="1"/>
            <a:r>
              <a:rPr lang="en-US" dirty="0" smtClean="0"/>
              <a:t>10% for each assignment</a:t>
            </a:r>
          </a:p>
          <a:p>
            <a:r>
              <a:rPr lang="en-US" dirty="0" smtClean="0"/>
              <a:t>Midterm exam: 25%</a:t>
            </a:r>
          </a:p>
          <a:p>
            <a:r>
              <a:rPr lang="en-US" dirty="0" smtClean="0"/>
              <a:t>Final exam: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r>
              <a:rPr lang="en-US" dirty="0"/>
              <a:t>How do endpoints/applications use the network</a:t>
            </a:r>
          </a:p>
          <a:p>
            <a:pPr lvl="1"/>
            <a:r>
              <a:rPr lang="en-US" dirty="0"/>
              <a:t>DNS, CDN, HTTP, TCP</a:t>
            </a:r>
          </a:p>
          <a:p>
            <a:r>
              <a:rPr lang="en-US" dirty="0"/>
              <a:t>What make networks tick</a:t>
            </a:r>
          </a:p>
          <a:p>
            <a:pPr lvl="1"/>
            <a:r>
              <a:rPr lang="en-US" dirty="0"/>
              <a:t>IP, routing protocols, BGP</a:t>
            </a:r>
          </a:p>
          <a:p>
            <a:r>
              <a:rPr lang="en-US" dirty="0"/>
              <a:t>Lower-level technologies</a:t>
            </a:r>
          </a:p>
          <a:p>
            <a:pPr lvl="1"/>
            <a:r>
              <a:rPr lang="en-US" dirty="0"/>
              <a:t>Ethernet, wireless</a:t>
            </a:r>
          </a:p>
          <a:p>
            <a:r>
              <a:rPr lang="en-US" dirty="0"/>
              <a:t>Emerging/hot topics</a:t>
            </a:r>
          </a:p>
          <a:p>
            <a:pPr lvl="1"/>
            <a:r>
              <a:rPr lang="en-US" dirty="0"/>
              <a:t>Datacenters, management, security, </a:t>
            </a:r>
            <a:r>
              <a:rPr lang="en-US" dirty="0" smtClean="0"/>
              <a:t>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measure end-to-end throughput and delay of networks (i.e., simple speed test)</a:t>
            </a:r>
          </a:p>
          <a:p>
            <a:r>
              <a:rPr lang="en-US" b="0" dirty="0"/>
              <a:t>Assignment 2: video streaming from CDNs (i.e., simple Netflix)</a:t>
            </a:r>
          </a:p>
          <a:p>
            <a:r>
              <a:rPr lang="en-US" b="0" dirty="0"/>
              <a:t>Assignment 3: reliable transport (i.e., how to transfer data over an unreliable network)</a:t>
            </a:r>
          </a:p>
          <a:p>
            <a:r>
              <a:rPr lang="en-US" b="0" dirty="0"/>
              <a:t>Assignment 4: router design (i.e., how do internal elements of the network </a:t>
            </a:r>
            <a:r>
              <a:rPr lang="en-US" b="0" dirty="0" smtClean="0"/>
              <a:t>work)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All </a:t>
            </a:r>
            <a:r>
              <a:rPr lang="en-US" dirty="0">
                <a:solidFill>
                  <a:schemeClr val="accent5"/>
                </a:solidFill>
              </a:rPr>
              <a:t>on (emulated) realistic networks using </a:t>
            </a:r>
            <a:r>
              <a:rPr lang="en-US" dirty="0" err="1">
                <a:solidFill>
                  <a:schemeClr val="accent5"/>
                </a:solidFill>
              </a:rPr>
              <a:t>mininet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 smtClean="0"/>
              <a:t>Earlier editions are </a:t>
            </a:r>
            <a:r>
              <a:rPr lang="en-US" dirty="0"/>
              <a:t>ok, but translate reading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assistant: Hang Zhu</a:t>
            </a:r>
          </a:p>
          <a:p>
            <a:pPr lvl="1"/>
            <a:r>
              <a:rPr lang="en-US" dirty="0" smtClean="0"/>
              <a:t>PhD student in computer science</a:t>
            </a:r>
          </a:p>
          <a:p>
            <a:pPr lvl="1"/>
            <a:r>
              <a:rPr lang="en-US" dirty="0" smtClean="0"/>
              <a:t>Interested in computer networks and distributed systems</a:t>
            </a:r>
          </a:p>
          <a:p>
            <a:r>
              <a:rPr lang="en-US" dirty="0" smtClean="0"/>
              <a:t>Office hour: Thursday </a:t>
            </a:r>
            <a:r>
              <a:rPr lang="en-US" altLang="zh-CN" dirty="0" smtClean="0"/>
              <a:t>11am-12</a:t>
            </a:r>
            <a:r>
              <a:rPr lang="en-US" dirty="0" smtClean="0"/>
              <a:t>pm</a:t>
            </a:r>
            <a:r>
              <a:rPr lang="en-US" dirty="0"/>
              <a:t>, Malone </a:t>
            </a:r>
            <a:r>
              <a:rPr lang="en-US" dirty="0" smtClean="0"/>
              <a:t>235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Course assistants: </a:t>
            </a:r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smtClean="0"/>
              <a:t>Aditya </a:t>
            </a:r>
            <a:r>
              <a:rPr lang="en-US" dirty="0" err="1" smtClean="0"/>
              <a:t>Bollapragada</a:t>
            </a:r>
            <a:r>
              <a:rPr lang="en-US" dirty="0"/>
              <a:t>, </a:t>
            </a:r>
            <a:r>
              <a:rPr lang="en-US" dirty="0" err="1"/>
              <a:t>Mengying</a:t>
            </a:r>
            <a:r>
              <a:rPr lang="en-US" dirty="0"/>
              <a:t> </a:t>
            </a:r>
            <a:r>
              <a:rPr lang="en-US" dirty="0" smtClean="0"/>
              <a:t>Hu, </a:t>
            </a:r>
            <a:r>
              <a:rPr lang="en-US" dirty="0" err="1" smtClean="0"/>
              <a:t>Zhiyuan</a:t>
            </a:r>
            <a:r>
              <a:rPr lang="en-US" dirty="0" smtClean="0"/>
              <a:t> Li, </a:t>
            </a:r>
            <a:r>
              <a:rPr lang="en-US" dirty="0"/>
              <a:t>Antara </a:t>
            </a:r>
            <a:r>
              <a:rPr lang="en-US" dirty="0" err="1"/>
              <a:t>Sargam</a:t>
            </a:r>
            <a:r>
              <a:rPr lang="en-US" dirty="0"/>
              <a:t>, </a:t>
            </a:r>
            <a:r>
              <a:rPr lang="en-US" dirty="0" err="1"/>
              <a:t>Siddharth</a:t>
            </a:r>
            <a:r>
              <a:rPr lang="en-US" dirty="0"/>
              <a:t> </a:t>
            </a:r>
            <a:r>
              <a:rPr lang="en-US" dirty="0" err="1"/>
              <a:t>Syal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github.com/xinjin/course-net</a:t>
            </a:r>
            <a:endParaRPr lang="en-US" dirty="0" smtClean="0"/>
          </a:p>
          <a:p>
            <a:pPr lvl="1"/>
            <a:r>
              <a:rPr lang="en-US" dirty="0" smtClean="0"/>
              <a:t>Announcements, lecture slides, assignments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Piazza </a:t>
            </a:r>
            <a:r>
              <a:rPr lang="en-US" dirty="0"/>
              <a:t>for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if you haven’t already</a:t>
            </a:r>
          </a:p>
          <a:p>
            <a:pPr lvl="1"/>
            <a:r>
              <a:rPr lang="en-US" dirty="0" smtClean="0"/>
              <a:t>Link on course website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Assignment submission via </a:t>
            </a:r>
            <a:r>
              <a:rPr lang="en-US" altLang="zh-CN" dirty="0" err="1" smtClean="0"/>
              <a:t>Gradescope</a:t>
            </a:r>
            <a:endParaRPr lang="en-US" altLang="zh-CN" dirty="0" smtClean="0"/>
          </a:p>
          <a:p>
            <a:pPr lvl="1"/>
            <a:r>
              <a:rPr lang="en-US" dirty="0" smtClean="0"/>
              <a:t>Link on course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</a:t>
            </a:r>
            <a:r>
              <a:rPr lang="en-US" dirty="0" smtClean="0"/>
              <a:t>submission, cheating</a:t>
            </a:r>
            <a:r>
              <a:rPr lang="en-US" dirty="0"/>
              <a:t>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in the 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must be submitted within </a:t>
            </a:r>
            <a:r>
              <a:rPr lang="en-US" dirty="0" smtClean="0"/>
              <a:t>deadline to receive full points</a:t>
            </a:r>
          </a:p>
          <a:p>
            <a:pPr lvl="1"/>
            <a:r>
              <a:rPr lang="en-US" dirty="0" smtClean="0"/>
              <a:t>Grace </a:t>
            </a:r>
            <a:r>
              <a:rPr lang="en-US" dirty="0"/>
              <a:t>period: 96 hours for the entire semester.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them </a:t>
            </a:r>
            <a:r>
              <a:rPr lang="en-US" dirty="0" smtClean="0"/>
              <a:t>judiciously</a:t>
            </a:r>
          </a:p>
          <a:p>
            <a:pPr lvl="1"/>
            <a:r>
              <a:rPr lang="en-US" dirty="0"/>
              <a:t>After the grace period, 25% off for each 24 hours late, rounded up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r>
              <a:rPr lang="en-US" dirty="0"/>
              <a:t>Sit toward the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601.414/614 in CS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601.220 Intermediate Programming</a:t>
            </a:r>
          </a:p>
          <a:p>
            <a:pPr lvl="1"/>
            <a:r>
              <a:rPr lang="en-US" dirty="0" smtClean="0"/>
              <a:t>High-level logic -&gt; Programs</a:t>
            </a:r>
          </a:p>
          <a:p>
            <a:pPr lvl="1"/>
            <a:r>
              <a:rPr lang="en-US" dirty="0" smtClean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 smtClean="0"/>
              <a:t>601.229 Computer System Fundamentals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601.229 will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search engines, social networks, video streaming,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two machines communicate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directly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not directly </a:t>
            </a:r>
            <a:r>
              <a:rPr lang="en-US" dirty="0" smtClean="0"/>
              <a:t>connected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</a:t>
            </a:r>
            <a:r>
              <a:rPr lang="en-US" dirty="0"/>
              <a:t>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Telephone network</a:t>
            </a:r>
          </a:p>
          <a:p>
            <a:r>
              <a:rPr lang="en-US" dirty="0" smtClean="0"/>
              <a:t>Transportation networks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We will </a:t>
            </a:r>
            <a:r>
              <a:rPr lang="en-US" sz="2800" b="1" smtClean="0">
                <a:solidFill>
                  <a:schemeClr val="accent5"/>
                </a:solidFill>
              </a:rPr>
              <a:t>focus primarily on the Internet</a:t>
            </a:r>
            <a:endParaRPr lang="en-US" sz="2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P2P, social networks, virtual worlds</a:t>
            </a:r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Facebook, Instagram, WeChat, virtual worlds, ...</a:t>
            </a:r>
          </a:p>
          <a:p>
            <a:r>
              <a:rPr lang="is-IS" dirty="0" smtClean="0"/>
              <a:t>The way we learn</a:t>
            </a:r>
          </a:p>
          <a:p>
            <a:pPr lvl="1"/>
            <a:r>
              <a:rPr lang="is-IS" dirty="0" smtClean="0"/>
              <a:t>Wikipedia, MOOCs, search engines, ...</a:t>
            </a:r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boundaries?</a:t>
            </a:r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E-voting, e-government, censorship, wiretapping,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1230</Words>
  <Application>Microsoft Macintosh PowerPoint</Application>
  <PresentationFormat>On-screen Show (4:3)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Calibri Light</vt:lpstr>
      <vt:lpstr>ＭＳ Ｐゴシック</vt:lpstr>
      <vt:lpstr>Wingdings</vt:lpstr>
      <vt:lpstr>宋体</vt:lpstr>
      <vt:lpstr>Arial</vt:lpstr>
      <vt:lpstr>Office Theme</vt:lpstr>
      <vt:lpstr>EN.601.414/614 Computer Networks</vt:lpstr>
      <vt:lpstr>Introduction</vt:lpstr>
      <vt:lpstr>Introduction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Class workload</vt:lpstr>
      <vt:lpstr>Grading</vt:lpstr>
      <vt:lpstr>Topics we will cover</vt:lpstr>
      <vt:lpstr>Programming assignments</vt:lpstr>
      <vt:lpstr>Textbook</vt:lpstr>
      <vt:lpstr>Communication protocol</vt:lpstr>
      <vt:lpstr>Policies on late submission, cheating, …</vt:lpstr>
      <vt:lpstr>Participation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205</cp:revision>
  <dcterms:created xsi:type="dcterms:W3CDTF">2017-09-02T14:15:58Z</dcterms:created>
  <dcterms:modified xsi:type="dcterms:W3CDTF">2018-01-30T19:02:29Z</dcterms:modified>
</cp:coreProperties>
</file>