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0"/>
  </p:notesMasterIdLst>
  <p:sldIdLst>
    <p:sldId id="256" r:id="rId2"/>
    <p:sldId id="461" r:id="rId3"/>
    <p:sldId id="462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479" r:id="rId21"/>
    <p:sldId id="480" r:id="rId22"/>
    <p:sldId id="481" r:id="rId23"/>
    <p:sldId id="482" r:id="rId24"/>
    <p:sldId id="483" r:id="rId25"/>
    <p:sldId id="484" r:id="rId26"/>
    <p:sldId id="485" r:id="rId27"/>
    <p:sldId id="486" r:id="rId28"/>
    <p:sldId id="489" r:id="rId29"/>
    <p:sldId id="490" r:id="rId30"/>
    <p:sldId id="491" r:id="rId31"/>
    <p:sldId id="492" r:id="rId32"/>
    <p:sldId id="493" r:id="rId33"/>
    <p:sldId id="494" r:id="rId34"/>
    <p:sldId id="495" r:id="rId35"/>
    <p:sldId id="496" r:id="rId36"/>
    <p:sldId id="497" r:id="rId37"/>
    <p:sldId id="498" r:id="rId38"/>
    <p:sldId id="499" r:id="rId39"/>
    <p:sldId id="500" r:id="rId40"/>
    <p:sldId id="501" r:id="rId41"/>
    <p:sldId id="502" r:id="rId42"/>
    <p:sldId id="503" r:id="rId43"/>
    <p:sldId id="504" r:id="rId44"/>
    <p:sldId id="505" r:id="rId45"/>
    <p:sldId id="506" r:id="rId46"/>
    <p:sldId id="507" r:id="rId47"/>
    <p:sldId id="508" r:id="rId48"/>
    <p:sldId id="460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66"/>
    <p:restoredTop sz="88243"/>
  </p:normalViewPr>
  <p:slideViewPr>
    <p:cSldViewPr snapToObjects="1">
      <p:cViewPr>
        <p:scale>
          <a:sx n="110" d="100"/>
          <a:sy n="110" d="100"/>
        </p:scale>
        <p:origin x="2344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D4363C3-73BE-DC4D-8B70-2E76030AD53C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007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433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22780F4-A0B9-AB4A-9928-F49FF958ACC6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048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480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D363396-2742-C541-9B28-9B504C9CEE0C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068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27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BA704E-9369-3B4E-B37B-3424964AFB77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857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53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C67908-891F-064C-BF1C-8DC331DCFB45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600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F2F9F7-F13F-A745-B601-041547EB2A10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80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140D80E-88E6-8D46-B41C-B2091DF2076C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80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No notion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of identity that has any cryptographic binding to address (or any kind of binding that is visible to network).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456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338E49F-B44E-3F4A-B8AD-12372B78BCE2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654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BDB1B21-4891-2A4E-A3F2-56BEAF3172C8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61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3072E65-5FBF-E34C-81CD-FC87707AB748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904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964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4673132-4BBE-E749-B283-B7B6BFCAFFAB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945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54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4/24/19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4/24/19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4/24/19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/>
              <a:t>Spring 2019 (MW 3:00-4:15pm in Shaffer 301)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Security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RST injection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H="1">
            <a:off x="1981200" y="2139156"/>
            <a:ext cx="4763" cy="3804443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89000" y="1524001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5"/>
                </a:solidFill>
                <a:latin typeface="Arial" charset="0"/>
              </a:rPr>
              <a:t>Client (initiator)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403975" y="1524000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4"/>
                </a:solidFill>
                <a:latin typeface="Arial" charset="0"/>
              </a:rPr>
              <a:t>Server</a:t>
            </a: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6858000" y="2139156"/>
            <a:ext cx="0" cy="3880643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606425" y="2096294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5"/>
                </a:solidFill>
                <a:latin typeface="Courier" charset="0"/>
              </a:rPr>
              <a:t>connect()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934200" y="2096294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4"/>
                </a:solidFill>
                <a:latin typeface="Courier" charset="0"/>
              </a:rPr>
              <a:t>listen()</a:t>
            </a:r>
          </a:p>
        </p:txBody>
      </p:sp>
      <p:grpSp>
        <p:nvGrpSpPr>
          <p:cNvPr id="31" name="Group 13"/>
          <p:cNvGrpSpPr>
            <a:grpSpLocks/>
          </p:cNvGrpSpPr>
          <p:nvPr/>
        </p:nvGrpSpPr>
        <p:grpSpPr bwMode="auto">
          <a:xfrm>
            <a:off x="1933188" y="2438400"/>
            <a:ext cx="4930775" cy="671513"/>
            <a:chOff x="1214" y="3273"/>
            <a:chExt cx="3106" cy="423"/>
          </a:xfrm>
        </p:grpSpPr>
        <p:sp>
          <p:nvSpPr>
            <p:cNvPr id="32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33" name="Text Box 15"/>
            <p:cNvSpPr txBox="1">
              <a:spLocks noChangeArrowheads="1"/>
            </p:cNvSpPr>
            <p:nvPr/>
          </p:nvSpPr>
          <p:spPr bwMode="auto">
            <a:xfrm rot="429064">
              <a:off x="1214" y="3273"/>
              <a:ext cx="30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accent5"/>
                  </a:solidFill>
                  <a:latin typeface="Arial" charset="0"/>
                </a:rPr>
                <a:t>ACK, </a:t>
              </a:r>
              <a:r>
                <a:rPr lang="en-US" sz="1600" dirty="0" smtClean="0">
                  <a:solidFill>
                    <a:schemeClr val="accent5"/>
                  </a:solidFill>
                  <a:latin typeface="Arial" charset="0"/>
                </a:rPr>
                <a:t>SeqNum = x + 1, Ack </a:t>
              </a:r>
              <a:r>
                <a:rPr lang="en-US" sz="1600" dirty="0">
                  <a:solidFill>
                    <a:schemeClr val="accent5"/>
                  </a:solidFill>
                  <a:latin typeface="Arial" charset="0"/>
                </a:rPr>
                <a:t>= y + </a:t>
              </a:r>
              <a:r>
                <a:rPr lang="en-US" sz="1600" dirty="0" smtClean="0">
                  <a:solidFill>
                    <a:schemeClr val="accent5"/>
                  </a:solidFill>
                  <a:latin typeface="Arial" charset="0"/>
                </a:rPr>
                <a:t>1, Data = “GET”</a:t>
              </a:r>
              <a:endParaRPr lang="en-US" sz="1600" dirty="0">
                <a:solidFill>
                  <a:schemeClr val="accent5"/>
                </a:solidFill>
                <a:latin typeface="Arial" charset="0"/>
              </a:endParaRPr>
            </a:p>
          </p:txBody>
        </p:sp>
      </p:grpSp>
      <p:grpSp>
        <p:nvGrpSpPr>
          <p:cNvPr id="34" name="Group 10"/>
          <p:cNvGrpSpPr>
            <a:grpSpLocks/>
          </p:cNvGrpSpPr>
          <p:nvPr/>
        </p:nvGrpSpPr>
        <p:grpSpPr bwMode="auto">
          <a:xfrm>
            <a:off x="1923683" y="3360733"/>
            <a:ext cx="4938691" cy="617538"/>
            <a:chOff x="1208" y="2731"/>
            <a:chExt cx="3112" cy="389"/>
          </a:xfrm>
        </p:grpSpPr>
        <p:sp>
          <p:nvSpPr>
            <p:cNvPr id="35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 rot="21224390">
              <a:off x="1208" y="2731"/>
              <a:ext cx="30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chemeClr val="accent4"/>
                  </a:solidFill>
                  <a:latin typeface="Arial" charset="0"/>
                </a:rPr>
                <a:t>ACK</a:t>
              </a:r>
              <a:r>
                <a:rPr lang="en-US" sz="1600" dirty="0">
                  <a:solidFill>
                    <a:schemeClr val="accent4"/>
                  </a:solidFill>
                  <a:latin typeface="Arial" charset="0"/>
                </a:rPr>
                <a:t>, SeqNum = </a:t>
              </a:r>
              <a:r>
                <a:rPr lang="en-US" sz="1600" dirty="0" smtClean="0">
                  <a:solidFill>
                    <a:schemeClr val="accent4"/>
                  </a:solidFill>
                  <a:latin typeface="Arial" charset="0"/>
                </a:rPr>
                <a:t>y + 1, </a:t>
              </a:r>
              <a:r>
                <a:rPr lang="en-US" sz="1600" dirty="0">
                  <a:solidFill>
                    <a:schemeClr val="accent4"/>
                  </a:solidFill>
                  <a:latin typeface="Arial" charset="0"/>
                </a:rPr>
                <a:t>Ack = x + </a:t>
              </a:r>
              <a:r>
                <a:rPr lang="en-US" sz="1600" dirty="0" smtClean="0">
                  <a:solidFill>
                    <a:schemeClr val="accent4"/>
                  </a:solidFill>
                  <a:latin typeface="Arial" charset="0"/>
                </a:rPr>
                <a:t>10, Data = “200”</a:t>
              </a:r>
              <a:endParaRPr lang="en-US" sz="1600" dirty="0">
                <a:solidFill>
                  <a:schemeClr val="accent4"/>
                </a:solidFill>
                <a:latin typeface="Arial" charset="0"/>
              </a:endParaRPr>
            </a:p>
          </p:txBody>
        </p:sp>
      </p:grpSp>
      <p:grpSp>
        <p:nvGrpSpPr>
          <p:cNvPr id="37" name="Group 10"/>
          <p:cNvGrpSpPr>
            <a:grpSpLocks/>
          </p:cNvGrpSpPr>
          <p:nvPr/>
        </p:nvGrpSpPr>
        <p:grpSpPr bwMode="auto">
          <a:xfrm>
            <a:off x="1909820" y="4215433"/>
            <a:ext cx="3509304" cy="617538"/>
            <a:chOff x="1182" y="2731"/>
            <a:chExt cx="3146" cy="389"/>
          </a:xfrm>
        </p:grpSpPr>
        <p:sp>
          <p:nvSpPr>
            <p:cNvPr id="38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 rot="21067227">
              <a:off x="1182" y="2731"/>
              <a:ext cx="31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chemeClr val="accent6"/>
                  </a:solidFill>
                  <a:latin typeface="Arial" charset="0"/>
                </a:rPr>
                <a:t>RST, </a:t>
              </a:r>
              <a:r>
                <a:rPr lang="en-US" sz="1600" dirty="0">
                  <a:solidFill>
                    <a:schemeClr val="accent6"/>
                  </a:solidFill>
                  <a:latin typeface="Arial" charset="0"/>
                </a:rPr>
                <a:t>SeqNum = </a:t>
              </a:r>
              <a:r>
                <a:rPr lang="en-US" sz="1600" dirty="0" smtClean="0">
                  <a:solidFill>
                    <a:schemeClr val="accent6"/>
                  </a:solidFill>
                  <a:latin typeface="Arial" charset="0"/>
                </a:rPr>
                <a:t>y + 1, </a:t>
              </a:r>
              <a:r>
                <a:rPr lang="en-US" sz="1600" dirty="0">
                  <a:solidFill>
                    <a:schemeClr val="accent6"/>
                  </a:solidFill>
                  <a:latin typeface="Arial" charset="0"/>
                </a:rPr>
                <a:t>Ack = x + </a:t>
              </a:r>
              <a:r>
                <a:rPr lang="en-US" sz="1600" dirty="0" smtClean="0">
                  <a:solidFill>
                    <a:schemeClr val="accent6"/>
                  </a:solidFill>
                  <a:latin typeface="Arial" charset="0"/>
                </a:rPr>
                <a:t>10</a:t>
              </a:r>
              <a:endParaRPr lang="en-US" sz="1600" dirty="0">
                <a:solidFill>
                  <a:schemeClr val="accent6"/>
                </a:solidFill>
                <a:latin typeface="Arial" charset="0"/>
              </a:endParaRPr>
            </a:p>
          </p:txBody>
        </p:sp>
      </p:grpSp>
      <p:sp>
        <p:nvSpPr>
          <p:cNvPr id="40" name="Line 6"/>
          <p:cNvSpPr>
            <a:spLocks noChangeShapeType="1"/>
          </p:cNvSpPr>
          <p:nvPr/>
        </p:nvSpPr>
        <p:spPr bwMode="auto">
          <a:xfrm>
            <a:off x="5410200" y="3946605"/>
            <a:ext cx="0" cy="1539795"/>
          </a:xfrm>
          <a:prstGeom prst="line">
            <a:avLst/>
          </a:prstGeom>
          <a:noFill/>
          <a:ln w="2540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4871043" y="5455125"/>
            <a:ext cx="1106054" cy="36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 smtClean="0">
                <a:solidFill>
                  <a:schemeClr val="accent6"/>
                </a:solidFill>
                <a:latin typeface="Arial" charset="0"/>
              </a:rPr>
              <a:t>Attacker</a:t>
            </a:r>
            <a:endParaRPr lang="en-US" sz="1800" dirty="0">
              <a:solidFill>
                <a:schemeClr val="accent6"/>
              </a:solidFill>
              <a:latin typeface="Arial" charset="0"/>
            </a:endParaRP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2957" y="4624128"/>
            <a:ext cx="2130643" cy="119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 smtClean="0">
                <a:solidFill>
                  <a:schemeClr val="accent6"/>
                </a:solidFill>
                <a:latin typeface="Arial" charset="0"/>
                <a:ea typeface="Arial" charset="0"/>
              </a:rPr>
              <a:t>Client removes connection and will ignore ALL future comm.</a:t>
            </a:r>
            <a:endParaRPr lang="en-US" sz="1800" dirty="0">
              <a:solidFill>
                <a:schemeClr val="accent6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98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hijacking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over an already-established connection instead of RST injection</a:t>
            </a:r>
          </a:p>
          <a:p>
            <a:pPr lvl="1"/>
            <a:r>
              <a:rPr lang="en-US" dirty="0" smtClean="0"/>
              <a:t>Even worse!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data injection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1985962" y="2139156"/>
            <a:ext cx="1198" cy="4109244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89000" y="1524001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5"/>
                </a:solidFill>
                <a:latin typeface="Arial" charset="0"/>
              </a:rPr>
              <a:t>Client (initiator)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403975" y="1524000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4"/>
                </a:solidFill>
                <a:latin typeface="Arial" charset="0"/>
              </a:rPr>
              <a:t>Server</a:t>
            </a: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6858000" y="2139156"/>
            <a:ext cx="0" cy="3880643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606425" y="2096294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5"/>
                </a:solidFill>
                <a:latin typeface="Courier" charset="0"/>
              </a:rPr>
              <a:t>connect()</a:t>
            </a: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6934200" y="2096294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4"/>
                </a:solidFill>
                <a:latin typeface="Courier" charset="0"/>
              </a:rPr>
              <a:t>listen()</a:t>
            </a:r>
          </a:p>
        </p:txBody>
      </p: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1933188" y="2438400"/>
            <a:ext cx="4930775" cy="671513"/>
            <a:chOff x="1214" y="3273"/>
            <a:chExt cx="3106" cy="423"/>
          </a:xfrm>
        </p:grpSpPr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 rot="429064">
              <a:off x="1214" y="3273"/>
              <a:ext cx="30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accent5"/>
                  </a:solidFill>
                  <a:latin typeface="Arial" charset="0"/>
                </a:rPr>
                <a:t>ACK, </a:t>
              </a:r>
              <a:r>
                <a:rPr lang="en-US" sz="1600" dirty="0" smtClean="0">
                  <a:solidFill>
                    <a:schemeClr val="accent5"/>
                  </a:solidFill>
                  <a:latin typeface="Arial" charset="0"/>
                </a:rPr>
                <a:t>SeqNum = x + 1, Ack </a:t>
              </a:r>
              <a:r>
                <a:rPr lang="en-US" sz="1600" dirty="0">
                  <a:solidFill>
                    <a:schemeClr val="accent5"/>
                  </a:solidFill>
                  <a:latin typeface="Arial" charset="0"/>
                </a:rPr>
                <a:t>= y + </a:t>
              </a:r>
              <a:r>
                <a:rPr lang="en-US" sz="1600" dirty="0" smtClean="0">
                  <a:solidFill>
                    <a:schemeClr val="accent5"/>
                  </a:solidFill>
                  <a:latin typeface="Arial" charset="0"/>
                </a:rPr>
                <a:t>1, Data = “GET”</a:t>
              </a:r>
              <a:endParaRPr lang="en-US" sz="1600" dirty="0">
                <a:solidFill>
                  <a:schemeClr val="accent5"/>
                </a:solidFill>
                <a:latin typeface="Arial" charset="0"/>
              </a:endParaRP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923683" y="3360733"/>
            <a:ext cx="4938691" cy="617538"/>
            <a:chOff x="1208" y="2731"/>
            <a:chExt cx="3112" cy="389"/>
          </a:xfrm>
        </p:grpSpPr>
        <p:sp>
          <p:nvSpPr>
            <p:cNvPr id="17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 rot="21224390">
              <a:off x="1208" y="2731"/>
              <a:ext cx="30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chemeClr val="accent4"/>
                  </a:solidFill>
                  <a:latin typeface="Arial" charset="0"/>
                </a:rPr>
                <a:t>ACK</a:t>
              </a:r>
              <a:r>
                <a:rPr lang="en-US" sz="1600" dirty="0">
                  <a:solidFill>
                    <a:schemeClr val="accent4"/>
                  </a:solidFill>
                  <a:latin typeface="Arial" charset="0"/>
                </a:rPr>
                <a:t>, SeqNum = </a:t>
              </a:r>
              <a:r>
                <a:rPr lang="en-US" sz="1600" dirty="0" smtClean="0">
                  <a:solidFill>
                    <a:schemeClr val="accent4"/>
                  </a:solidFill>
                  <a:latin typeface="Arial" charset="0"/>
                </a:rPr>
                <a:t>y + 1, </a:t>
              </a:r>
              <a:r>
                <a:rPr lang="en-US" sz="1600" dirty="0">
                  <a:solidFill>
                    <a:schemeClr val="accent4"/>
                  </a:solidFill>
                  <a:latin typeface="Arial" charset="0"/>
                </a:rPr>
                <a:t>Ack = x + </a:t>
              </a:r>
              <a:r>
                <a:rPr lang="en-US" sz="1600" dirty="0" smtClean="0">
                  <a:solidFill>
                    <a:schemeClr val="accent4"/>
                  </a:solidFill>
                  <a:latin typeface="Arial" charset="0"/>
                </a:rPr>
                <a:t>10, Data = “200”</a:t>
              </a:r>
              <a:endParaRPr lang="en-US" sz="1600" dirty="0">
                <a:solidFill>
                  <a:schemeClr val="accent4"/>
                </a:solidFill>
                <a:latin typeface="Arial" charset="0"/>
              </a:endParaRPr>
            </a:p>
          </p:txBody>
        </p:sp>
      </p:grpSp>
      <p:grpSp>
        <p:nvGrpSpPr>
          <p:cNvPr id="19" name="Group 10"/>
          <p:cNvGrpSpPr>
            <a:grpSpLocks/>
          </p:cNvGrpSpPr>
          <p:nvPr/>
        </p:nvGrpSpPr>
        <p:grpSpPr bwMode="auto">
          <a:xfrm>
            <a:off x="1878583" y="4110658"/>
            <a:ext cx="4907002" cy="722313"/>
            <a:chOff x="1154" y="2665"/>
            <a:chExt cx="4399" cy="455"/>
          </a:xfrm>
        </p:grpSpPr>
        <p:sp>
          <p:nvSpPr>
            <p:cNvPr id="20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 rot="21067227">
              <a:off x="1154" y="2665"/>
              <a:ext cx="43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chemeClr val="accent6"/>
                  </a:solidFill>
                  <a:latin typeface="Arial" charset="0"/>
                </a:rPr>
                <a:t>ACK, </a:t>
              </a:r>
              <a:r>
                <a:rPr lang="en-US" sz="1600" dirty="0">
                  <a:solidFill>
                    <a:schemeClr val="accent6"/>
                  </a:solidFill>
                  <a:latin typeface="Arial" charset="0"/>
                </a:rPr>
                <a:t>SeqNum = </a:t>
              </a:r>
              <a:r>
                <a:rPr lang="en-US" sz="1600" dirty="0" smtClean="0">
                  <a:solidFill>
                    <a:schemeClr val="accent6"/>
                  </a:solidFill>
                  <a:latin typeface="Arial" charset="0"/>
                </a:rPr>
                <a:t>y + 1, </a:t>
              </a:r>
              <a:r>
                <a:rPr lang="en-US" sz="1600" dirty="0">
                  <a:solidFill>
                    <a:schemeClr val="accent6"/>
                  </a:solidFill>
                  <a:latin typeface="Arial" charset="0"/>
                </a:rPr>
                <a:t>Ack = x + </a:t>
              </a:r>
              <a:r>
                <a:rPr lang="en-US" sz="1600" dirty="0" smtClean="0">
                  <a:solidFill>
                    <a:schemeClr val="accent6"/>
                  </a:solidFill>
                  <a:latin typeface="Arial" charset="0"/>
                </a:rPr>
                <a:t>10, Data = </a:t>
              </a:r>
              <a:r>
                <a:rPr lang="en-US" sz="1600" dirty="0" smtClean="0">
                  <a:solidFill>
                    <a:schemeClr val="accent6"/>
                  </a:solidFill>
                  <a:latin typeface="Arial" charset="0"/>
                </a:rPr>
                <a:t>“</a:t>
              </a:r>
              <a:r>
                <a:rPr lang="en-US" altLang="zh-CN" sz="1600" dirty="0" smtClean="0">
                  <a:solidFill>
                    <a:schemeClr val="accent6"/>
                  </a:solidFill>
                  <a:latin typeface="Arial" charset="0"/>
                </a:rPr>
                <a:t>3</a:t>
              </a:r>
              <a:r>
                <a:rPr lang="en-US" sz="1600" dirty="0" smtClean="0">
                  <a:solidFill>
                    <a:schemeClr val="accent6"/>
                  </a:solidFill>
                  <a:latin typeface="Arial" charset="0"/>
                </a:rPr>
                <a:t>00</a:t>
              </a:r>
              <a:r>
                <a:rPr lang="en-US" sz="1600" dirty="0" smtClean="0">
                  <a:solidFill>
                    <a:schemeClr val="accent6"/>
                  </a:solidFill>
                  <a:latin typeface="Arial" charset="0"/>
                </a:rPr>
                <a:t>”</a:t>
              </a:r>
              <a:endParaRPr lang="en-US" sz="1600" dirty="0">
                <a:solidFill>
                  <a:schemeClr val="accent6"/>
                </a:solidFill>
                <a:latin typeface="Arial" charset="0"/>
              </a:endParaRPr>
            </a:p>
          </p:txBody>
        </p:sp>
      </p:grp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5410196" y="4252901"/>
            <a:ext cx="0" cy="700099"/>
          </a:xfrm>
          <a:prstGeom prst="line">
            <a:avLst/>
          </a:prstGeom>
          <a:noFill/>
          <a:ln w="2540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4871043" y="4953000"/>
            <a:ext cx="1106054" cy="36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 smtClean="0">
                <a:solidFill>
                  <a:schemeClr val="accent6"/>
                </a:solidFill>
                <a:latin typeface="Arial" charset="0"/>
              </a:rPr>
              <a:t>Attacker</a:t>
            </a:r>
            <a:endParaRPr lang="en-US" sz="1800" dirty="0">
              <a:solidFill>
                <a:schemeClr val="accent6"/>
              </a:solidFill>
              <a:latin typeface="Arial" charset="0"/>
            </a:endParaRP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-76200" y="4624128"/>
            <a:ext cx="2130643" cy="64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 smtClean="0">
                <a:solidFill>
                  <a:schemeClr val="accent6"/>
                </a:solidFill>
                <a:latin typeface="Arial" charset="0"/>
                <a:ea typeface="Arial" charset="0"/>
              </a:rPr>
              <a:t>Client processes the WRONG data</a:t>
            </a:r>
            <a:endParaRPr lang="en-US" sz="1800" dirty="0">
              <a:solidFill>
                <a:schemeClr val="accent6"/>
              </a:solidFill>
              <a:latin typeface="Arial" charset="0"/>
              <a:ea typeface="Arial" charset="0"/>
            </a:endParaRPr>
          </a:p>
        </p:txBody>
      </p: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919309" y="5405311"/>
            <a:ext cx="4938691" cy="617538"/>
            <a:chOff x="1208" y="2731"/>
            <a:chExt cx="3112" cy="389"/>
          </a:xfrm>
        </p:grpSpPr>
        <p:sp>
          <p:nvSpPr>
            <p:cNvPr id="26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 rot="21224390">
              <a:off x="1208" y="2731"/>
              <a:ext cx="30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chemeClr val="accent4"/>
                  </a:solidFill>
                  <a:latin typeface="Arial" charset="0"/>
                </a:rPr>
                <a:t>ACK</a:t>
              </a:r>
              <a:r>
                <a:rPr lang="en-US" sz="1600" dirty="0">
                  <a:solidFill>
                    <a:schemeClr val="accent4"/>
                  </a:solidFill>
                  <a:latin typeface="Arial" charset="0"/>
                </a:rPr>
                <a:t>, SeqNum = </a:t>
              </a:r>
              <a:r>
                <a:rPr lang="en-US" sz="1600" dirty="0" smtClean="0">
                  <a:solidFill>
                    <a:schemeClr val="accent4"/>
                  </a:solidFill>
                  <a:latin typeface="Arial" charset="0"/>
                </a:rPr>
                <a:t>y + 1, </a:t>
              </a:r>
              <a:r>
                <a:rPr lang="en-US" sz="1600" dirty="0">
                  <a:solidFill>
                    <a:schemeClr val="accent4"/>
                  </a:solidFill>
                  <a:latin typeface="Arial" charset="0"/>
                </a:rPr>
                <a:t>Ack = x + </a:t>
              </a:r>
              <a:r>
                <a:rPr lang="en-US" sz="1600" dirty="0" smtClean="0">
                  <a:solidFill>
                    <a:schemeClr val="accent4"/>
                  </a:solidFill>
                  <a:latin typeface="Arial" charset="0"/>
                </a:rPr>
                <a:t>10, Data = “200”</a:t>
              </a:r>
              <a:endParaRPr lang="en-US" sz="1600" dirty="0">
                <a:solidFill>
                  <a:schemeClr val="accent4"/>
                </a:solidFill>
                <a:latin typeface="Arial" charset="0"/>
              </a:endParaRPr>
            </a:p>
          </p:txBody>
        </p:sp>
      </p:grpSp>
      <p:sp>
        <p:nvSpPr>
          <p:cNvPr id="28" name="Text Box 18"/>
          <p:cNvSpPr txBox="1">
            <a:spLocks noChangeArrowheads="1"/>
          </p:cNvSpPr>
          <p:nvPr/>
        </p:nvSpPr>
        <p:spPr bwMode="auto">
          <a:xfrm>
            <a:off x="-76200" y="5679507"/>
            <a:ext cx="2130643" cy="64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 smtClean="0">
                <a:solidFill>
                  <a:schemeClr val="accent6"/>
                </a:solidFill>
                <a:latin typeface="Arial" charset="0"/>
                <a:ea typeface="Arial" charset="0"/>
              </a:rPr>
              <a:t>Client ignores ACK-</a:t>
            </a:r>
            <a:r>
              <a:rPr lang="en-US" sz="1800" dirty="0" err="1" smtClean="0">
                <a:solidFill>
                  <a:schemeClr val="accent6"/>
                </a:solidFill>
                <a:latin typeface="Arial" charset="0"/>
                <a:ea typeface="Arial" charset="0"/>
              </a:rPr>
              <a:t>ed</a:t>
            </a:r>
            <a:r>
              <a:rPr lang="en-US" sz="1800" dirty="0" smtClean="0">
                <a:solidFill>
                  <a:schemeClr val="accent6"/>
                </a:solidFill>
                <a:latin typeface="Arial" charset="0"/>
                <a:ea typeface="Arial" charset="0"/>
              </a:rPr>
              <a:t> data</a:t>
            </a:r>
            <a:endParaRPr lang="en-US" sz="1800" dirty="0">
              <a:solidFill>
                <a:schemeClr val="accent6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18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hijacking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over an already-established connection instead of RST injection</a:t>
            </a:r>
          </a:p>
          <a:p>
            <a:pPr lvl="1"/>
            <a:r>
              <a:rPr lang="en-US" dirty="0" smtClean="0"/>
              <a:t>Even worse!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Root cause</a:t>
            </a:r>
          </a:p>
          <a:p>
            <a:pPr lvl="1"/>
            <a:r>
              <a:rPr lang="en-US" dirty="0" smtClean="0"/>
              <a:t>Attacker can see packet contents and thus knows port/IP and SeqNum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7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Sockets Layer (</a:t>
            </a:r>
            <a:r>
              <a:rPr lang="en-US" dirty="0"/>
              <a:t>SSL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</a:rPr>
              <a:t>Transport layer security for TCP-based apps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</a:rPr>
              <a:t>Used between Web browsers and servers (HTTPS)</a:t>
            </a:r>
          </a:p>
          <a:p>
            <a:r>
              <a:rPr lang="en-US" dirty="0">
                <a:solidFill>
                  <a:srgbClr val="000000"/>
                </a:solidFill>
              </a:rPr>
              <a:t>Security services:</a:t>
            </a:r>
          </a:p>
          <a:p>
            <a:pPr marL="528637" lvl="2" indent="-228600">
              <a:buSzPct val="85000"/>
            </a:pPr>
            <a:r>
              <a:rPr lang="en-US" dirty="0" smtClean="0">
                <a:solidFill>
                  <a:srgbClr val="000000"/>
                </a:solidFill>
              </a:rPr>
              <a:t>Server </a:t>
            </a:r>
            <a:r>
              <a:rPr lang="en-US" dirty="0">
                <a:solidFill>
                  <a:srgbClr val="000000"/>
                </a:solidFill>
              </a:rPr>
              <a:t>authentication (is it really your bank’s server?)</a:t>
            </a:r>
          </a:p>
          <a:p>
            <a:pPr marL="528637" lvl="2" indent="-228600">
              <a:buSzPct val="85000"/>
            </a:pPr>
            <a:r>
              <a:rPr lang="en-US" dirty="0" smtClean="0">
                <a:solidFill>
                  <a:srgbClr val="000000"/>
                </a:solidFill>
              </a:rPr>
              <a:t>Data </a:t>
            </a:r>
            <a:r>
              <a:rPr lang="en-US" dirty="0">
                <a:solidFill>
                  <a:srgbClr val="000000"/>
                </a:solidFill>
              </a:rPr>
              <a:t>encryption </a:t>
            </a:r>
            <a:r>
              <a:rPr lang="en-US" dirty="0" smtClean="0">
                <a:solidFill>
                  <a:srgbClr val="000000"/>
                </a:solidFill>
              </a:rPr>
              <a:t>(transaction </a:t>
            </a:r>
            <a:r>
              <a:rPr lang="en-US" dirty="0">
                <a:solidFill>
                  <a:srgbClr val="000000"/>
                </a:solidFill>
              </a:rPr>
              <a:t>not altered)</a:t>
            </a:r>
          </a:p>
          <a:p>
            <a:pPr marL="528637" lvl="2" indent="-228600">
              <a:spcAft>
                <a:spcPts val="1200"/>
              </a:spcAft>
              <a:buSzPct val="85000"/>
            </a:pPr>
            <a:r>
              <a:rPr lang="en-US" dirty="0" smtClean="0">
                <a:solidFill>
                  <a:srgbClr val="000000"/>
                </a:solidFill>
              </a:rPr>
              <a:t>Client </a:t>
            </a:r>
            <a:r>
              <a:rPr lang="en-US" dirty="0">
                <a:solidFill>
                  <a:srgbClr val="000000"/>
                </a:solidFill>
              </a:rPr>
              <a:t>authentication (optional)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solidFill>
                  <a:srgbClr val="000000"/>
                </a:solidFill>
              </a:rPr>
              <a:t>SSLv</a:t>
            </a:r>
            <a:r>
              <a:rPr lang="en-US" dirty="0" smtClean="0">
                <a:solidFill>
                  <a:srgbClr val="000000"/>
                </a:solidFill>
                <a:latin typeface="Times"/>
                <a:cs typeface="Times"/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 was the ancestor of IETF’s </a:t>
            </a:r>
            <a:r>
              <a:rPr lang="en-US" dirty="0">
                <a:solidFill>
                  <a:schemeClr val="accent5"/>
                </a:solidFill>
              </a:rPr>
              <a:t>Transport Layer Security (TLS</a:t>
            </a:r>
            <a:r>
              <a:rPr lang="en-US" dirty="0" smtClean="0">
                <a:solidFill>
                  <a:schemeClr val="accent5"/>
                </a:solidFill>
              </a:rPr>
              <a:t>)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1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SSL/TLS and TCP/IP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4356100"/>
            <a:ext cx="7924800" cy="1663699"/>
          </a:xfrm>
        </p:spPr>
        <p:txBody>
          <a:bodyPr/>
          <a:lstStyle/>
          <a:p>
            <a:r>
              <a:rPr lang="en-US" dirty="0"/>
              <a:t>SSL provides application programming interface (API) to applications</a:t>
            </a:r>
          </a:p>
          <a:p>
            <a:r>
              <a:rPr lang="en-US" dirty="0"/>
              <a:t>C and Java SSL libraries/classes readily available</a:t>
            </a:r>
          </a:p>
          <a:p>
            <a:endParaRPr lang="en-US" dirty="0"/>
          </a:p>
        </p:txBody>
      </p:sp>
      <p:grpSp>
        <p:nvGrpSpPr>
          <p:cNvPr id="99331" name="Group 3"/>
          <p:cNvGrpSpPr>
            <a:grpSpLocks/>
          </p:cNvGrpSpPr>
          <p:nvPr/>
        </p:nvGrpSpPr>
        <p:grpSpPr bwMode="auto">
          <a:xfrm>
            <a:off x="1443038" y="1603375"/>
            <a:ext cx="2309813" cy="2709863"/>
            <a:chOff x="727" y="1773"/>
            <a:chExt cx="1455" cy="1707"/>
          </a:xfrm>
        </p:grpSpPr>
        <p:sp>
          <p:nvSpPr>
            <p:cNvPr id="99344" name="Rectangle 4"/>
            <p:cNvSpPr>
              <a:spLocks noChangeArrowheads="1"/>
            </p:cNvSpPr>
            <p:nvPr/>
          </p:nvSpPr>
          <p:spPr bwMode="auto">
            <a:xfrm>
              <a:off x="909" y="1773"/>
              <a:ext cx="119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5" name="Text Box 5"/>
            <p:cNvSpPr txBox="1">
              <a:spLocks noChangeArrowheads="1"/>
            </p:cNvSpPr>
            <p:nvPr/>
          </p:nvSpPr>
          <p:spPr bwMode="auto">
            <a:xfrm>
              <a:off x="1008" y="1931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99346" name="Rectangle 6"/>
            <p:cNvSpPr>
              <a:spLocks noChangeArrowheads="1"/>
            </p:cNvSpPr>
            <p:nvPr/>
          </p:nvSpPr>
          <p:spPr bwMode="auto">
            <a:xfrm>
              <a:off x="909" y="2349"/>
              <a:ext cx="1198" cy="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7" name="Text Box 7"/>
            <p:cNvSpPr txBox="1">
              <a:spLocks noChangeArrowheads="1"/>
            </p:cNvSpPr>
            <p:nvPr/>
          </p:nvSpPr>
          <p:spPr bwMode="auto">
            <a:xfrm>
              <a:off x="1296" y="2427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TCP</a:t>
              </a:r>
            </a:p>
          </p:txBody>
        </p:sp>
        <p:sp>
          <p:nvSpPr>
            <p:cNvPr id="99348" name="Rectangle 8"/>
            <p:cNvSpPr>
              <a:spLocks noChangeArrowheads="1"/>
            </p:cNvSpPr>
            <p:nvPr/>
          </p:nvSpPr>
          <p:spPr bwMode="auto">
            <a:xfrm>
              <a:off x="909" y="2736"/>
              <a:ext cx="119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9" name="Text Box 9"/>
            <p:cNvSpPr txBox="1">
              <a:spLocks noChangeArrowheads="1"/>
            </p:cNvSpPr>
            <p:nvPr/>
          </p:nvSpPr>
          <p:spPr bwMode="auto">
            <a:xfrm>
              <a:off x="1382" y="2832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IP</a:t>
              </a:r>
            </a:p>
          </p:txBody>
        </p:sp>
        <p:sp>
          <p:nvSpPr>
            <p:cNvPr id="99350" name="Text Box 10"/>
            <p:cNvSpPr txBox="1">
              <a:spLocks noChangeArrowheads="1"/>
            </p:cNvSpPr>
            <p:nvPr/>
          </p:nvSpPr>
          <p:spPr bwMode="auto">
            <a:xfrm>
              <a:off x="727" y="3228"/>
              <a:ext cx="145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b="0" dirty="0">
                  <a:solidFill>
                    <a:schemeClr val="accent5"/>
                  </a:solidFill>
                  <a:latin typeface="Arial" charset="0"/>
                  <a:cs typeface="Arial" charset="0"/>
                </a:rPr>
                <a:t>N</a:t>
              </a:r>
              <a:r>
                <a:rPr lang="en-US" b="0" dirty="0" smtClean="0">
                  <a:solidFill>
                    <a:schemeClr val="accent5"/>
                  </a:solidFill>
                  <a:latin typeface="Arial" charset="0"/>
                  <a:cs typeface="Arial" charset="0"/>
                </a:rPr>
                <a:t>ormal </a:t>
              </a:r>
              <a:r>
                <a:rPr lang="en-US" b="0" dirty="0">
                  <a:solidFill>
                    <a:schemeClr val="accent5"/>
                  </a:solidFill>
                  <a:latin typeface="Arial" charset="0"/>
                  <a:cs typeface="Arial" charset="0"/>
                </a:rPr>
                <a:t>application</a:t>
              </a:r>
            </a:p>
          </p:txBody>
        </p:sp>
      </p:grpSp>
      <p:grpSp>
        <p:nvGrpSpPr>
          <p:cNvPr id="99332" name="Group 11"/>
          <p:cNvGrpSpPr>
            <a:grpSpLocks/>
          </p:cNvGrpSpPr>
          <p:nvPr/>
        </p:nvGrpSpPr>
        <p:grpSpPr bwMode="auto">
          <a:xfrm>
            <a:off x="4822825" y="1603375"/>
            <a:ext cx="2628900" cy="2709863"/>
            <a:chOff x="2524" y="1773"/>
            <a:chExt cx="1653" cy="1707"/>
          </a:xfrm>
        </p:grpSpPr>
        <p:sp>
          <p:nvSpPr>
            <p:cNvPr id="99335" name="Rectangle 12"/>
            <p:cNvSpPr>
              <a:spLocks noChangeArrowheads="1"/>
            </p:cNvSpPr>
            <p:nvPr/>
          </p:nvSpPr>
          <p:spPr bwMode="auto">
            <a:xfrm>
              <a:off x="2688" y="1773"/>
              <a:ext cx="1200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6" name="Text Box 13"/>
            <p:cNvSpPr txBox="1">
              <a:spLocks noChangeArrowheads="1"/>
            </p:cNvSpPr>
            <p:nvPr/>
          </p:nvSpPr>
          <p:spPr bwMode="auto">
            <a:xfrm>
              <a:off x="2817" y="1875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99337" name="Rectangle 14"/>
            <p:cNvSpPr>
              <a:spLocks noChangeArrowheads="1"/>
            </p:cNvSpPr>
            <p:nvPr/>
          </p:nvSpPr>
          <p:spPr bwMode="auto">
            <a:xfrm>
              <a:off x="2688" y="2181"/>
              <a:ext cx="1200" cy="31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8" name="Rectangle 15"/>
            <p:cNvSpPr>
              <a:spLocks noChangeArrowheads="1"/>
            </p:cNvSpPr>
            <p:nvPr/>
          </p:nvSpPr>
          <p:spPr bwMode="auto">
            <a:xfrm>
              <a:off x="2688" y="2496"/>
              <a:ext cx="120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9" name="Rectangle 16"/>
            <p:cNvSpPr>
              <a:spLocks noChangeArrowheads="1"/>
            </p:cNvSpPr>
            <p:nvPr/>
          </p:nvSpPr>
          <p:spPr bwMode="auto">
            <a:xfrm>
              <a:off x="2688" y="2832"/>
              <a:ext cx="120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0" name="Text Box 17"/>
            <p:cNvSpPr txBox="1">
              <a:spLocks noChangeArrowheads="1"/>
            </p:cNvSpPr>
            <p:nvPr/>
          </p:nvSpPr>
          <p:spPr bwMode="auto">
            <a:xfrm>
              <a:off x="2893" y="2218"/>
              <a:ext cx="7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mtClean="0">
                  <a:latin typeface="Arial" charset="0"/>
                  <a:cs typeface="Arial" charset="0"/>
                </a:rPr>
                <a:t>SSL/TLS</a:t>
              </a: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1" name="Text Box 18"/>
            <p:cNvSpPr txBox="1">
              <a:spLocks noChangeArrowheads="1"/>
            </p:cNvSpPr>
            <p:nvPr/>
          </p:nvSpPr>
          <p:spPr bwMode="auto">
            <a:xfrm>
              <a:off x="3050" y="2545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TCP</a:t>
              </a:r>
            </a:p>
          </p:txBody>
        </p:sp>
        <p:sp>
          <p:nvSpPr>
            <p:cNvPr id="99342" name="Text Box 19"/>
            <p:cNvSpPr txBox="1">
              <a:spLocks noChangeArrowheads="1"/>
            </p:cNvSpPr>
            <p:nvPr/>
          </p:nvSpPr>
          <p:spPr bwMode="auto">
            <a:xfrm>
              <a:off x="3158" y="2870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IP</a:t>
              </a:r>
            </a:p>
          </p:txBody>
        </p:sp>
        <p:sp>
          <p:nvSpPr>
            <p:cNvPr id="99343" name="Text Box 20"/>
            <p:cNvSpPr txBox="1">
              <a:spLocks noChangeArrowheads="1"/>
            </p:cNvSpPr>
            <p:nvPr/>
          </p:nvSpPr>
          <p:spPr bwMode="auto">
            <a:xfrm>
              <a:off x="2524" y="3228"/>
              <a:ext cx="165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b="0" dirty="0">
                  <a:solidFill>
                    <a:schemeClr val="accent5"/>
                  </a:solidFill>
                  <a:latin typeface="Arial" charset="0"/>
                  <a:cs typeface="Arial" charset="0"/>
                </a:rPr>
                <a:t>A</a:t>
              </a:r>
              <a:r>
                <a:rPr lang="en-US" b="0" dirty="0" smtClean="0">
                  <a:solidFill>
                    <a:schemeClr val="accent5"/>
                  </a:solidFill>
                  <a:latin typeface="Arial" charset="0"/>
                  <a:cs typeface="Arial" charset="0"/>
                </a:rPr>
                <a:t>pplication  </a:t>
              </a:r>
              <a:r>
                <a:rPr lang="en-US" b="0" dirty="0">
                  <a:solidFill>
                    <a:schemeClr val="accent5"/>
                  </a:solidFill>
                  <a:latin typeface="Arial" charset="0"/>
                  <a:cs typeface="Arial" charset="0"/>
                </a:rPr>
                <a:t>with SSL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1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security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attacker who can observe packets, can</a:t>
            </a:r>
          </a:p>
          <a:p>
            <a:pPr lvl="1"/>
            <a:r>
              <a:rPr lang="en-US" dirty="0" smtClean="0"/>
              <a:t>Forcefully RST connections</a:t>
            </a:r>
          </a:p>
          <a:p>
            <a:pPr lvl="1"/>
            <a:r>
              <a:rPr lang="en-US" dirty="0" smtClean="0"/>
              <a:t>Inject forged data</a:t>
            </a:r>
          </a:p>
          <a:p>
            <a:pPr lvl="1"/>
            <a:r>
              <a:rPr lang="en-US" dirty="0" smtClean="0"/>
              <a:t>A major challenge today</a:t>
            </a:r>
          </a:p>
          <a:p>
            <a:r>
              <a:rPr lang="en-US" dirty="0" smtClean="0"/>
              <a:t>SSL/TLS provide</a:t>
            </a:r>
          </a:p>
          <a:p>
            <a:pPr lvl="1"/>
            <a:r>
              <a:rPr lang="en-US" dirty="0" smtClean="0"/>
              <a:t>Confidentiality</a:t>
            </a:r>
          </a:p>
          <a:p>
            <a:pPr lvl="1"/>
            <a:r>
              <a:rPr lang="en-US" dirty="0" smtClean="0"/>
              <a:t>Data integrity</a:t>
            </a:r>
          </a:p>
          <a:p>
            <a:pPr lvl="1"/>
            <a:r>
              <a:rPr lang="en-US" dirty="0" smtClean="0"/>
              <a:t>Authentication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SSL/TLS can handle data injection but not RST injection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7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security analysis of the IP header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7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on sender attacks</a:t>
            </a:r>
            <a:endParaRPr lang="en-US" dirty="0"/>
          </a:p>
        </p:txBody>
      </p:sp>
      <p:sp>
        <p:nvSpPr>
          <p:cNvPr id="176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Vulnerabilities sender can exploit</a:t>
            </a:r>
          </a:p>
          <a:p>
            <a:r>
              <a:rPr lang="en-US" dirty="0" smtClean="0"/>
              <a:t>Ignore (for now) attacks by others</a:t>
            </a:r>
          </a:p>
          <a:p>
            <a:pPr lvl="1"/>
            <a:r>
              <a:rPr lang="en-US" dirty="0" smtClean="0"/>
              <a:t>Traffic analysis</a:t>
            </a:r>
          </a:p>
          <a:p>
            <a:pPr lvl="1"/>
            <a:r>
              <a:rPr lang="en-US" dirty="0" smtClean="0"/>
              <a:t>Snooping payload</a:t>
            </a:r>
          </a:p>
          <a:p>
            <a:pPr lvl="1"/>
            <a:r>
              <a:rPr lang="en-US" dirty="0" smtClean="0"/>
              <a:t>Denial of service</a:t>
            </a:r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77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packet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3" name="Rectangle 22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828800" y="22098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Identification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177881" y="2209800"/>
            <a:ext cx="2133601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Fragment Offset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572000" y="2209800"/>
            <a:ext cx="605881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 Checksum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TTL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Destination IP Address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5082" y="5638800"/>
            <a:ext cx="5486400" cy="1371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solidFill>
                  <a:schemeClr val="bg1"/>
                </a:solidFill>
              </a:rPr>
              <a:t>Payload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2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security issues and challenges in the network stack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4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 integrity</a:t>
            </a:r>
            <a:endParaRPr lang="en-US" dirty="0"/>
          </a:p>
        </p:txBody>
      </p:sp>
      <p:sp>
        <p:nvSpPr>
          <p:cNvPr id="975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address should be the sending host</a:t>
            </a:r>
          </a:p>
          <a:p>
            <a:pPr lvl="1"/>
            <a:r>
              <a:rPr lang="en-US" dirty="0" smtClean="0"/>
              <a:t>But, you could send packets with any source you want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5875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of IP address integrity</a:t>
            </a:r>
            <a:endParaRPr lang="en-US" dirty="0"/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would someone use a bogus source address?</a:t>
            </a:r>
          </a:p>
          <a:p>
            <a:r>
              <a:rPr lang="en-US" dirty="0" smtClean="0"/>
              <a:t>Launch a </a:t>
            </a:r>
            <a:r>
              <a:rPr lang="en-US" dirty="0" smtClean="0">
                <a:solidFill>
                  <a:schemeClr val="accent5"/>
                </a:solidFill>
              </a:rPr>
              <a:t>denial-of-service </a:t>
            </a:r>
            <a:r>
              <a:rPr lang="en-US" dirty="0" smtClean="0"/>
              <a:t>attack</a:t>
            </a:r>
          </a:p>
          <a:p>
            <a:pPr lvl="1"/>
            <a:r>
              <a:rPr lang="en-US" dirty="0" smtClean="0"/>
              <a:t>Send excessive packets to the destination to overload the node, or the links leading to the node</a:t>
            </a:r>
          </a:p>
          <a:p>
            <a:pPr lvl="1"/>
            <a:r>
              <a:rPr lang="en-US" dirty="0" smtClean="0"/>
              <a:t>But: victim can identify/filter you by the source address</a:t>
            </a:r>
          </a:p>
          <a:p>
            <a:r>
              <a:rPr lang="en-US" dirty="0" smtClean="0"/>
              <a:t>Evade detection by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spoofing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 lvl="1"/>
            <a:r>
              <a:rPr lang="en-US" dirty="0" smtClean="0"/>
              <a:t>Put someone else’</a:t>
            </a:r>
            <a:r>
              <a:rPr lang="en-US" altLang="ja-JP" dirty="0" smtClean="0"/>
              <a:t>s source address in the packets</a:t>
            </a:r>
          </a:p>
          <a:p>
            <a:pPr lvl="2"/>
            <a:r>
              <a:rPr lang="en-US" dirty="0" smtClean="0"/>
              <a:t>Or: use many different ones so can’</a:t>
            </a:r>
            <a:r>
              <a:rPr lang="en-US" altLang="ja-JP" dirty="0" smtClean="0"/>
              <a:t>t be filtered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security implications</a:t>
            </a:r>
            <a:endParaRPr lang="en-US" dirty="0"/>
          </a:p>
        </p:txBody>
      </p:sp>
      <p:sp>
        <p:nvSpPr>
          <p:cNvPr id="98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options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Misuse</a:t>
            </a:r>
            <a:r>
              <a:rPr lang="en-US" dirty="0" smtClean="0"/>
              <a:t>: e.g., Source Route lets sender control path taken through network - say, sidestep security monitoring</a:t>
            </a:r>
          </a:p>
          <a:p>
            <a:pPr lvl="1"/>
            <a:r>
              <a:rPr lang="en-US" dirty="0" smtClean="0"/>
              <a:t>IP options often processed in router’</a:t>
            </a:r>
            <a:r>
              <a:rPr lang="en-US" altLang="ja-JP" dirty="0" smtClean="0"/>
              <a:t>s slow path </a:t>
            </a:r>
            <a:r>
              <a:rPr lang="en-US" altLang="ja-JP" dirty="0" smtClean="0">
                <a:sym typeface="Wingdings"/>
              </a:rPr>
              <a:t> a</a:t>
            </a:r>
            <a:r>
              <a:rPr lang="en-US" dirty="0" smtClean="0"/>
              <a:t>ttacker can try to overload routers</a:t>
            </a:r>
          </a:p>
          <a:p>
            <a:r>
              <a:rPr lang="en-US" altLang="ja-JP" dirty="0" smtClean="0"/>
              <a:t>Firewalls often configured to drop packets with options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90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01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implications of ToS</a:t>
            </a:r>
            <a:endParaRPr lang="en-US" dirty="0"/>
          </a:p>
        </p:txBody>
      </p:sp>
      <p:sp>
        <p:nvSpPr>
          <p:cNvPr id="98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Attacker sets ToS priority for their traffic</a:t>
            </a:r>
          </a:p>
          <a:p>
            <a:pPr lvl="1"/>
            <a:r>
              <a:rPr lang="en-US" dirty="0" smtClean="0"/>
              <a:t>If regular traffic does not set ToS, then network prefers the attack traffic, greatly increasing damage</a:t>
            </a:r>
            <a:endParaRPr lang="en-US" altLang="ja-JP" dirty="0" smtClean="0"/>
          </a:p>
          <a:p>
            <a:r>
              <a:rPr lang="en-US" dirty="0" smtClean="0"/>
              <a:t>Today,</a:t>
            </a:r>
            <a:r>
              <a:rPr lang="en-US" altLang="ja-JP" dirty="0" smtClean="0"/>
              <a:t> network ToS generally does not work</a:t>
            </a:r>
          </a:p>
          <a:p>
            <a:pPr lvl="1"/>
            <a:r>
              <a:rPr lang="en-US" dirty="0" smtClean="0"/>
              <a:t>ToS now redefined for differentiated service</a:t>
            </a:r>
          </a:p>
          <a:p>
            <a:pPr lvl="1"/>
            <a:r>
              <a:rPr lang="en-US" dirty="0" smtClean="0"/>
              <a:t>Mostly set/used by network operators, not end-systems</a:t>
            </a:r>
          </a:p>
          <a:p>
            <a:pPr lvl="2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964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implications of fragmentation</a:t>
            </a:r>
            <a:endParaRPr lang="en-US" dirty="0"/>
          </a:p>
        </p:txBody>
      </p:sp>
      <p:sp>
        <p:nvSpPr>
          <p:cNvPr id="990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evasion of network monitoring/enforcement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solidFill>
                  <a:schemeClr val="accent5"/>
                </a:solidFill>
              </a:rPr>
              <a:t>split an attack </a:t>
            </a:r>
            <a:r>
              <a:rPr lang="en-US" dirty="0" smtClean="0"/>
              <a:t>across multiple fragments</a:t>
            </a:r>
          </a:p>
          <a:p>
            <a:pPr lvl="1"/>
            <a:r>
              <a:rPr lang="en-US" dirty="0" smtClean="0"/>
              <a:t>Packet inspection won’</a:t>
            </a:r>
            <a:r>
              <a:rPr lang="en-US" altLang="ja-JP" dirty="0" smtClean="0"/>
              <a:t>t match a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signature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Monitor must remember previous fragments</a:t>
            </a:r>
          </a:p>
          <a:p>
            <a:pPr lvl="1"/>
            <a:r>
              <a:rPr lang="en-US" dirty="0" smtClean="0"/>
              <a:t>But that costs state, which is another vector of attack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60500" y="3603627"/>
            <a:ext cx="2135188" cy="968376"/>
            <a:chOff x="872" y="1195"/>
            <a:chExt cx="1345" cy="610"/>
          </a:xfrm>
        </p:grpSpPr>
        <p:sp>
          <p:nvSpPr>
            <p:cNvPr id="193543" name="Text Box 5"/>
            <p:cNvSpPr txBox="1">
              <a:spLocks noChangeArrowheads="1"/>
            </p:cNvSpPr>
            <p:nvPr/>
          </p:nvSpPr>
          <p:spPr bwMode="auto">
            <a:xfrm>
              <a:off x="872" y="1440"/>
              <a:ext cx="1345" cy="3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3200" dirty="0"/>
                <a:t>Nasty-at</a:t>
              </a:r>
            </a:p>
          </p:txBody>
        </p:sp>
        <p:sp>
          <p:nvSpPr>
            <p:cNvPr id="193544" name="Text Box 6"/>
            <p:cNvSpPr txBox="1">
              <a:spLocks noChangeArrowheads="1"/>
            </p:cNvSpPr>
            <p:nvPr/>
          </p:nvSpPr>
          <p:spPr bwMode="auto">
            <a:xfrm>
              <a:off x="878" y="1195"/>
              <a:ext cx="8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dirty="0"/>
                <a:t>Offset=0</a:t>
              </a:r>
            </a:p>
          </p:txBody>
        </p:sp>
      </p:grpSp>
      <p:sp>
        <p:nvSpPr>
          <p:cNvPr id="990215" name="Text Box 7"/>
          <p:cNvSpPr txBox="1">
            <a:spLocks noChangeArrowheads="1"/>
          </p:cNvSpPr>
          <p:nvPr/>
        </p:nvSpPr>
        <p:spPr bwMode="auto">
          <a:xfrm>
            <a:off x="3810000" y="3992562"/>
            <a:ext cx="2622550" cy="5794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/>
              <a:t>tack-bytes</a:t>
            </a:r>
          </a:p>
        </p:txBody>
      </p:sp>
      <p:sp>
        <p:nvSpPr>
          <p:cNvPr id="990216" name="Text Box 8"/>
          <p:cNvSpPr txBox="1">
            <a:spLocks noChangeArrowheads="1"/>
          </p:cNvSpPr>
          <p:nvPr/>
        </p:nvSpPr>
        <p:spPr bwMode="auto">
          <a:xfrm>
            <a:off x="3810000" y="3565525"/>
            <a:ext cx="140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/>
              <a:t>Offset=8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64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1" grpId="0" build="p"/>
      <p:bldP spid="990215" grpId="0" animBg="1"/>
      <p:bldP spid="9902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fragmentation attacks</a:t>
            </a:r>
            <a:endParaRPr lang="en-US" dirty="0"/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attacker doesn’</a:t>
            </a:r>
            <a:r>
              <a:rPr lang="en-US" altLang="ja-JP" dirty="0" smtClean="0"/>
              <a:t>t send all of the fragments in a packet?</a:t>
            </a:r>
            <a:endParaRPr lang="en-US" dirty="0" smtClean="0"/>
          </a:p>
          <a:p>
            <a:r>
              <a:rPr lang="en-US" dirty="0" smtClean="0"/>
              <a:t>Receiver (or firewall) winds up holding the ones they receive for a long time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State-holding</a:t>
            </a:r>
            <a:r>
              <a:rPr lang="en-US" dirty="0" smtClean="0"/>
              <a:t> attack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991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implications of TTL</a:t>
            </a:r>
            <a:endParaRPr lang="en-US" dirty="0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discovery of topology (a la traceroute)</a:t>
            </a:r>
          </a:p>
          <a:p>
            <a:r>
              <a:rPr lang="en-US" dirty="0" smtClean="0"/>
              <a:t>Can provide a hint that a packet is spoofed</a:t>
            </a:r>
          </a:p>
          <a:p>
            <a:pPr lvl="1"/>
            <a:r>
              <a:rPr lang="en-US" dirty="0" smtClean="0"/>
              <a:t>It arrives at a router w/ a TTL different than packets from that address usually have</a:t>
            </a:r>
          </a:p>
          <a:p>
            <a:pPr lvl="2"/>
            <a:r>
              <a:rPr lang="en-US" dirty="0" smtClean="0"/>
              <a:t>Because path from attacker to router has different # hops</a:t>
            </a:r>
          </a:p>
          <a:p>
            <a:pPr lvl="1"/>
            <a:r>
              <a:rPr lang="en-US" dirty="0" smtClean="0"/>
              <a:t>Brittle in the presence of routing changes</a:t>
            </a:r>
          </a:p>
          <a:p>
            <a:r>
              <a:rPr lang="en-US" dirty="0" smtClean="0"/>
              <a:t>Initial value </a:t>
            </a:r>
            <a:r>
              <a:rPr lang="en-US" altLang="ja-JP" dirty="0" smtClean="0"/>
              <a:t>is somewhat distinctive to sender’s operating system. This plus other such initializations allow OS </a:t>
            </a:r>
            <a:r>
              <a:rPr lang="en-US" altLang="ja-JP" dirty="0" smtClean="0">
                <a:solidFill>
                  <a:schemeClr val="accent5"/>
                </a:solidFill>
              </a:rPr>
              <a:t>fingerprinting </a:t>
            </a:r>
            <a:r>
              <a:rPr lang="en-US" altLang="ja-JP" dirty="0" smtClean="0"/>
              <a:t>…</a:t>
            </a:r>
          </a:p>
          <a:p>
            <a:pPr lvl="1"/>
            <a:r>
              <a:rPr lang="en-US" dirty="0" smtClean="0"/>
              <a:t>Which allow attacker to infer its likely vulnerabilities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511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security implications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apparent problems with the protocol field</a:t>
            </a:r>
          </a:p>
          <a:p>
            <a:pPr lvl="1"/>
            <a:r>
              <a:rPr lang="en-US" dirty="0" smtClean="0"/>
              <a:t>It’</a:t>
            </a:r>
            <a:r>
              <a:rPr lang="en-US" altLang="ja-JP" dirty="0" smtClean="0"/>
              <a:t>s just a de-</a:t>
            </a:r>
            <a:r>
              <a:rPr lang="en-US" altLang="ja-JP" dirty="0" err="1" smtClean="0"/>
              <a:t>muxing</a:t>
            </a:r>
            <a:r>
              <a:rPr lang="en-US" altLang="ja-JP" dirty="0" smtClean="0"/>
              <a:t> handle</a:t>
            </a:r>
          </a:p>
          <a:p>
            <a:pPr lvl="1"/>
            <a:r>
              <a:rPr lang="en-US" dirty="0" smtClean="0"/>
              <a:t>If set incorrectly, next layer will find packet ill-formed</a:t>
            </a:r>
          </a:p>
          <a:p>
            <a:r>
              <a:rPr lang="en-US" dirty="0" smtClean="0"/>
              <a:t>Bad IP checksum field will cause packet to be discarded by the network</a:t>
            </a:r>
          </a:p>
          <a:p>
            <a:pPr lvl="1"/>
            <a:r>
              <a:rPr lang="en-US" dirty="0" smtClean="0"/>
              <a:t>Not an effective attack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53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(some) network layer threats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at the network layer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security concerns that apply to multiple applications and cut across protocol layers</a:t>
            </a:r>
          </a:p>
          <a:p>
            <a:r>
              <a:rPr lang="en-US" dirty="0" smtClean="0"/>
              <a:t>Benefits of network-layer security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elow transport layer: transparent to applications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be transparent to end users</a:t>
            </a:r>
          </a:p>
          <a:p>
            <a:pPr lvl="1"/>
            <a:r>
              <a:rPr lang="en-AU" dirty="0"/>
              <a:t>H</a:t>
            </a:r>
            <a:r>
              <a:rPr lang="en-AU" dirty="0" smtClean="0"/>
              <a:t>elps secure routing architecture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3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in the network stack</a:t>
            </a:r>
            <a:endParaRPr lang="en-US" dirty="0"/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goes down to physical network</a:t>
            </a:r>
          </a:p>
          <a:p>
            <a:r>
              <a:rPr lang="en-US" dirty="0"/>
              <a:t>Then up to relevant </a:t>
            </a:r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9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9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9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9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9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0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0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0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10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15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116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17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118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19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120" name="AutoShape 38"/>
            <p:cNvCxnSpPr>
              <a:cxnSpLocks noChangeShapeType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12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12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124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0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IPsec: Network layer security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etwork-layer </a:t>
            </a:r>
            <a:r>
              <a:rPr lang="en-US" dirty="0" smtClean="0">
                <a:solidFill>
                  <a:schemeClr val="accent5"/>
                </a:solidFill>
              </a:rPr>
              <a:t>authentication</a:t>
            </a:r>
            <a:r>
              <a:rPr lang="en-US" dirty="0" smtClean="0"/>
              <a:t>: destination host can authenticate source IP address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etwork-layer </a:t>
            </a:r>
            <a:r>
              <a:rPr lang="en-US" dirty="0" smtClean="0">
                <a:solidFill>
                  <a:schemeClr val="accent5"/>
                </a:solidFill>
              </a:rPr>
              <a:t>confidentiality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/>
                </a:solidFill>
              </a:rPr>
              <a:t>integrity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ending host encrypts the data in IP datagram</a:t>
            </a:r>
          </a:p>
          <a:p>
            <a:r>
              <a:rPr lang="en-US" dirty="0" smtClean="0"/>
              <a:t>Two principle protocols: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uthentication header (AH) protocol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ncapsulation security payload (ESP) protocol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M</a:t>
            </a:r>
            <a:r>
              <a:rPr lang="en-US" dirty="0" smtClean="0">
                <a:solidFill>
                  <a:schemeClr val="accent5"/>
                </a:solidFill>
              </a:rPr>
              <a:t>andatory in IPv6</a:t>
            </a:r>
            <a:r>
              <a:rPr lang="en-US" dirty="0" smtClean="0"/>
              <a:t>, optional in IPv4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IPsec transport mode</a:t>
            </a:r>
            <a:endParaRPr lang="en-US" dirty="0"/>
          </a:p>
        </p:txBody>
      </p:sp>
      <p:sp>
        <p:nvSpPr>
          <p:cNvPr id="12493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105392"/>
            <a:ext cx="7924800" cy="1914407"/>
          </a:xfrm>
        </p:spPr>
        <p:txBody>
          <a:bodyPr/>
          <a:lstStyle/>
          <a:p>
            <a:r>
              <a:rPr lang="en-US" dirty="0" smtClean="0"/>
              <a:t>IPsec datagram emitted and received by end-system</a:t>
            </a:r>
          </a:p>
          <a:p>
            <a:r>
              <a:rPr lang="en-US" dirty="0"/>
              <a:t>P</a:t>
            </a:r>
            <a:r>
              <a:rPr lang="en-US" dirty="0" smtClean="0"/>
              <a:t>rotects upper level protocols</a:t>
            </a:r>
          </a:p>
          <a:p>
            <a:r>
              <a:rPr lang="en-US" dirty="0" smtClean="0"/>
              <a:t>The routers/switches can also be IPsec-aware</a:t>
            </a:r>
            <a:endParaRPr lang="en-US" dirty="0"/>
          </a:p>
        </p:txBody>
      </p:sp>
      <p:sp>
        <p:nvSpPr>
          <p:cNvPr id="124933" name="Freeform 7"/>
          <p:cNvSpPr>
            <a:spLocks/>
          </p:cNvSpPr>
          <p:nvPr/>
        </p:nvSpPr>
        <p:spPr bwMode="auto">
          <a:xfrm>
            <a:off x="2617788" y="1652588"/>
            <a:ext cx="3348037" cy="2049462"/>
          </a:xfrm>
          <a:custGeom>
            <a:avLst/>
            <a:gdLst>
              <a:gd name="T0" fmla="*/ 2147483647 w 1292"/>
              <a:gd name="T1" fmla="*/ 18667251 h 1255"/>
              <a:gd name="T2" fmla="*/ 2147483647 w 1292"/>
              <a:gd name="T3" fmla="*/ 485359960 h 1255"/>
              <a:gd name="T4" fmla="*/ 2147483647 w 1292"/>
              <a:gd name="T5" fmla="*/ 1605421154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1368075491 h 1255"/>
              <a:gd name="T18" fmla="*/ 2147483647 w 1292"/>
              <a:gd name="T19" fmla="*/ 648034985 h 1255"/>
              <a:gd name="T20" fmla="*/ 2147483647 w 1292"/>
              <a:gd name="T21" fmla="*/ 352019186 h 1255"/>
              <a:gd name="T22" fmla="*/ 2147483647 w 1292"/>
              <a:gd name="T23" fmla="*/ 18667251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4934" name="Line 45"/>
          <p:cNvSpPr>
            <a:spLocks noChangeShapeType="1"/>
          </p:cNvSpPr>
          <p:nvPr/>
        </p:nvSpPr>
        <p:spPr bwMode="auto">
          <a:xfrm flipH="1">
            <a:off x="6245225" y="2665413"/>
            <a:ext cx="800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5" name="Line 46"/>
          <p:cNvSpPr>
            <a:spLocks noChangeShapeType="1"/>
          </p:cNvSpPr>
          <p:nvPr/>
        </p:nvSpPr>
        <p:spPr bwMode="auto">
          <a:xfrm flipV="1">
            <a:off x="1419225" y="3013075"/>
            <a:ext cx="0" cy="500063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6" name="Line 47"/>
          <p:cNvSpPr>
            <a:spLocks noChangeShapeType="1"/>
          </p:cNvSpPr>
          <p:nvPr/>
        </p:nvSpPr>
        <p:spPr bwMode="auto">
          <a:xfrm flipV="1">
            <a:off x="7353300" y="3046413"/>
            <a:ext cx="0" cy="500062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7" name="Text Box 48"/>
          <p:cNvSpPr txBox="1">
            <a:spLocks noChangeArrowheads="1"/>
          </p:cNvSpPr>
          <p:nvPr/>
        </p:nvSpPr>
        <p:spPr bwMode="auto">
          <a:xfrm>
            <a:off x="1022350" y="344646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accent5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4938" name="Text Box 49"/>
          <p:cNvSpPr txBox="1">
            <a:spLocks noChangeArrowheads="1"/>
          </p:cNvSpPr>
          <p:nvPr/>
        </p:nvSpPr>
        <p:spPr bwMode="auto">
          <a:xfrm>
            <a:off x="6929438" y="352266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accent5"/>
                </a:solidFill>
                <a:latin typeface="Arial" charset="0"/>
                <a:cs typeface="Arial" charset="0"/>
              </a:rPr>
              <a:t>IPsec</a:t>
            </a:r>
          </a:p>
        </p:txBody>
      </p:sp>
      <p:grpSp>
        <p:nvGrpSpPr>
          <p:cNvPr id="124939" name="Group 542"/>
          <p:cNvGrpSpPr>
            <a:grpSpLocks/>
          </p:cNvGrpSpPr>
          <p:nvPr/>
        </p:nvGrpSpPr>
        <p:grpSpPr bwMode="auto">
          <a:xfrm flipH="1">
            <a:off x="6918325" y="2206625"/>
            <a:ext cx="933450" cy="919163"/>
            <a:chOff x="-44" y="1473"/>
            <a:chExt cx="981" cy="1105"/>
          </a:xfrm>
        </p:grpSpPr>
        <p:pic>
          <p:nvPicPr>
            <p:cNvPr id="124964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965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4940" name="Group 2"/>
          <p:cNvGrpSpPr>
            <a:grpSpLocks/>
          </p:cNvGrpSpPr>
          <p:nvPr/>
        </p:nvGrpSpPr>
        <p:grpSpPr bwMode="auto">
          <a:xfrm>
            <a:off x="871538" y="2216150"/>
            <a:ext cx="2259012" cy="919163"/>
            <a:chOff x="871369" y="2216074"/>
            <a:chExt cx="2259107" cy="919069"/>
          </a:xfrm>
        </p:grpSpPr>
        <p:grpSp>
          <p:nvGrpSpPr>
            <p:cNvPr id="124950" name="Group 542"/>
            <p:cNvGrpSpPr>
              <a:grpSpLocks/>
            </p:cNvGrpSpPr>
            <p:nvPr/>
          </p:nvGrpSpPr>
          <p:grpSpPr bwMode="auto">
            <a:xfrm>
              <a:off x="871369" y="2216074"/>
              <a:ext cx="933394" cy="919069"/>
              <a:chOff x="-44" y="1473"/>
              <a:chExt cx="981" cy="1105"/>
            </a:xfrm>
          </p:grpSpPr>
          <p:pic>
            <p:nvPicPr>
              <p:cNvPr id="124962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963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24951" name="Group 1"/>
            <p:cNvGrpSpPr>
              <a:grpSpLocks/>
            </p:cNvGrpSpPr>
            <p:nvPr/>
          </p:nvGrpSpPr>
          <p:grpSpPr bwMode="auto">
            <a:xfrm>
              <a:off x="1725613" y="2431228"/>
              <a:ext cx="1404863" cy="380720"/>
              <a:chOff x="1725613" y="2431228"/>
              <a:chExt cx="1404863" cy="380720"/>
            </a:xfrm>
          </p:grpSpPr>
          <p:sp>
            <p:nvSpPr>
              <p:cNvPr id="124952" name="Line 40"/>
              <p:cNvSpPr>
                <a:spLocks noChangeShapeType="1"/>
              </p:cNvSpPr>
              <p:nvPr/>
            </p:nvSpPr>
            <p:spPr bwMode="auto">
              <a:xfrm>
                <a:off x="1725613" y="2619376"/>
                <a:ext cx="6064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4953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4954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4955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4956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4957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4960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4961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8095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096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grpSp>
        <p:nvGrpSpPr>
          <p:cNvPr id="124941" name="Group 332"/>
          <p:cNvGrpSpPr>
            <a:grpSpLocks/>
          </p:cNvGrpSpPr>
          <p:nvPr/>
        </p:nvGrpSpPr>
        <p:grpSpPr bwMode="auto">
          <a:xfrm>
            <a:off x="5424488" y="2486025"/>
            <a:ext cx="849312" cy="381000"/>
            <a:chOff x="2356" y="1300"/>
            <a:chExt cx="555" cy="194"/>
          </a:xfrm>
        </p:grpSpPr>
        <p:sp>
          <p:nvSpPr>
            <p:cNvPr id="12494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494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494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24945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4948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4949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8083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8084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1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Private Network (VPN)</a:t>
            </a:r>
            <a:endParaRPr lang="en-US" dirty="0"/>
          </a:p>
        </p:txBody>
      </p:sp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VPN makes </a:t>
            </a:r>
            <a:r>
              <a:rPr lang="en-US" dirty="0" smtClean="0">
                <a:solidFill>
                  <a:schemeClr val="accent5"/>
                </a:solidFill>
              </a:rPr>
              <a:t>separated IP sites look like one private IP network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rivate addresses and domain names (useful for authorization)</a:t>
            </a:r>
          </a:p>
          <a:p>
            <a:r>
              <a:rPr lang="en-US" dirty="0" smtClean="0"/>
              <a:t>Security via IPsec tunnels</a:t>
            </a:r>
          </a:p>
          <a:p>
            <a:r>
              <a:rPr lang="en-US" dirty="0" smtClean="0"/>
              <a:t>Simplified network operation: ISP can do the routing for you</a:t>
            </a:r>
          </a:p>
          <a:p>
            <a:r>
              <a:rPr lang="en-US" dirty="0"/>
              <a:t>B</a:t>
            </a:r>
            <a:r>
              <a:rPr lang="en-US" dirty="0" smtClean="0"/>
              <a:t>uilding a real private network is expensive (cheaper to use shared resources rather than to have dedicated resources)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End-to-end VPNs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Solves the problem of connecting remote hosts to a firewalled network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ommonly used for roaming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enefits in the form of security and private addresses only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950422" y="3593385"/>
            <a:ext cx="7383363" cy="2430681"/>
            <a:chOff x="1215018" y="3267075"/>
            <a:chExt cx="7383363" cy="2430681"/>
          </a:xfrm>
        </p:grpSpPr>
        <p:sp>
          <p:nvSpPr>
            <p:cNvPr id="305156" name="Cloud"/>
            <p:cNvSpPr>
              <a:spLocks noChangeAspect="1" noEditPoints="1" noChangeArrowheads="1"/>
            </p:cNvSpPr>
            <p:nvPr/>
          </p:nvSpPr>
          <p:spPr bwMode="auto">
            <a:xfrm>
              <a:off x="5924550" y="3267075"/>
              <a:ext cx="2346325" cy="113347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0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2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en-US" sz="1800" dirty="0">
                  <a:latin typeface="+mn-lt"/>
                </a:rPr>
                <a:t>Site (private network)</a:t>
              </a:r>
            </a:p>
          </p:txBody>
        </p:sp>
        <p:sp>
          <p:nvSpPr>
            <p:cNvPr id="305157" name="Cloud"/>
            <p:cNvSpPr>
              <a:spLocks noChangeAspect="1" noEditPoints="1" noChangeArrowheads="1"/>
            </p:cNvSpPr>
            <p:nvPr/>
          </p:nvSpPr>
          <p:spPr bwMode="auto">
            <a:xfrm>
              <a:off x="1938338" y="3475038"/>
              <a:ext cx="3705225" cy="179070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0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2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en-US" sz="1800">
                  <a:latin typeface="+mn-lt"/>
                </a:rPr>
                <a:t>Internet</a:t>
              </a:r>
            </a:p>
          </p:txBody>
        </p:sp>
        <p:sp>
          <p:nvSpPr>
            <p:cNvPr id="305161" name="Text Box 9"/>
            <p:cNvSpPr txBox="1">
              <a:spLocks noChangeArrowheads="1"/>
            </p:cNvSpPr>
            <p:nvPr/>
          </p:nvSpPr>
          <p:spPr bwMode="auto">
            <a:xfrm>
              <a:off x="7169150" y="4346575"/>
              <a:ext cx="659293" cy="6463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Site</a:t>
              </a:r>
            </a:p>
            <a:p>
              <a:pPr algn="ctr"/>
              <a:r>
                <a:rPr lang="en-US" sz="1800">
                  <a:latin typeface="+mn-lt"/>
                </a:rPr>
                <a:t>Host</a:t>
              </a:r>
            </a:p>
          </p:txBody>
        </p:sp>
        <p:sp>
          <p:nvSpPr>
            <p:cNvPr id="305162" name="Text Box 10"/>
            <p:cNvSpPr txBox="1">
              <a:spLocks noChangeArrowheads="1"/>
            </p:cNvSpPr>
            <p:nvPr/>
          </p:nvSpPr>
          <p:spPr bwMode="auto">
            <a:xfrm>
              <a:off x="7939088" y="3267075"/>
              <a:ext cx="659293" cy="6463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Site</a:t>
              </a:r>
            </a:p>
            <a:p>
              <a:pPr algn="ctr"/>
              <a:r>
                <a:rPr lang="en-US" sz="1800">
                  <a:latin typeface="+mn-lt"/>
                </a:rPr>
                <a:t>Host</a:t>
              </a:r>
            </a:p>
          </p:txBody>
        </p:sp>
        <p:sp>
          <p:nvSpPr>
            <p:cNvPr id="305163" name="Text Box 11"/>
            <p:cNvSpPr txBox="1">
              <a:spLocks noChangeArrowheads="1"/>
            </p:cNvSpPr>
            <p:nvPr/>
          </p:nvSpPr>
          <p:spPr bwMode="auto">
            <a:xfrm>
              <a:off x="3737714" y="4141788"/>
              <a:ext cx="922811" cy="6463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+mn-lt"/>
                </a:rPr>
                <a:t>IPsec</a:t>
              </a:r>
            </a:p>
            <a:p>
              <a:r>
                <a:rPr lang="en-US" sz="1800">
                  <a:latin typeface="+mn-lt"/>
                </a:rPr>
                <a:t>Tunnels</a:t>
              </a:r>
            </a:p>
          </p:txBody>
        </p:sp>
        <p:sp>
          <p:nvSpPr>
            <p:cNvPr id="305164" name="Rectangle 12"/>
            <p:cNvSpPr>
              <a:spLocks noChangeArrowheads="1"/>
            </p:cNvSpPr>
            <p:nvPr/>
          </p:nvSpPr>
          <p:spPr bwMode="auto">
            <a:xfrm rot="19740168">
              <a:off x="3473482" y="4659760"/>
              <a:ext cx="2356591" cy="706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305165" name="Rectangle 13"/>
            <p:cNvSpPr>
              <a:spLocks noChangeArrowheads="1"/>
            </p:cNvSpPr>
            <p:nvPr/>
          </p:nvSpPr>
          <p:spPr bwMode="auto">
            <a:xfrm rot="20699514">
              <a:off x="2090676" y="4123630"/>
              <a:ext cx="3449180" cy="877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305158" name="Text Box 6"/>
            <p:cNvSpPr txBox="1">
              <a:spLocks noChangeArrowheads="1"/>
            </p:cNvSpPr>
            <p:nvPr/>
          </p:nvSpPr>
          <p:spPr bwMode="auto">
            <a:xfrm>
              <a:off x="1215018" y="4400550"/>
              <a:ext cx="940958" cy="6463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Remote</a:t>
              </a:r>
            </a:p>
            <a:p>
              <a:pPr algn="ctr"/>
              <a:r>
                <a:rPr lang="en-US" sz="1800">
                  <a:latin typeface="+mn-lt"/>
                </a:rPr>
                <a:t>Host</a:t>
              </a:r>
            </a:p>
          </p:txBody>
        </p:sp>
        <p:sp>
          <p:nvSpPr>
            <p:cNvPr id="305159" name="Text Box 7"/>
            <p:cNvSpPr txBox="1">
              <a:spLocks noChangeArrowheads="1"/>
            </p:cNvSpPr>
            <p:nvPr/>
          </p:nvSpPr>
          <p:spPr bwMode="auto">
            <a:xfrm>
              <a:off x="2732668" y="5051425"/>
              <a:ext cx="940958" cy="6463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Remote</a:t>
              </a:r>
            </a:p>
            <a:p>
              <a:pPr algn="ctr"/>
              <a:r>
                <a:rPr lang="en-US" sz="1800" dirty="0">
                  <a:latin typeface="+mn-lt"/>
                </a:rPr>
                <a:t>Host</a:t>
              </a:r>
            </a:p>
          </p:txBody>
        </p:sp>
        <p:sp>
          <p:nvSpPr>
            <p:cNvPr id="305160" name="Text Box 8"/>
            <p:cNvSpPr txBox="1">
              <a:spLocks noChangeArrowheads="1"/>
            </p:cNvSpPr>
            <p:nvPr/>
          </p:nvSpPr>
          <p:spPr bwMode="auto">
            <a:xfrm>
              <a:off x="5458327" y="3475038"/>
              <a:ext cx="617139" cy="6463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+mn-lt"/>
                </a:rPr>
                <a:t>FW/</a:t>
              </a:r>
            </a:p>
            <a:p>
              <a:r>
                <a:rPr lang="en-US" sz="1800">
                  <a:latin typeface="+mn-lt"/>
                </a:rPr>
                <a:t>VPN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4123765" y="5367074"/>
            <a:ext cx="3033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l" eaLnBrk="1" hangingPunct="1"/>
            <a:r>
              <a:rPr lang="en-US" sz="1800" dirty="0">
                <a:latin typeface="+mn-lt"/>
                <a:ea typeface="ＭＳ Ｐゴシック" charset="0"/>
                <a:cs typeface="ＭＳ Ｐゴシック" charset="0"/>
              </a:rPr>
              <a:t>Encrypts entire IP packet</a:t>
            </a:r>
          </a:p>
          <a:p>
            <a:pPr marL="0" lvl="2" algn="l" eaLnBrk="1" hangingPunct="1"/>
            <a:r>
              <a:rPr lang="en-US" sz="1800" dirty="0" smtClean="0">
                <a:latin typeface="+mn-lt"/>
                <a:ea typeface="ＭＳ Ｐゴシック" charset="0"/>
              </a:rPr>
              <a:t>Adds </a:t>
            </a:r>
            <a:r>
              <a:rPr lang="en-US" sz="1800" dirty="0">
                <a:latin typeface="+mn-lt"/>
                <a:ea typeface="ＭＳ Ｐゴシック" charset="0"/>
              </a:rPr>
              <a:t>new header for next </a:t>
            </a:r>
            <a:r>
              <a:rPr lang="en-US" sz="1800" dirty="0" smtClean="0">
                <a:latin typeface="+mn-lt"/>
                <a:ea typeface="ＭＳ Ｐゴシック" charset="0"/>
              </a:rPr>
              <a:t>hop</a:t>
            </a:r>
            <a:endParaRPr lang="en-US" sz="1800" dirty="0">
              <a:latin typeface="+mn-lt"/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3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security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BGP security issues</a:t>
            </a:r>
            <a:endParaRPr lang="en-US" dirty="0"/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AS can claim to serve a prefix that they actually don’t have a route to</a:t>
            </a:r>
          </a:p>
          <a:p>
            <a:pPr lvl="1"/>
            <a:r>
              <a:rPr lang="en-US" dirty="0" smtClean="0"/>
              <a:t>Problem not specific to policy or path vector</a:t>
            </a:r>
          </a:p>
          <a:p>
            <a:pPr lvl="1"/>
            <a:r>
              <a:rPr lang="en-US" dirty="0" smtClean="0"/>
              <a:t>Important because of AS autonomy</a:t>
            </a:r>
          </a:p>
          <a:p>
            <a:pPr lvl="1"/>
            <a:r>
              <a:rPr lang="en-US" dirty="0" smtClean="0"/>
              <a:t>Fixable: make ASes </a:t>
            </a:r>
            <a:r>
              <a:rPr lang="ja-JP" altLang="en-US" dirty="0" smtClean="0"/>
              <a:t>“</a:t>
            </a:r>
            <a:r>
              <a:rPr lang="en-US" dirty="0" smtClean="0"/>
              <a:t>prove</a:t>
            </a:r>
            <a:r>
              <a:rPr lang="ja-JP" altLang="en-US" dirty="0" smtClean="0"/>
              <a:t>”</a:t>
            </a:r>
            <a:r>
              <a:rPr lang="en-US" dirty="0" smtClean="0"/>
              <a:t> they have a path</a:t>
            </a:r>
          </a:p>
          <a:p>
            <a:r>
              <a:rPr lang="en-US" dirty="0" smtClean="0"/>
              <a:t>AS may forward packets along a route different from what is advertised</a:t>
            </a:r>
          </a:p>
          <a:p>
            <a:pPr lvl="1"/>
            <a:r>
              <a:rPr lang="en-US" dirty="0" smtClean="0"/>
              <a:t>Tell customers about fictitious short path…</a:t>
            </a:r>
          </a:p>
          <a:p>
            <a:pPr lvl="1"/>
            <a:r>
              <a:rPr lang="en-US" dirty="0" smtClean="0"/>
              <a:t>Much harder to fix!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2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 goals for BGP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Secure message exchange between neighbors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onfidential BGP message exchange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denial of service</a:t>
            </a:r>
          </a:p>
          <a:p>
            <a:r>
              <a:rPr lang="en-US" dirty="0" smtClean="0"/>
              <a:t>Validity of the routing information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O</a:t>
            </a:r>
            <a:r>
              <a:rPr lang="en-US" dirty="0" smtClean="0">
                <a:solidFill>
                  <a:schemeClr val="accent5"/>
                </a:solidFill>
              </a:rPr>
              <a:t>rigin authentication 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AS path authentication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AS path policy </a:t>
            </a:r>
          </a:p>
          <a:p>
            <a:r>
              <a:rPr lang="en-US" dirty="0" smtClean="0"/>
              <a:t>Correspondence of the </a:t>
            </a:r>
            <a:r>
              <a:rPr lang="en-US" dirty="0" smtClean="0">
                <a:solidFill>
                  <a:schemeClr val="accent5"/>
                </a:solidFill>
              </a:rPr>
              <a:t>forwarding </a:t>
            </a:r>
            <a:r>
              <a:rPr lang="en-US" dirty="0" smtClean="0"/>
              <a:t>path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oes the traffic follow the advertised AS path?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hijacking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Another AS </a:t>
            </a:r>
            <a:r>
              <a:rPr lang="en-US" dirty="0" smtClean="0"/>
              <a:t>originates the prefix</a:t>
            </a:r>
          </a:p>
          <a:p>
            <a:pPr lvl="1"/>
            <a:r>
              <a:rPr lang="en-US" dirty="0" smtClean="0"/>
              <a:t>BGP does not verify that the AS is authorized</a:t>
            </a:r>
          </a:p>
          <a:p>
            <a:pPr lvl="1"/>
            <a:r>
              <a:rPr lang="en-US" dirty="0" smtClean="0"/>
              <a:t>Registries of prefix ownership can be stale and inaccurate</a:t>
            </a:r>
          </a:p>
          <a:p>
            <a:r>
              <a:rPr lang="en-US" dirty="0"/>
              <a:t>Consequences for the affected ASs</a:t>
            </a:r>
          </a:p>
          <a:p>
            <a:pPr lvl="1"/>
            <a:r>
              <a:rPr lang="en-US" dirty="0" err="1" smtClean="0">
                <a:solidFill>
                  <a:schemeClr val="accent5"/>
                </a:solidFill>
              </a:rPr>
              <a:t>Blackhole</a:t>
            </a:r>
            <a:r>
              <a:rPr lang="en-US" dirty="0"/>
              <a:t>: </a:t>
            </a:r>
            <a:r>
              <a:rPr lang="en-US" dirty="0" smtClean="0"/>
              <a:t>Data </a:t>
            </a:r>
            <a:r>
              <a:rPr lang="en-US" dirty="0"/>
              <a:t>traffic is discarded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Snooping</a:t>
            </a:r>
            <a:r>
              <a:rPr lang="en-US" dirty="0"/>
              <a:t>: </a:t>
            </a:r>
            <a:r>
              <a:rPr lang="en-US" dirty="0" smtClean="0"/>
              <a:t>Data </a:t>
            </a:r>
            <a:r>
              <a:rPr lang="en-US" dirty="0"/>
              <a:t>traffic is </a:t>
            </a:r>
            <a:r>
              <a:rPr lang="en-US" dirty="0" smtClean="0"/>
              <a:t>inspected; then </a:t>
            </a:r>
            <a:r>
              <a:rPr lang="en-US" dirty="0"/>
              <a:t>redirected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Impersonation</a:t>
            </a:r>
            <a:r>
              <a:rPr lang="en-US" dirty="0"/>
              <a:t>: </a:t>
            </a:r>
            <a:r>
              <a:rPr lang="en-US" dirty="0" smtClean="0"/>
              <a:t>Data </a:t>
            </a:r>
            <a:r>
              <a:rPr lang="en-US" dirty="0"/>
              <a:t>traffic is sent to bogus </a:t>
            </a:r>
            <a:r>
              <a:rPr lang="en-US" dirty="0" smtClean="0"/>
              <a:t>destinations</a:t>
            </a:r>
          </a:p>
          <a:p>
            <a:r>
              <a:rPr lang="en-US" dirty="0" smtClean="0"/>
              <a:t>There can also be sub-prefix hijacking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Hijacking is hard to detect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Legitimate origin AS doesn</a:t>
            </a:r>
            <a:r>
              <a:rPr lang="en-US" altLang="ja-JP" dirty="0" smtClean="0"/>
              <a:t>’</a:t>
            </a:r>
            <a:r>
              <a:rPr lang="en-US" dirty="0" smtClean="0"/>
              <a:t>t see the problem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icks its own route; may not even learn of the bogus</a:t>
            </a:r>
          </a:p>
          <a:p>
            <a:r>
              <a:rPr lang="en-US" dirty="0" smtClean="0"/>
              <a:t>May not cause loss of connectivity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if the bogus AS snoops and redirects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only cause performance degradation</a:t>
            </a:r>
          </a:p>
          <a:p>
            <a:r>
              <a:rPr lang="en-US" dirty="0" smtClean="0"/>
              <a:t>Loss of connectivity may be isolated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only for sources in parts of the Internet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diagnose prefix hijacking?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Needs many </a:t>
            </a:r>
            <a:r>
              <a:rPr lang="en-US" dirty="0" smtClean="0">
                <a:solidFill>
                  <a:schemeClr val="accent5"/>
                </a:solidFill>
              </a:rPr>
              <a:t>vantage points </a:t>
            </a:r>
            <a:r>
              <a:rPr lang="en-US" dirty="0" smtClean="0"/>
              <a:t>across the Internet</a:t>
            </a:r>
          </a:p>
          <a:p>
            <a:pPr lvl="1"/>
            <a:r>
              <a:rPr lang="en-US" dirty="0" smtClean="0"/>
              <a:t>Analyze </a:t>
            </a:r>
            <a:r>
              <a:rPr lang="en-US" dirty="0"/>
              <a:t>updates from </a:t>
            </a:r>
            <a:r>
              <a:rPr lang="en-US" dirty="0" smtClean="0"/>
              <a:t>many vantage </a:t>
            </a:r>
            <a:r>
              <a:rPr lang="en-US" dirty="0"/>
              <a:t>points</a:t>
            </a:r>
          </a:p>
          <a:p>
            <a:pPr lvl="1"/>
            <a:r>
              <a:rPr lang="en-US" dirty="0"/>
              <a:t>Launch traceroute from many vantage points</a:t>
            </a:r>
          </a:p>
          <a:p>
            <a:pPr lvl="1"/>
            <a:r>
              <a:rPr lang="en-US" dirty="0"/>
              <a:t>Requires access to BGP routers or hosts across the </a:t>
            </a:r>
            <a:r>
              <a:rPr lang="en-US" dirty="0" smtClean="0"/>
              <a:t>Internet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7: Too many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 </a:t>
            </a:r>
            <a:r>
              <a:rPr lang="en-US" dirty="0" smtClean="0"/>
              <a:t>7 applications present a wide range </a:t>
            </a:r>
            <a:r>
              <a:rPr lang="en-US" dirty="0"/>
              <a:t>of diverse </a:t>
            </a:r>
            <a:r>
              <a:rPr lang="en-US" dirty="0" smtClean="0"/>
              <a:t>threats</a:t>
            </a:r>
          </a:p>
          <a:p>
            <a:pPr lvl="1"/>
            <a:r>
              <a:rPr lang="en-US" dirty="0" smtClean="0"/>
              <a:t>Server-side </a:t>
            </a:r>
            <a:r>
              <a:rPr lang="en-US" dirty="0"/>
              <a:t>vulnerabilities </a:t>
            </a:r>
            <a:r>
              <a:rPr lang="en-US" dirty="0" smtClean="0"/>
              <a:t>(e.g., buffer </a:t>
            </a:r>
            <a:r>
              <a:rPr lang="en-US" dirty="0"/>
              <a:t>overflow, SQL injection, </a:t>
            </a:r>
            <a:r>
              <a:rPr lang="en-US" dirty="0" smtClean="0"/>
              <a:t>XSS), </a:t>
            </a:r>
            <a:r>
              <a:rPr lang="en-US" dirty="0"/>
              <a:t>spam, </a:t>
            </a:r>
            <a:r>
              <a:rPr lang="en-US" dirty="0" smtClean="0"/>
              <a:t>phishing, account theft, …</a:t>
            </a:r>
          </a:p>
          <a:p>
            <a:pPr lvl="1"/>
            <a:r>
              <a:rPr lang="en-US" dirty="0" smtClean="0"/>
              <a:t>Leading to many cybercrimes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Not our focus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5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Feb 24, 2008 YouTube outage (100 minutes – 2 hours)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 smtClean="0"/>
              <a:t>YouTube (AS 36561)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ddress block 208.65.152.0/22</a:t>
            </a:r>
          </a:p>
          <a:p>
            <a:r>
              <a:rPr lang="en-US" dirty="0" smtClean="0"/>
              <a:t>Pakistan Telecom (AS 17557)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eceives govt. order to </a:t>
            </a:r>
            <a:r>
              <a:rPr lang="en-US" dirty="0"/>
              <a:t>block YouTube access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tarts announcing 208.65.153.0/24 to its provider PCCW (AS 3491)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 packets directed to YouTube get dropped</a:t>
            </a:r>
          </a:p>
          <a:p>
            <a:r>
              <a:rPr lang="en-US" dirty="0" smtClean="0"/>
              <a:t>Mistakes were made</a:t>
            </a:r>
          </a:p>
          <a:p>
            <a:pPr lvl="1"/>
            <a:r>
              <a:rPr lang="en-US" dirty="0" smtClean="0"/>
              <a:t>AS 17557: Announced to everyone, not just customers</a:t>
            </a:r>
          </a:p>
          <a:p>
            <a:pPr lvl="1"/>
            <a:r>
              <a:rPr lang="en-US" dirty="0" smtClean="0"/>
              <a:t>AS 3491: Not filtering routes announced by AS 17557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2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other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BGP session security</a:t>
            </a:r>
          </a:p>
          <a:p>
            <a:r>
              <a:rPr lang="en-US" dirty="0" smtClean="0"/>
              <a:t>AS path validity</a:t>
            </a:r>
          </a:p>
          <a:p>
            <a:pPr lvl="1"/>
            <a:r>
              <a:rPr lang="en-US" dirty="0" smtClean="0"/>
              <a:t>Remove, add, or modify ASes in AS path</a:t>
            </a:r>
          </a:p>
          <a:p>
            <a:r>
              <a:rPr lang="en-US" dirty="0" smtClean="0"/>
              <a:t>Forwarding issues</a:t>
            </a:r>
          </a:p>
          <a:p>
            <a:pPr lvl="1"/>
            <a:r>
              <a:rPr lang="en-US" dirty="0" smtClean="0"/>
              <a:t>Routing does not mean nor control forwarding</a:t>
            </a:r>
          </a:p>
          <a:p>
            <a:r>
              <a:rPr lang="en-US" dirty="0" smtClean="0"/>
              <a:t>Overall, BGP today is </a:t>
            </a:r>
          </a:p>
          <a:p>
            <a:pPr lvl="1"/>
            <a:r>
              <a:rPr lang="en-US" dirty="0" smtClean="0"/>
              <a:t>Vulnerable</a:t>
            </a:r>
          </a:p>
          <a:p>
            <a:pPr lvl="1"/>
            <a:r>
              <a:rPr lang="en-US" dirty="0" smtClean="0"/>
              <a:t>Hard to fix (even though we have some solutions like S-BGP and </a:t>
            </a:r>
            <a:r>
              <a:rPr lang="en-US" dirty="0" err="1" smtClean="0"/>
              <a:t>BGPsec</a:t>
            </a:r>
            <a:r>
              <a:rPr lang="en-US" dirty="0" smtClean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and link layer issues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5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Eavesdropping/sniffing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subnets using broadcast technologies (e.g., WiFi, pre-2000 Ethernet), it’s free</a:t>
            </a:r>
          </a:p>
          <a:p>
            <a:r>
              <a:rPr lang="en-US" dirty="0" smtClean="0"/>
              <a:t>For any technology, routers/switches transferring the data can look at/capture/export data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0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Denial of Service (</a:t>
            </a:r>
            <a:r>
              <a:rPr lang="en-US" dirty="0" err="1" smtClean="0"/>
              <a:t>DoS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Overload/jam signals (e.g., in wireless networks)</a:t>
            </a:r>
          </a:p>
          <a:p>
            <a:r>
              <a:rPr lang="en-US" dirty="0"/>
              <a:t>Introduce ill-formed frames/packets</a:t>
            </a:r>
          </a:p>
          <a:p>
            <a:r>
              <a:rPr lang="en-US" dirty="0" smtClean="0"/>
              <a:t>Just drop frames/packets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forged frames/packets</a:t>
            </a:r>
          </a:p>
          <a:p>
            <a:r>
              <a:rPr lang="en-US" dirty="0" smtClean="0"/>
              <a:t>More powerful when combined with eavesdropping</a:t>
            </a:r>
          </a:p>
          <a:p>
            <a:pPr lvl="1"/>
            <a:r>
              <a:rPr lang="en-US" dirty="0" smtClean="0"/>
              <a:t>We’ve seen its examples already in upper layers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6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Attacker can listen to DHCP requests that new host broadcast</a:t>
            </a:r>
          </a:p>
          <a:p>
            <a:r>
              <a:rPr lang="en-US" dirty="0" smtClean="0"/>
              <a:t>Can respond with forged offers before the actual DHCP server</a:t>
            </a:r>
          </a:p>
          <a:p>
            <a:pPr lvl="1"/>
            <a:r>
              <a:rPr lang="en-US" dirty="0" smtClean="0"/>
              <a:t>Essentially, taking over DNS, gateway, and other core information, and insert itself as a man-in-the-middle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7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Ensuring network security is a constant battle</a:t>
            </a:r>
          </a:p>
          <a:p>
            <a:pPr lvl="1"/>
            <a:r>
              <a:rPr lang="en-US" dirty="0" smtClean="0"/>
              <a:t>AND, a vast field on its own</a:t>
            </a:r>
          </a:p>
          <a:p>
            <a:pPr lvl="1"/>
            <a:r>
              <a:rPr lang="en-US" dirty="0" smtClean="0"/>
              <a:t>We just looked at a few </a:t>
            </a:r>
            <a:r>
              <a:rPr lang="en-US" smtClean="0"/>
              <a:t>random samples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2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goals for communication security: 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C</a:t>
            </a:r>
            <a:r>
              <a:rPr lang="en-US" dirty="0" smtClean="0"/>
              <a:t>onfidentiality</a:t>
            </a:r>
          </a:p>
          <a:p>
            <a:pPr lvl="1"/>
            <a:r>
              <a:rPr lang="en-US" dirty="0" smtClean="0"/>
              <a:t>No one </a:t>
            </a:r>
            <a:r>
              <a:rPr lang="en-US" dirty="0" smtClean="0">
                <a:solidFill>
                  <a:schemeClr val="accent5"/>
                </a:solidFill>
              </a:rPr>
              <a:t>read </a:t>
            </a:r>
            <a:r>
              <a:rPr lang="en-US" dirty="0" smtClean="0"/>
              <a:t>our communication</a:t>
            </a:r>
          </a:p>
          <a:p>
            <a:pPr lvl="1"/>
            <a:r>
              <a:rPr lang="en-US" dirty="0" smtClean="0"/>
              <a:t>Cryptography</a:t>
            </a:r>
          </a:p>
          <a:p>
            <a:r>
              <a:rPr lang="en-US" dirty="0" smtClean="0"/>
              <a:t>Message </a:t>
            </a:r>
            <a:r>
              <a:rPr lang="en-US" dirty="0" smtClean="0">
                <a:solidFill>
                  <a:schemeClr val="accent4"/>
                </a:solidFill>
              </a:rPr>
              <a:t>I</a:t>
            </a:r>
            <a:r>
              <a:rPr lang="en-US" dirty="0" smtClean="0"/>
              <a:t>ntegrity</a:t>
            </a:r>
          </a:p>
          <a:p>
            <a:pPr lvl="1"/>
            <a:r>
              <a:rPr lang="en-US" dirty="0" smtClean="0"/>
              <a:t>No one can </a:t>
            </a:r>
            <a:r>
              <a:rPr lang="en-US" dirty="0" smtClean="0">
                <a:solidFill>
                  <a:schemeClr val="accent5"/>
                </a:solidFill>
              </a:rPr>
              <a:t>modify </a:t>
            </a:r>
            <a:r>
              <a:rPr lang="en-US" dirty="0" smtClean="0"/>
              <a:t>our communication w/o detection</a:t>
            </a:r>
          </a:p>
          <a:p>
            <a:pPr lvl="1"/>
            <a:r>
              <a:rPr lang="en-US" dirty="0" smtClean="0"/>
              <a:t>Verification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A</a:t>
            </a:r>
            <a:r>
              <a:rPr lang="en-US" dirty="0" smtClean="0"/>
              <a:t>vailability and </a:t>
            </a:r>
            <a:r>
              <a:rPr lang="en-US" dirty="0" smtClean="0">
                <a:solidFill>
                  <a:schemeClr val="accent4"/>
                </a:solidFill>
              </a:rPr>
              <a:t>A</a:t>
            </a:r>
            <a:r>
              <a:rPr lang="en-US" dirty="0" smtClean="0"/>
              <a:t>uthentication</a:t>
            </a:r>
          </a:p>
          <a:p>
            <a:pPr lvl="1"/>
            <a:r>
              <a:rPr lang="en-US" dirty="0"/>
              <a:t>Redundancy, </a:t>
            </a:r>
            <a:r>
              <a:rPr lang="en-US" dirty="0" err="1"/>
              <a:t>DoS</a:t>
            </a:r>
            <a:r>
              <a:rPr lang="en-US" dirty="0"/>
              <a:t>/DDoS prevention</a:t>
            </a:r>
          </a:p>
          <a:p>
            <a:pPr lvl="1"/>
            <a:r>
              <a:rPr lang="en-US" dirty="0" smtClean="0"/>
              <a:t>Only we can </a:t>
            </a:r>
            <a:r>
              <a:rPr lang="en-US" dirty="0" smtClean="0">
                <a:solidFill>
                  <a:schemeClr val="accent5"/>
                </a:solidFill>
              </a:rPr>
              <a:t>access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our data and communicate on our behalf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9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look at TCP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6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4: Manipulation of TCP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>
          <a:xfrm>
            <a:off x="685800" y="1600200"/>
            <a:ext cx="2868574" cy="4419600"/>
          </a:xfrm>
        </p:spPr>
        <p:txBody>
          <a:bodyPr/>
          <a:lstStyle/>
          <a:p>
            <a:r>
              <a:rPr lang="en-US" sz="2000" dirty="0" smtClean="0"/>
              <a:t>Source and destination port/IP define a connection</a:t>
            </a:r>
          </a:p>
          <a:p>
            <a:r>
              <a:rPr lang="en-US" sz="2000" dirty="0" smtClean="0">
                <a:solidFill>
                  <a:schemeClr val="accent5"/>
                </a:solidFill>
              </a:rPr>
              <a:t>Sequence number </a:t>
            </a:r>
            <a:r>
              <a:rPr lang="en-US" sz="2000" dirty="0" smtClean="0"/>
              <a:t>of a packet define its place in the stream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3810000" y="1623349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4191000" y="1669387"/>
            <a:ext cx="149701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Source port</a:t>
            </a:r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6172200" y="1623349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6324600" y="1669387"/>
            <a:ext cx="19637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3810000" y="2156749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5105400" y="2202787"/>
            <a:ext cx="22606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3810000" y="2613949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5105400" y="2659987"/>
            <a:ext cx="211772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3810000" y="3071149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13"/>
          <p:cNvSpPr>
            <a:spLocks noChangeArrowheads="1"/>
          </p:cNvSpPr>
          <p:nvPr/>
        </p:nvSpPr>
        <p:spPr bwMode="auto">
          <a:xfrm>
            <a:off x="6248400" y="3071149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6313487" y="3144174"/>
            <a:ext cx="2301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43" name="Text Box 15"/>
          <p:cNvSpPr txBox="1">
            <a:spLocks noChangeArrowheads="1"/>
          </p:cNvSpPr>
          <p:nvPr/>
        </p:nvSpPr>
        <p:spPr bwMode="auto">
          <a:xfrm>
            <a:off x="3740150" y="3147349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44" name="Line 16"/>
          <p:cNvSpPr>
            <a:spLocks noChangeShapeType="1"/>
          </p:cNvSpPr>
          <p:nvPr/>
        </p:nvSpPr>
        <p:spPr bwMode="auto">
          <a:xfrm>
            <a:off x="4724400" y="307114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17"/>
          <p:cNvSpPr>
            <a:spLocks noChangeShapeType="1"/>
          </p:cNvSpPr>
          <p:nvPr/>
        </p:nvSpPr>
        <p:spPr bwMode="auto">
          <a:xfrm>
            <a:off x="5181600" y="307114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5394325" y="3158462"/>
            <a:ext cx="8048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4800600" y="3193387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48" name="Rectangle 20"/>
          <p:cNvSpPr>
            <a:spLocks noChangeArrowheads="1"/>
          </p:cNvSpPr>
          <p:nvPr/>
        </p:nvSpPr>
        <p:spPr bwMode="auto">
          <a:xfrm>
            <a:off x="3810000" y="3604549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21"/>
          <p:cNvSpPr>
            <a:spLocks noChangeArrowheads="1"/>
          </p:cNvSpPr>
          <p:nvPr/>
        </p:nvSpPr>
        <p:spPr bwMode="auto">
          <a:xfrm>
            <a:off x="6248400" y="3604549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22"/>
          <p:cNvSpPr txBox="1">
            <a:spLocks noChangeArrowheads="1"/>
          </p:cNvSpPr>
          <p:nvPr/>
        </p:nvSpPr>
        <p:spPr bwMode="auto">
          <a:xfrm>
            <a:off x="4175125" y="3691862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6537325" y="3691862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52" name="Rectangle 24"/>
          <p:cNvSpPr>
            <a:spLocks noChangeArrowheads="1"/>
          </p:cNvSpPr>
          <p:nvPr/>
        </p:nvSpPr>
        <p:spPr bwMode="auto">
          <a:xfrm>
            <a:off x="3810000" y="4137949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Text Box 25"/>
          <p:cNvSpPr txBox="1">
            <a:spLocks noChangeArrowheads="1"/>
          </p:cNvSpPr>
          <p:nvPr/>
        </p:nvSpPr>
        <p:spPr bwMode="auto">
          <a:xfrm>
            <a:off x="5257800" y="4183987"/>
            <a:ext cx="21891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54" name="Rectangle 26"/>
          <p:cNvSpPr>
            <a:spLocks noChangeArrowheads="1"/>
          </p:cNvSpPr>
          <p:nvPr/>
        </p:nvSpPr>
        <p:spPr bwMode="auto">
          <a:xfrm>
            <a:off x="3810000" y="4595149"/>
            <a:ext cx="4876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80332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TCP’s 3-Way handshaking</a:t>
            </a:r>
            <a:endParaRPr lang="en-US" dirty="0"/>
          </a:p>
        </p:txBody>
      </p:sp>
      <p:sp>
        <p:nvSpPr>
          <p:cNvPr id="86020" name="Line 3"/>
          <p:cNvSpPr>
            <a:spLocks noChangeShapeType="1"/>
          </p:cNvSpPr>
          <p:nvPr/>
        </p:nvSpPr>
        <p:spPr bwMode="auto">
          <a:xfrm flipH="1">
            <a:off x="1981200" y="2139156"/>
            <a:ext cx="4763" cy="3804443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889000" y="1524001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5"/>
                </a:solidFill>
                <a:latin typeface="Arial" charset="0"/>
              </a:rPr>
              <a:t>Client (initiator)</a:t>
            </a: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6403975" y="1524000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4"/>
                </a:solidFill>
                <a:latin typeface="Arial" charset="0"/>
              </a:rPr>
              <a:t>Server</a:t>
            </a:r>
          </a:p>
        </p:txBody>
      </p:sp>
      <p:sp>
        <p:nvSpPr>
          <p:cNvPr id="86023" name="Line 6"/>
          <p:cNvSpPr>
            <a:spLocks noChangeShapeType="1"/>
          </p:cNvSpPr>
          <p:nvPr/>
        </p:nvSpPr>
        <p:spPr bwMode="auto">
          <a:xfrm>
            <a:off x="6858000" y="2139156"/>
            <a:ext cx="0" cy="3880643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81200" y="2300290"/>
            <a:ext cx="4876800" cy="722313"/>
            <a:chOff x="1248" y="2185"/>
            <a:chExt cx="3072" cy="455"/>
          </a:xfrm>
        </p:grpSpPr>
        <p:sp>
          <p:nvSpPr>
            <p:cNvPr id="86036" name="Line 8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86037" name="Text Box 9"/>
            <p:cNvSpPr txBox="1">
              <a:spLocks noChangeArrowheads="1"/>
            </p:cNvSpPr>
            <p:nvPr/>
          </p:nvSpPr>
          <p:spPr bwMode="auto">
            <a:xfrm rot="429064">
              <a:off x="1992" y="2185"/>
              <a:ext cx="11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accent5"/>
                  </a:solidFill>
                  <a:latin typeface="Arial" charset="0"/>
                </a:rPr>
                <a:t>SYN, SeqNum = x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82788" y="3116266"/>
            <a:ext cx="4875212" cy="617538"/>
            <a:chOff x="1248" y="2731"/>
            <a:chExt cx="3072" cy="389"/>
          </a:xfrm>
        </p:grpSpPr>
        <p:sp>
          <p:nvSpPr>
            <p:cNvPr id="86034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86035" name="Text Box 12"/>
            <p:cNvSpPr txBox="1">
              <a:spLocks noChangeArrowheads="1"/>
            </p:cNvSpPr>
            <p:nvPr/>
          </p:nvSpPr>
          <p:spPr bwMode="auto">
            <a:xfrm rot="21224390">
              <a:off x="1577" y="2731"/>
              <a:ext cx="23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accent4"/>
                  </a:solidFill>
                  <a:latin typeface="Arial" charset="0"/>
                </a:rPr>
                <a:t>SYN + ACK, SeqNum = y, Ack = x + 1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981200" y="3671891"/>
            <a:ext cx="4876800" cy="722313"/>
            <a:chOff x="1248" y="3241"/>
            <a:chExt cx="3072" cy="455"/>
          </a:xfrm>
        </p:grpSpPr>
        <p:sp>
          <p:nvSpPr>
            <p:cNvPr id="86032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86033" name="Text Box 15"/>
            <p:cNvSpPr txBox="1">
              <a:spLocks noChangeArrowheads="1"/>
            </p:cNvSpPr>
            <p:nvPr/>
          </p:nvSpPr>
          <p:spPr bwMode="auto">
            <a:xfrm rot="429064">
              <a:off x="2024" y="3241"/>
              <a:ext cx="113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accent5"/>
                  </a:solidFill>
                  <a:latin typeface="Arial" charset="0"/>
                </a:rPr>
                <a:t>ACK, Ack = y + 1</a:t>
              </a:r>
            </a:p>
          </p:txBody>
        </p:sp>
      </p:grpSp>
      <p:sp>
        <p:nvSpPr>
          <p:cNvPr id="967698" name="Text Box 18"/>
          <p:cNvSpPr txBox="1">
            <a:spLocks noChangeArrowheads="1"/>
          </p:cNvSpPr>
          <p:nvPr/>
        </p:nvSpPr>
        <p:spPr bwMode="auto">
          <a:xfrm>
            <a:off x="606425" y="2096294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5"/>
                </a:solidFill>
                <a:latin typeface="Courier" charset="0"/>
              </a:rPr>
              <a:t>connect()</a:t>
            </a:r>
          </a:p>
        </p:txBody>
      </p:sp>
      <p:sp>
        <p:nvSpPr>
          <p:cNvPr id="86030" name="Text Box 19"/>
          <p:cNvSpPr txBox="1">
            <a:spLocks noChangeArrowheads="1"/>
          </p:cNvSpPr>
          <p:nvPr/>
        </p:nvSpPr>
        <p:spPr bwMode="auto">
          <a:xfrm>
            <a:off x="6934200" y="2096294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4"/>
                </a:solidFill>
                <a:latin typeface="Courier" charset="0"/>
              </a:rPr>
              <a:t>listen()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23" name="Group 13"/>
          <p:cNvGrpSpPr>
            <a:grpSpLocks/>
          </p:cNvGrpSpPr>
          <p:nvPr/>
        </p:nvGrpSpPr>
        <p:grpSpPr bwMode="auto">
          <a:xfrm>
            <a:off x="1933188" y="4175129"/>
            <a:ext cx="4930775" cy="671513"/>
            <a:chOff x="1214" y="3273"/>
            <a:chExt cx="3106" cy="423"/>
          </a:xfrm>
        </p:grpSpPr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5" name="Text Box 15"/>
            <p:cNvSpPr txBox="1">
              <a:spLocks noChangeArrowheads="1"/>
            </p:cNvSpPr>
            <p:nvPr/>
          </p:nvSpPr>
          <p:spPr bwMode="auto">
            <a:xfrm rot="429064">
              <a:off x="1214" y="3273"/>
              <a:ext cx="30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accent5"/>
                  </a:solidFill>
                  <a:latin typeface="Arial" charset="0"/>
                </a:rPr>
                <a:t>ACK, </a:t>
              </a:r>
              <a:r>
                <a:rPr lang="en-US" sz="1600" dirty="0" smtClean="0">
                  <a:solidFill>
                    <a:schemeClr val="accent5"/>
                  </a:solidFill>
                  <a:latin typeface="Arial" charset="0"/>
                </a:rPr>
                <a:t>SeqNum = x + 1, Ack </a:t>
              </a:r>
              <a:r>
                <a:rPr lang="en-US" sz="1600" dirty="0">
                  <a:solidFill>
                    <a:schemeClr val="accent5"/>
                  </a:solidFill>
                  <a:latin typeface="Arial" charset="0"/>
                </a:rPr>
                <a:t>= y + </a:t>
              </a:r>
              <a:r>
                <a:rPr lang="en-US" sz="1600" dirty="0" smtClean="0">
                  <a:solidFill>
                    <a:schemeClr val="accent5"/>
                  </a:solidFill>
                  <a:latin typeface="Arial" charset="0"/>
                </a:rPr>
                <a:t>1, Data = “GET”</a:t>
              </a:r>
              <a:endParaRPr lang="en-US" sz="1600" dirty="0">
                <a:solidFill>
                  <a:schemeClr val="accent5"/>
                </a:solidFill>
                <a:latin typeface="Arial" charset="0"/>
              </a:endParaRPr>
            </a:p>
          </p:txBody>
        </p:sp>
      </p:grpSp>
      <p:grpSp>
        <p:nvGrpSpPr>
          <p:cNvPr id="26" name="Group 10"/>
          <p:cNvGrpSpPr>
            <a:grpSpLocks/>
          </p:cNvGrpSpPr>
          <p:nvPr/>
        </p:nvGrpSpPr>
        <p:grpSpPr bwMode="auto">
          <a:xfrm>
            <a:off x="1923683" y="5097462"/>
            <a:ext cx="4938691" cy="617538"/>
            <a:chOff x="1208" y="2731"/>
            <a:chExt cx="3112" cy="389"/>
          </a:xfrm>
        </p:grpSpPr>
        <p:sp>
          <p:nvSpPr>
            <p:cNvPr id="27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28" name="Text Box 12"/>
            <p:cNvSpPr txBox="1">
              <a:spLocks noChangeArrowheads="1"/>
            </p:cNvSpPr>
            <p:nvPr/>
          </p:nvSpPr>
          <p:spPr bwMode="auto">
            <a:xfrm rot="21224390">
              <a:off x="1208" y="2731"/>
              <a:ext cx="30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chemeClr val="accent4"/>
                  </a:solidFill>
                  <a:latin typeface="Arial" charset="0"/>
                </a:rPr>
                <a:t>ACK</a:t>
              </a:r>
              <a:r>
                <a:rPr lang="en-US" sz="1600" dirty="0">
                  <a:solidFill>
                    <a:schemeClr val="accent4"/>
                  </a:solidFill>
                  <a:latin typeface="Arial" charset="0"/>
                </a:rPr>
                <a:t>, SeqNum = </a:t>
              </a:r>
              <a:r>
                <a:rPr lang="en-US" sz="1600" dirty="0" smtClean="0">
                  <a:solidFill>
                    <a:schemeClr val="accent4"/>
                  </a:solidFill>
                  <a:latin typeface="Arial" charset="0"/>
                </a:rPr>
                <a:t>y + 1, </a:t>
              </a:r>
              <a:r>
                <a:rPr lang="en-US" sz="1600" dirty="0">
                  <a:solidFill>
                    <a:schemeClr val="accent4"/>
                  </a:solidFill>
                  <a:latin typeface="Arial" charset="0"/>
                </a:rPr>
                <a:t>Ack = x + </a:t>
              </a:r>
              <a:r>
                <a:rPr lang="en-US" sz="1600" dirty="0" smtClean="0">
                  <a:solidFill>
                    <a:schemeClr val="accent4"/>
                  </a:solidFill>
                  <a:latin typeface="Arial" charset="0"/>
                </a:rPr>
                <a:t>10, Data = “200”</a:t>
              </a:r>
              <a:endParaRPr lang="en-US" sz="1600" dirty="0">
                <a:solidFill>
                  <a:schemeClr val="accent4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67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abrupt termination</a:t>
            </a:r>
            <a:endParaRPr lang="en-US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88570"/>
            <a:ext cx="7924800" cy="223122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A sends a RESET (RST) to B</a:t>
            </a:r>
          </a:p>
          <a:p>
            <a:pPr lvl="1"/>
            <a:r>
              <a:rPr lang="en-US" sz="2000" dirty="0" smtClean="0"/>
              <a:t>E.g., because application process on A crashed</a:t>
            </a:r>
          </a:p>
          <a:p>
            <a:r>
              <a:rPr lang="en-US" sz="2400" dirty="0" smtClean="0"/>
              <a:t>That’s it</a:t>
            </a:r>
          </a:p>
          <a:p>
            <a:pPr lvl="1"/>
            <a:r>
              <a:rPr lang="en-US" sz="2000" dirty="0" smtClean="0"/>
              <a:t>B does not ack the RST</a:t>
            </a:r>
          </a:p>
          <a:p>
            <a:pPr lvl="1"/>
            <a:r>
              <a:rPr lang="en-US" sz="2000" dirty="0" smtClean="0"/>
              <a:t>Thus, RST is not delivered reliably, and any data in flight is lost</a:t>
            </a:r>
          </a:p>
          <a:p>
            <a:r>
              <a:rPr lang="en-US" sz="2400" dirty="0" smtClean="0">
                <a:solidFill>
                  <a:schemeClr val="accent5"/>
                </a:solidFill>
              </a:rPr>
              <a:t>An attacker </a:t>
            </a:r>
            <a:r>
              <a:rPr lang="en-US" sz="2400" dirty="0">
                <a:solidFill>
                  <a:schemeClr val="accent5"/>
                </a:solidFill>
              </a:rPr>
              <a:t>who knows ports </a:t>
            </a:r>
            <a:r>
              <a:rPr lang="en-US" sz="2400" dirty="0" smtClean="0">
                <a:solidFill>
                  <a:schemeClr val="accent5"/>
                </a:solidFill>
              </a:rPr>
              <a:t>and </a:t>
            </a:r>
            <a:r>
              <a:rPr lang="en-US" sz="2400" dirty="0">
                <a:solidFill>
                  <a:schemeClr val="accent5"/>
                </a:solidFill>
              </a:rPr>
              <a:t>sequence numbers can disrupt any TCP connection </a:t>
            </a:r>
            <a:endParaRPr lang="en-US" sz="2400" dirty="0" smtClean="0">
              <a:solidFill>
                <a:schemeClr val="accent5"/>
              </a:solidFill>
            </a:endParaRPr>
          </a:p>
        </p:txBody>
      </p:sp>
      <p:sp>
        <p:nvSpPr>
          <p:cNvPr id="103429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103434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103435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36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103455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6" name="Text Box 14"/>
            <p:cNvSpPr txBox="1">
              <a:spLocks noChangeArrowheads="1"/>
            </p:cNvSpPr>
            <p:nvPr/>
          </p:nvSpPr>
          <p:spPr bwMode="auto">
            <a:xfrm rot="-4702247">
              <a:off x="3326" y="1470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103438" name="Line 15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9" name="Line 16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Line 17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1" name="Text Box 18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42" name="Line 19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3" name="Text Box 20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03444" name="Text Box 21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103445" name="Text Box 22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103446" name="Oval 23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7" name="Oval 24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8" name="Oval 25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9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3415</TotalTime>
  <Words>2021</Words>
  <Application>Microsoft Macintosh PowerPoint</Application>
  <PresentationFormat>On-screen Show (4:3)</PresentationFormat>
  <Paragraphs>421</Paragraphs>
  <Slides>48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Calibri Light</vt:lpstr>
      <vt:lpstr>Courier</vt:lpstr>
      <vt:lpstr>Courier New</vt:lpstr>
      <vt:lpstr>ＭＳ Ｐゴシック</vt:lpstr>
      <vt:lpstr>Times</vt:lpstr>
      <vt:lpstr>Times New Roman</vt:lpstr>
      <vt:lpstr>Wingdings</vt:lpstr>
      <vt:lpstr>Office Theme</vt:lpstr>
      <vt:lpstr>EN.601.414/614 Computer Networks  Security</vt:lpstr>
      <vt:lpstr>Agenda</vt:lpstr>
      <vt:lpstr>Layers in the network stack</vt:lpstr>
      <vt:lpstr>Layer 7: Too many to cover</vt:lpstr>
      <vt:lpstr>General goals for communication security: CIA</vt:lpstr>
      <vt:lpstr>A quick look at TCP</vt:lpstr>
      <vt:lpstr>Layer 4: Manipulation of TCP</vt:lpstr>
      <vt:lpstr>TCP’s 3-Way handshaking</vt:lpstr>
      <vt:lpstr>TCP abrupt termination</vt:lpstr>
      <vt:lpstr>TCP RST injection</vt:lpstr>
      <vt:lpstr>Connection hijacking</vt:lpstr>
      <vt:lpstr>TCP data injection</vt:lpstr>
      <vt:lpstr>Connection hijacking</vt:lpstr>
      <vt:lpstr>Secure Sockets Layer (SSL)</vt:lpstr>
      <vt:lpstr>SSL/TLS and TCP/IP</vt:lpstr>
      <vt:lpstr>TCP security issues</vt:lpstr>
      <vt:lpstr>A quick security analysis of the IP header</vt:lpstr>
      <vt:lpstr>Focus on sender attacks</vt:lpstr>
      <vt:lpstr>IP packet structure</vt:lpstr>
      <vt:lpstr>IP address integrity</vt:lpstr>
      <vt:lpstr>Implications of IP address integrity</vt:lpstr>
      <vt:lpstr>More security implications</vt:lpstr>
      <vt:lpstr>Security implications of ToS</vt:lpstr>
      <vt:lpstr>Security implications of fragmentation</vt:lpstr>
      <vt:lpstr>More fragmentation attacks</vt:lpstr>
      <vt:lpstr>Security implications of TTL</vt:lpstr>
      <vt:lpstr>Other security implications</vt:lpstr>
      <vt:lpstr>Preventing (some) network layer threats</vt:lpstr>
      <vt:lpstr>Security at the network layer</vt:lpstr>
      <vt:lpstr>IPsec: Network layer security</vt:lpstr>
      <vt:lpstr>IPsec transport mode</vt:lpstr>
      <vt:lpstr>Virtual Private Network (VPN)</vt:lpstr>
      <vt:lpstr>End-to-end VPNs</vt:lpstr>
      <vt:lpstr>BGP security</vt:lpstr>
      <vt:lpstr>Recap: BGP security issues</vt:lpstr>
      <vt:lpstr>Security goals for BGP</vt:lpstr>
      <vt:lpstr>Prefix hijacking</vt:lpstr>
      <vt:lpstr>Hijacking is hard to detect</vt:lpstr>
      <vt:lpstr>How to diagnose prefix hijacking?</vt:lpstr>
      <vt:lpstr>Feb 24, 2008 YouTube outage (100 minutes – 2 hours)</vt:lpstr>
      <vt:lpstr>Many other issues</vt:lpstr>
      <vt:lpstr>Physical and link layer issues</vt:lpstr>
      <vt:lpstr>Eavesdropping/sniffing</vt:lpstr>
      <vt:lpstr>Denial of Service (DoS)</vt:lpstr>
      <vt:lpstr>Spoofing</vt:lpstr>
      <vt:lpstr>DHCP vulnerabilities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548</cp:revision>
  <dcterms:created xsi:type="dcterms:W3CDTF">2017-09-02T14:15:58Z</dcterms:created>
  <dcterms:modified xsi:type="dcterms:W3CDTF">2019-04-24T17:07:59Z</dcterms:modified>
</cp:coreProperties>
</file>