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4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40"/>
    <p:restoredTop sz="90075"/>
  </p:normalViewPr>
  <p:slideViewPr>
    <p:cSldViewPr snapToObjects="1">
      <p:cViewPr>
        <p:scale>
          <a:sx n="110" d="100"/>
          <a:sy n="110" d="100"/>
        </p:scale>
        <p:origin x="632" y="49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875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786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35360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2452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smtClean="0">
              <a:latin typeface="Times New Roman" pitchFamily="18" charset="0"/>
            </a:endParaRPr>
          </a:p>
        </p:txBody>
      </p:sp>
    </p:spTree>
    <p:extLst>
      <p:ext uri="{BB962C8B-B14F-4D97-AF65-F5344CB8AC3E}">
        <p14:creationId xmlns:p14="http://schemas.microsoft.com/office/powerpoint/2010/main" val="14359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90640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32265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9212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77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5887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892251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099571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0181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27</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1184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28</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67974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29</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8246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31</a:t>
            </a:fld>
            <a:endParaRPr lang="en-US" sz="1300" b="0" smtClean="0">
              <a:latin typeface="Times New Roman" pitchFamily="18" charset="0"/>
            </a:endParaRPr>
          </a:p>
        </p:txBody>
      </p:sp>
    </p:spTree>
    <p:extLst>
      <p:ext uri="{BB962C8B-B14F-4D97-AF65-F5344CB8AC3E}">
        <p14:creationId xmlns:p14="http://schemas.microsoft.com/office/powerpoint/2010/main" val="897629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32</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32</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extLst>
      <p:ext uri="{BB962C8B-B14F-4D97-AF65-F5344CB8AC3E}">
        <p14:creationId xmlns:p14="http://schemas.microsoft.com/office/powerpoint/2010/main" val="1416791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34</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85275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35</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214453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36</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11539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18775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37</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12467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38</a:t>
            </a:fld>
            <a:endParaRPr lang="en-US" dirty="0" smtClean="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65067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4833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5930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8835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574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3121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5721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2/12/18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image" Target="../media/image21.png"/><Relationship Id="rId16"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25.wmf"/><Relationship Id="rId5" Type="http://schemas.openxmlformats.org/officeDocument/2006/relationships/oleObject" Target="../embeddings/oleObject2.bin"/><Relationship Id="rId6" Type="http://schemas.openxmlformats.org/officeDocument/2006/relationships/image" Target="../media/image26.wmf"/><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2018 (</a:t>
            </a:r>
            <a:r>
              <a:rPr lang="en-US" b="0" dirty="0" err="1" smtClean="0"/>
              <a:t>TTh</a:t>
            </a:r>
            <a:r>
              <a:rPr lang="en-US" b="0" dirty="0" smtClean="0"/>
              <a:t> 12:00-1:15pm in Shaffer 301</a:t>
            </a:r>
            <a:r>
              <a:rPr lang="en-US" b="0" dirty="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Wireless</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Wireless </a:t>
            </a:r>
            <a:r>
              <a:rPr lang="en-US" sz="2400" b="1" dirty="0">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A</a:t>
            </a:r>
            <a:r>
              <a:rPr lang="en-US" sz="2000" b="0" dirty="0" smtClean="0">
                <a:ea typeface="Arial" charset="0"/>
                <a:cs typeface="Arial" charset="0"/>
              </a:rPr>
              <a:t>lso </a:t>
            </a:r>
            <a:r>
              <a:rPr lang="en-US" sz="2000" b="0" dirty="0">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ultiple </a:t>
            </a:r>
            <a:r>
              <a:rPr lang="en-US" sz="2000" b="0" dirty="0">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V</a:t>
            </a:r>
            <a:r>
              <a:rPr lang="en-US" sz="2000" b="0" dirty="0" smtClean="0">
                <a:ea typeface="Arial" charset="0"/>
                <a:cs typeface="Arial" charset="0"/>
              </a:rPr>
              <a:t>arious </a:t>
            </a:r>
            <a:r>
              <a:rPr lang="en-US" sz="2000" b="0" dirty="0">
                <a:ea typeface="Arial" charset="0"/>
                <a:cs typeface="Arial" charset="0"/>
              </a:rPr>
              <a:t>data rates, transmission distance</a:t>
            </a: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125112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1554" y="5691187"/>
            <a:ext cx="83869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Indoor</a:t>
            </a:r>
          </a:p>
          <a:p>
            <a:pPr algn="ctr" eaLnBrk="1" hangingPunct="1">
              <a:defRPr/>
            </a:pPr>
            <a:r>
              <a:rPr lang="en-US" sz="1400" b="0" dirty="0" smtClean="0">
                <a:latin typeface="Arial" charset="0"/>
                <a:cs typeface="+mn-cs"/>
              </a:rPr>
              <a:t>10-30m</a:t>
            </a:r>
          </a:p>
        </p:txBody>
      </p:sp>
      <p:sp>
        <p:nvSpPr>
          <p:cNvPr id="8200" name="Text Box 114"/>
          <p:cNvSpPr txBox="1">
            <a:spLocks noChangeArrowheads="1"/>
          </p:cNvSpPr>
          <p:nvPr/>
        </p:nvSpPr>
        <p:spPr bwMode="auto">
          <a:xfrm>
            <a:off x="3213574" y="5694362"/>
            <a:ext cx="1018227"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50-200m</a:t>
            </a:r>
          </a:p>
        </p:txBody>
      </p:sp>
      <p:sp>
        <p:nvSpPr>
          <p:cNvPr id="8201" name="Text Box 115"/>
          <p:cNvSpPr txBox="1">
            <a:spLocks noChangeArrowheads="1"/>
          </p:cNvSpPr>
          <p:nvPr/>
        </p:nvSpPr>
        <p:spPr bwMode="auto">
          <a:xfrm>
            <a:off x="4690420" y="5699125"/>
            <a:ext cx="1249060"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Mid-range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200m – 4 Km</a:t>
            </a:r>
          </a:p>
        </p:txBody>
      </p:sp>
      <p:sp>
        <p:nvSpPr>
          <p:cNvPr id="8202" name="Text Box 116"/>
          <p:cNvSpPr txBox="1">
            <a:spLocks noChangeArrowheads="1"/>
          </p:cNvSpPr>
          <p:nvPr/>
        </p:nvSpPr>
        <p:spPr bwMode="auto">
          <a:xfrm>
            <a:off x="6194812" y="5699125"/>
            <a:ext cx="1364477"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Long-range</a:t>
            </a:r>
          </a:p>
          <a:p>
            <a:pPr algn="ctr" eaLnBrk="1" hangingPunct="1">
              <a:defRPr/>
            </a:pPr>
            <a:r>
              <a:rPr lang="en-US" b="0" dirty="0" smtClean="0">
                <a:latin typeface="Arial" charset="0"/>
                <a:cs typeface="+mn-cs"/>
              </a:rPr>
              <a:t>outdoor</a:t>
            </a:r>
          </a:p>
          <a:p>
            <a:pPr algn="ctr" eaLnBrk="1" hangingPunct="1">
              <a:defRPr/>
            </a:pPr>
            <a:r>
              <a:rPr lang="en-US" sz="1400" b="0" dirty="0" smtClean="0">
                <a:latin typeface="Arial" charset="0"/>
                <a:cs typeface="+mn-cs"/>
              </a:rPr>
              <a:t>5Km – 20 Km</a:t>
            </a:r>
          </a:p>
        </p:txBody>
      </p:sp>
      <p:sp>
        <p:nvSpPr>
          <p:cNvPr id="8203" name="Text Box 117"/>
          <p:cNvSpPr txBox="1">
            <a:spLocks noChangeArrowheads="1"/>
          </p:cNvSpPr>
          <p:nvPr/>
        </p:nvSpPr>
        <p:spPr bwMode="auto">
          <a:xfrm>
            <a:off x="677021" y="50784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.056</a:t>
            </a:r>
            <a:endParaRPr lang="en-US" sz="1400" b="0" dirty="0" smtClean="0">
              <a:latin typeface="Arial" charset="0"/>
              <a:cs typeface="+mn-cs"/>
            </a:endParaRPr>
          </a:p>
        </p:txBody>
      </p:sp>
      <p:sp>
        <p:nvSpPr>
          <p:cNvPr id="8204" name="Text Box 118"/>
          <p:cNvSpPr txBox="1">
            <a:spLocks noChangeArrowheads="1"/>
          </p:cNvSpPr>
          <p:nvPr/>
        </p:nvSpPr>
        <p:spPr bwMode="auto">
          <a:xfrm>
            <a:off x="680196" y="4646612"/>
            <a:ext cx="63350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.384</a:t>
            </a:r>
            <a:endParaRPr lang="en-US" sz="1400" b="0" dirty="0" smtClean="0">
              <a:latin typeface="Arial" charset="0"/>
              <a:cs typeface="+mn-cs"/>
            </a:endParaRPr>
          </a:p>
        </p:txBody>
      </p:sp>
      <p:sp>
        <p:nvSpPr>
          <p:cNvPr id="8205" name="Text Box 119"/>
          <p:cNvSpPr txBox="1">
            <a:spLocks noChangeArrowheads="1"/>
          </p:cNvSpPr>
          <p:nvPr/>
        </p:nvSpPr>
        <p:spPr bwMode="auto">
          <a:xfrm>
            <a:off x="923047" y="39560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1</a:t>
            </a:r>
            <a:endParaRPr lang="en-US" sz="1400" b="0" dirty="0" smtClean="0">
              <a:latin typeface="Arial" charset="0"/>
              <a:cs typeface="+mn-cs"/>
            </a:endParaRPr>
          </a:p>
        </p:txBody>
      </p:sp>
      <p:sp>
        <p:nvSpPr>
          <p:cNvPr id="8206" name="Text Box 120"/>
          <p:cNvSpPr txBox="1">
            <a:spLocks noChangeArrowheads="1"/>
          </p:cNvSpPr>
          <p:nvPr/>
        </p:nvSpPr>
        <p:spPr bwMode="auto">
          <a:xfrm>
            <a:off x="921460" y="3524250"/>
            <a:ext cx="3129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a:t>
            </a:r>
            <a:endParaRPr lang="en-US" sz="1400" b="0" dirty="0" smtClean="0">
              <a:latin typeface="Arial" charset="0"/>
              <a:cs typeface="+mn-cs"/>
            </a:endParaRPr>
          </a:p>
        </p:txBody>
      </p:sp>
      <p:sp>
        <p:nvSpPr>
          <p:cNvPr id="8207" name="Text Box 121"/>
          <p:cNvSpPr txBox="1">
            <a:spLocks noChangeArrowheads="1"/>
          </p:cNvSpPr>
          <p:nvPr/>
        </p:nvSpPr>
        <p:spPr bwMode="auto">
          <a:xfrm>
            <a:off x="631512" y="3128962"/>
            <a:ext cx="6292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5-11</a:t>
            </a:r>
            <a:endParaRPr lang="en-US" sz="1400" b="0" dirty="0" smtClean="0">
              <a:latin typeface="Arial" charset="0"/>
              <a:cs typeface="+mn-cs"/>
            </a:endParaRPr>
          </a:p>
        </p:txBody>
      </p:sp>
      <p:sp>
        <p:nvSpPr>
          <p:cNvPr id="8208" name="Text Box 122"/>
          <p:cNvSpPr txBox="1">
            <a:spLocks noChangeArrowheads="1"/>
          </p:cNvSpPr>
          <p:nvPr/>
        </p:nvSpPr>
        <p:spPr bwMode="auto">
          <a:xfrm>
            <a:off x="812890" y="2713037"/>
            <a:ext cx="44114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54</a:t>
            </a:r>
            <a:endParaRPr lang="en-US" sz="1400" b="0" dirty="0" smtClean="0">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chemeClr val="accent1"/>
          </a:solidFill>
          <a:ln>
            <a:solidFill>
              <a:schemeClr val="tx1"/>
            </a:solid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7" name="Text Box 144"/>
          <p:cNvSpPr txBox="1">
            <a:spLocks noChangeArrowheads="1"/>
          </p:cNvSpPr>
          <p:nvPr/>
        </p:nvSpPr>
        <p:spPr bwMode="auto">
          <a:xfrm>
            <a:off x="712256" y="2300287"/>
            <a:ext cx="5693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latin typeface="Arial" charset="0"/>
                <a:cs typeface="+mn-cs"/>
              </a:rPr>
              <a:t>450</a:t>
            </a:r>
            <a:endParaRPr lang="en-US" sz="1400" b="0" dirty="0" smtClean="0">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455511" y="3693596"/>
            <a:ext cx="191590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cs typeface="+mn-cs"/>
              </a:rPr>
              <a:t>Data rate (Mbps)</a:t>
            </a:r>
          </a:p>
        </p:txBody>
      </p:sp>
      <p:sp>
        <p:nvSpPr>
          <p:cNvPr id="42" name="TextBox 41"/>
          <p:cNvSpPr txBox="1"/>
          <p:nvPr/>
        </p:nvSpPr>
        <p:spPr>
          <a:xfrm>
            <a:off x="208634" y="1879404"/>
            <a:ext cx="1041841" cy="369332"/>
          </a:xfrm>
          <a:prstGeom prst="rect">
            <a:avLst/>
          </a:prstGeom>
          <a:solidFill>
            <a:schemeClr val="bg1"/>
          </a:solidFill>
        </p:spPr>
        <p:txBody>
          <a:bodyPr wrap="square" rtlCol="0">
            <a:spAutoFit/>
          </a:bodyPr>
          <a:lstStyle/>
          <a:p>
            <a:pPr algn="r"/>
            <a:r>
              <a:rPr lang="en-US" b="0" dirty="0" smtClean="0"/>
              <a:t>1300</a:t>
            </a:r>
            <a:endParaRPr lang="en-US" b="0" dirty="0"/>
          </a:p>
        </p:txBody>
      </p:sp>
      <p:sp>
        <p:nvSpPr>
          <p:cNvPr id="46" name="Rectangle 145"/>
          <p:cNvSpPr>
            <a:spLocks noChangeArrowheads="1"/>
          </p:cNvSpPr>
          <p:nvPr/>
        </p:nvSpPr>
        <p:spPr bwMode="auto">
          <a:xfrm>
            <a:off x="1325167" y="1930490"/>
            <a:ext cx="1522412" cy="3159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893193" cy="307777"/>
          </a:xfrm>
          <a:prstGeom prst="rect">
            <a:avLst/>
          </a:prstGeom>
          <a:noFill/>
          <a:ln>
            <a:noFill/>
          </a:ln>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chemeClr val="accent4"/>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85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a:ln>
            <a:noFill/>
          </a:ln>
        </p:spPr>
        <p:txBody>
          <a:bodyPr/>
          <a:lstStyle/>
          <a:p>
            <a:r>
              <a:rPr lang="en-US" dirty="0" smtClean="0">
                <a:solidFill>
                  <a:schemeClr val="accent5"/>
                </a:solidFill>
              </a:rPr>
              <a:t>Infrastructure mode</a:t>
            </a:r>
            <a:r>
              <a:rPr lang="en-US" dirty="0" smtClean="0"/>
              <a:t>: Base stations connect mobiles to wired network</a:t>
            </a:r>
          </a:p>
          <a:p>
            <a:r>
              <a:rPr lang="en-US" dirty="0" smtClean="0">
                <a:solidFill>
                  <a:schemeClr val="accent5"/>
                </a:solidFill>
              </a:rPr>
              <a:t>Ad-hoc mode</a:t>
            </a:r>
            <a:r>
              <a:rPr lang="en-US" dirty="0" smtClean="0"/>
              <a:t>: Wireless hosts organize themselves to communicate </a:t>
            </a:r>
            <a:endParaRPr lang="en-US" dirty="0"/>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946004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1672528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chemeClr val="accent5"/>
                </a:solidFill>
              </a:rPr>
              <a:t>organize themselves </a:t>
            </a:r>
            <a:r>
              <a:rPr lang="en-US" sz="2400" dirty="0"/>
              <a:t>into a network: route among themselves</a:t>
            </a: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35"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36"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37"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38"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39"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40"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41"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42"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43"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44"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410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S</a:t>
            </a:r>
            <a:r>
              <a:rPr lang="en-US" sz="2400" b="1"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b="1" dirty="0">
                <a:latin typeface="Arial" charset="0"/>
                <a:ea typeface="Arial" charset="0"/>
                <a:cs typeface="Arial" charset="0"/>
              </a:rPr>
              <a:t>M</a:t>
            </a:r>
            <a:r>
              <a:rPr lang="en-US" sz="2400" b="1"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891468" y="292098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I</a:t>
            </a:r>
            <a:r>
              <a:rPr lang="en-US" sz="2200" b="1" dirty="0" smtClean="0">
                <a:latin typeface="Arial" charset="0"/>
                <a:ea typeface="Arial" charset="0"/>
                <a:cs typeface="Arial" charset="0"/>
              </a:rPr>
              <a:t>nfrastructure</a:t>
            </a:r>
          </a:p>
          <a:p>
            <a:pPr algn="ctr">
              <a:defRPr/>
            </a:pPr>
            <a:r>
              <a:rPr lang="en-US" sz="2200" b="1" dirty="0" smtClean="0">
                <a:latin typeface="Arial" charset="0"/>
                <a:ea typeface="Arial" charset="0"/>
                <a:cs typeface="Arial" charset="0"/>
              </a:rPr>
              <a:t>(e.g., APs)</a:t>
            </a:r>
          </a:p>
        </p:txBody>
      </p:sp>
      <p:sp>
        <p:nvSpPr>
          <p:cNvPr id="11272" name="Text Box 8"/>
          <p:cNvSpPr txBox="1">
            <a:spLocks noChangeArrowheads="1"/>
          </p:cNvSpPr>
          <p:nvPr/>
        </p:nvSpPr>
        <p:spPr bwMode="auto">
          <a:xfrm>
            <a:off x="891468" y="4603810"/>
            <a:ext cx="2021708"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1" dirty="0">
                <a:latin typeface="Arial" charset="0"/>
                <a:ea typeface="Arial" charset="0"/>
                <a:cs typeface="Arial" charset="0"/>
              </a:rPr>
              <a:t>N</a:t>
            </a:r>
            <a:r>
              <a:rPr lang="en-US" sz="2200" b="1" dirty="0" smtClean="0">
                <a:latin typeface="Arial" charset="0"/>
                <a:ea typeface="Arial" charset="0"/>
                <a:cs typeface="Arial" charset="0"/>
              </a:rPr>
              <a:t>o</a:t>
            </a:r>
          </a:p>
          <a:p>
            <a:pPr algn="ctr">
              <a:defRPr/>
            </a:pPr>
            <a:r>
              <a:rPr lang="en-US" sz="2200" b="1"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2975003" y="2643981"/>
            <a:ext cx="2095445"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latin typeface="Arial" charset="0"/>
                <a:ea typeface="Arial" charset="0"/>
                <a:cs typeface="Arial" charset="0"/>
              </a:rPr>
              <a:t>Host connects to </a:t>
            </a:r>
          </a:p>
          <a:p>
            <a:pPr algn="ctr">
              <a:defRPr/>
            </a:pPr>
            <a:r>
              <a:rPr lang="en-US" b="0" dirty="0" smtClean="0">
                <a:latin typeface="Arial" charset="0"/>
                <a:ea typeface="Arial" charset="0"/>
                <a:cs typeface="Arial" charset="0"/>
              </a:rPr>
              <a:t>base station (WiFi,</a:t>
            </a:r>
          </a:p>
          <a:p>
            <a:pPr algn="ctr">
              <a:defRPr/>
            </a:pPr>
            <a:r>
              <a:rPr lang="en-US" b="0" dirty="0" smtClean="0">
                <a:latin typeface="Arial" charset="0"/>
                <a:ea typeface="Arial" charset="0"/>
                <a:cs typeface="Arial" charset="0"/>
              </a:rPr>
              <a:t>WiMAX, cellular), </a:t>
            </a:r>
          </a:p>
          <a:p>
            <a:pPr algn="ctr">
              <a:defRPr/>
            </a:pPr>
            <a:r>
              <a:rPr lang="en-US" b="0" dirty="0" smtClean="0">
                <a:latin typeface="Arial" charset="0"/>
                <a:ea typeface="Arial" charset="0"/>
                <a:cs typeface="Arial" charset="0"/>
              </a:rPr>
              <a:t>which connects to </a:t>
            </a:r>
          </a:p>
          <a:p>
            <a:pPr algn="ctr">
              <a:defRPr/>
            </a:pPr>
            <a:r>
              <a:rPr lang="en-US" b="0" dirty="0" smtClean="0">
                <a:latin typeface="Arial" charset="0"/>
                <a:ea typeface="Arial" charset="0"/>
                <a:cs typeface="Arial" charset="0"/>
              </a:rPr>
              <a:t>larger Internet</a:t>
            </a:r>
          </a:p>
        </p:txBody>
      </p:sp>
      <p:sp>
        <p:nvSpPr>
          <p:cNvPr id="11274" name="Text Box 15"/>
          <p:cNvSpPr txBox="1">
            <a:spLocks noChangeArrowheads="1"/>
          </p:cNvSpPr>
          <p:nvPr/>
        </p:nvSpPr>
        <p:spPr bwMode="auto">
          <a:xfrm>
            <a:off x="2885235" y="4449921"/>
            <a:ext cx="2274982"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(Bluetooth, </a:t>
            </a:r>
          </a:p>
          <a:p>
            <a:pPr algn="ctr">
              <a:defRPr/>
            </a:pPr>
            <a:r>
              <a:rPr lang="en-US" b="0" dirty="0" smtClean="0">
                <a:latin typeface="Arial" charset="0"/>
                <a:ea typeface="Arial" charset="0"/>
                <a:cs typeface="Arial" charset="0"/>
              </a:rPr>
              <a:t>ad hoc nets)</a:t>
            </a:r>
          </a:p>
        </p:txBody>
      </p:sp>
      <p:sp>
        <p:nvSpPr>
          <p:cNvPr id="11275" name="Text Box 16"/>
          <p:cNvSpPr txBox="1">
            <a:spLocks noChangeArrowheads="1"/>
          </p:cNvSpPr>
          <p:nvPr/>
        </p:nvSpPr>
        <p:spPr bwMode="auto">
          <a:xfrm>
            <a:off x="5551437" y="2643981"/>
            <a:ext cx="2339102"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H</a:t>
            </a:r>
            <a:r>
              <a:rPr lang="en-US" b="0" dirty="0" smtClean="0">
                <a:latin typeface="Arial" charset="0"/>
                <a:ea typeface="Arial" charset="0"/>
                <a:cs typeface="Arial" charset="0"/>
              </a:rPr>
              <a:t>ost may have to</a:t>
            </a:r>
          </a:p>
          <a:p>
            <a:pPr algn="ctr">
              <a:defRPr/>
            </a:pPr>
            <a:r>
              <a:rPr lang="en-US" b="0" dirty="0" smtClean="0">
                <a:latin typeface="Arial" charset="0"/>
                <a:ea typeface="Arial" charset="0"/>
                <a:cs typeface="Arial" charset="0"/>
              </a:rPr>
              <a:t>relay through several</a:t>
            </a:r>
          </a:p>
          <a:p>
            <a:pPr algn="ctr">
              <a:defRPr/>
            </a:pPr>
            <a:r>
              <a:rPr lang="en-US" b="0" dirty="0" smtClean="0">
                <a:latin typeface="Arial" charset="0"/>
                <a:ea typeface="Arial" charset="0"/>
                <a:cs typeface="Arial" charset="0"/>
              </a:rPr>
              <a:t>wireless nodes to </a:t>
            </a:r>
          </a:p>
          <a:p>
            <a:pPr algn="ctr">
              <a:defRPr/>
            </a:pPr>
            <a:r>
              <a:rPr lang="en-US" b="0" dirty="0" smtClean="0">
                <a:latin typeface="Arial" charset="0"/>
                <a:ea typeface="Arial" charset="0"/>
                <a:cs typeface="Arial" charset="0"/>
              </a:rPr>
              <a:t>connect to larger </a:t>
            </a:r>
          </a:p>
          <a:p>
            <a:pPr algn="ctr">
              <a:defRPr/>
            </a:pPr>
            <a:r>
              <a:rPr lang="en-US" b="0" dirty="0" smtClean="0">
                <a:latin typeface="Arial" charset="0"/>
                <a:ea typeface="Arial" charset="0"/>
                <a:cs typeface="Arial" charset="0"/>
              </a:rPr>
              <a:t>Internet: </a:t>
            </a:r>
            <a:r>
              <a:rPr lang="en-US" b="0" i="1" dirty="0" smtClean="0">
                <a:latin typeface="Arial" charset="0"/>
                <a:ea typeface="Arial" charset="0"/>
                <a:cs typeface="Arial" charset="0"/>
              </a:rPr>
              <a:t>mesh net</a:t>
            </a:r>
          </a:p>
        </p:txBody>
      </p:sp>
      <p:sp>
        <p:nvSpPr>
          <p:cNvPr id="11276" name="Text Box 17"/>
          <p:cNvSpPr txBox="1">
            <a:spLocks noChangeArrowheads="1"/>
          </p:cNvSpPr>
          <p:nvPr/>
        </p:nvSpPr>
        <p:spPr bwMode="auto">
          <a:xfrm>
            <a:off x="5519376" y="4203700"/>
            <a:ext cx="2403223"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latin typeface="Arial" charset="0"/>
                <a:ea typeface="Arial" charset="0"/>
                <a:cs typeface="Arial" charset="0"/>
              </a:rPr>
              <a:t>N</a:t>
            </a:r>
            <a:r>
              <a:rPr lang="en-US" b="0" dirty="0" smtClean="0">
                <a:latin typeface="Arial" charset="0"/>
                <a:ea typeface="Arial" charset="0"/>
                <a:cs typeface="Arial" charset="0"/>
              </a:rPr>
              <a:t>o base station, no</a:t>
            </a:r>
          </a:p>
          <a:p>
            <a:pPr algn="ctr">
              <a:defRPr/>
            </a:pPr>
            <a:r>
              <a:rPr lang="en-US" b="0" dirty="0" smtClean="0">
                <a:latin typeface="Arial" charset="0"/>
                <a:ea typeface="Arial" charset="0"/>
                <a:cs typeface="Arial" charset="0"/>
              </a:rPr>
              <a:t>connection to larger </a:t>
            </a:r>
          </a:p>
          <a:p>
            <a:pPr algn="ctr">
              <a:defRPr/>
            </a:pPr>
            <a:r>
              <a:rPr lang="en-US" b="0" dirty="0" smtClean="0">
                <a:latin typeface="Arial" charset="0"/>
                <a:ea typeface="Arial" charset="0"/>
                <a:cs typeface="Arial" charset="0"/>
              </a:rPr>
              <a:t>Internet. May have to</a:t>
            </a:r>
          </a:p>
          <a:p>
            <a:pPr algn="ctr">
              <a:defRPr/>
            </a:pPr>
            <a:r>
              <a:rPr lang="en-US" b="0" dirty="0" smtClean="0">
                <a:latin typeface="Arial" charset="0"/>
                <a:ea typeface="Arial" charset="0"/>
                <a:cs typeface="Arial" charset="0"/>
              </a:rPr>
              <a:t>relay to reach other </a:t>
            </a:r>
          </a:p>
          <a:p>
            <a:pPr algn="ctr">
              <a:defRPr/>
            </a:pPr>
            <a:r>
              <a:rPr lang="en-US" b="0" dirty="0" smtClean="0">
                <a:latin typeface="Arial" charset="0"/>
                <a:ea typeface="Arial" charset="0"/>
                <a:cs typeface="Arial" charset="0"/>
              </a:rPr>
              <a:t>a given wireless node</a:t>
            </a:r>
          </a:p>
          <a:p>
            <a:pPr algn="ctr">
              <a:defRPr/>
            </a:pPr>
            <a:r>
              <a:rPr lang="en-US" b="0" dirty="0" smtClean="0">
                <a:latin typeface="Arial" charset="0"/>
                <a:ea typeface="Arial" charset="0"/>
                <a:cs typeface="Arial" charset="0"/>
              </a:rPr>
              <a:t>MANET, VANET</a:t>
            </a:r>
            <a:endParaRPr lang="en-US" b="0" i="1" dirty="0" smtClean="0">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chemeClr val="accent5"/>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587952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1824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(c/f)</a:t>
            </a:r>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424710" cy="877619"/>
            <a:chOff x="7083492" y="2932381"/>
            <a:chExt cx="2424710" cy="877619"/>
          </a:xfrm>
        </p:grpSpPr>
        <p:sp>
          <p:nvSpPr>
            <p:cNvPr id="11" name="TextBox 10"/>
            <p:cNvSpPr txBox="1"/>
            <p:nvPr/>
          </p:nvSpPr>
          <p:spPr>
            <a:xfrm>
              <a:off x="8018647"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2057553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normAutofit fontScale="85000" lnSpcReduction="20000"/>
          </a:bodyPr>
          <a:lstStyle/>
          <a:p>
            <a:r>
              <a:rPr lang="en-US" dirty="0" smtClean="0">
                <a:solidFill>
                  <a:schemeClr val="accent5"/>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chemeClr val="accent5"/>
                </a:solidFill>
              </a:rPr>
              <a:t>BER</a:t>
            </a:r>
            <a:r>
              <a:rPr lang="en-US" dirty="0" smtClean="0"/>
              <a:t>: Bit error rate</a:t>
            </a:r>
          </a:p>
          <a:p>
            <a:r>
              <a:rPr lang="en-US" dirty="0" smtClean="0"/>
              <a:t>SNR vs. BER tradeoffs</a:t>
            </a:r>
          </a:p>
          <a:p>
            <a:pPr lvl="1"/>
            <a:r>
              <a:rPr lang="en-US" dirty="0">
                <a:solidFill>
                  <a:schemeClr val="accent5"/>
                </a:solidFill>
              </a:rPr>
              <a:t>G</a:t>
            </a:r>
            <a:r>
              <a:rPr lang="en-US" dirty="0" smtClean="0">
                <a:solidFill>
                  <a:schemeClr val="accent5"/>
                </a:solidFill>
              </a:rPr>
              <a:t>iven physical layer</a:t>
            </a:r>
            <a:r>
              <a:rPr lang="en-US" dirty="0" smtClean="0"/>
              <a:t>: Increase power → </a:t>
            </a:r>
            <a:r>
              <a:rPr lang="en-US" dirty="0"/>
              <a:t>increase SNR </a:t>
            </a:r>
            <a:r>
              <a:rPr lang="en-US" dirty="0" smtClean="0"/>
              <a:t>→ decrease BER</a:t>
            </a:r>
          </a:p>
          <a:p>
            <a:pPr lvl="1"/>
            <a:r>
              <a:rPr lang="en-US" dirty="0">
                <a:solidFill>
                  <a:schemeClr val="accent5"/>
                </a:solidFill>
              </a:rPr>
              <a:t>G</a:t>
            </a:r>
            <a:r>
              <a:rPr lang="en-US" dirty="0" smtClean="0">
                <a:solidFill>
                  <a:schemeClr val="accent5"/>
                </a:solidFill>
              </a:rPr>
              <a:t>iven SNR</a:t>
            </a:r>
            <a:r>
              <a:rPr lang="en-US" dirty="0" smtClean="0"/>
              <a:t>: Choose physical layer that meets BER requirement, giving highest throughput</a:t>
            </a:r>
          </a:p>
          <a:p>
            <a:pPr lvl="1"/>
            <a:r>
              <a:rPr lang="en-US" dirty="0" smtClean="0">
                <a:solidFill>
                  <a:schemeClr val="accent5"/>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endParaRPr lang="en-US" sz="1200" b="0" baseline="30000" dirty="0" smtClean="0">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20</a:t>
              </a:r>
              <a:endParaRPr lang="en-US" sz="1200" b="0" baseline="30000" dirty="0" smtClean="0">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30</a:t>
              </a:r>
              <a:endParaRPr lang="en-US" sz="1200" b="0" baseline="30000" dirty="0" smtClean="0">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40</a:t>
              </a:r>
              <a:endParaRPr lang="en-US" sz="1200" b="0" baseline="30000" dirty="0" smtClean="0">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latin typeface="Arial" charset="0"/>
                  <a:ea typeface="Arial" charset="0"/>
                  <a:cs typeface="Arial" charset="0"/>
                </a:rPr>
                <a:t>10</a:t>
              </a:r>
              <a:r>
                <a:rPr lang="en-US" sz="1200" b="0" baseline="30000" dirty="0" smtClean="0">
                  <a:latin typeface="Arial" charset="0"/>
                  <a:ea typeface="Arial" charset="0"/>
                  <a:cs typeface="Arial" charset="0"/>
                </a:rPr>
                <a:t>-4</a:t>
              </a:r>
            </a:p>
          </p:txBody>
        </p:sp>
      </p:gr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649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BER</a:t>
            </a:r>
          </a:p>
          <a:p>
            <a:r>
              <a:rPr lang="en-US" dirty="0" smtClean="0"/>
              <a:t>Dealing with high wireless bit-error rates</a:t>
            </a:r>
          </a:p>
          <a:p>
            <a:pPr lvl="1"/>
            <a:r>
              <a:rPr lang="en-US" dirty="0">
                <a:solidFill>
                  <a:schemeClr val="accent5"/>
                </a:solidFill>
              </a:rPr>
              <a:t>S</a:t>
            </a:r>
            <a:r>
              <a:rPr lang="en-US" dirty="0" smtClean="0">
                <a:solidFill>
                  <a:schemeClr val="accent5"/>
                </a:solidFill>
              </a:rPr>
              <a:t>ender could increase transmission power</a:t>
            </a:r>
          </a:p>
          <a:p>
            <a:pPr lvl="2"/>
            <a:r>
              <a:rPr lang="en-US" dirty="0" smtClean="0"/>
              <a:t>Needs hi energy (bad for battery-powered hosts)</a:t>
            </a:r>
          </a:p>
          <a:p>
            <a:pPr lvl="2"/>
            <a:r>
              <a:rPr lang="en-US" dirty="0"/>
              <a:t>C</a:t>
            </a:r>
            <a:r>
              <a:rPr lang="en-US" dirty="0" smtClean="0"/>
              <a:t>reates more interference with other senders</a:t>
            </a:r>
          </a:p>
          <a:p>
            <a:pPr lvl="1"/>
            <a:r>
              <a:rPr lang="en-US" dirty="0">
                <a:solidFill>
                  <a:schemeClr val="accent5"/>
                </a:solidFill>
              </a:rPr>
              <a:t>S</a:t>
            </a:r>
            <a:r>
              <a:rPr lang="en-US" dirty="0" smtClean="0">
                <a:solidFill>
                  <a:schemeClr val="accent5"/>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chemeClr val="accent5"/>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25166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Wireless network basics</a:t>
            </a:r>
          </a:p>
          <a:p>
            <a:r>
              <a:rPr lang="en-US" dirty="0" smtClean="0"/>
              <a:t>802.11 Wireless LAN</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1587123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a:t>
            </a:r>
            <a:r>
              <a:rPr lang="en-US" dirty="0" smtClean="0"/>
              <a:t>times</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28152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chemeClr val="accent5"/>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21</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5309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chemeClr val="accent5"/>
                </a:solidFill>
              </a:rPr>
              <a:t>D</a:t>
            </a:r>
            <a:r>
              <a:rPr lang="en-US" dirty="0" smtClean="0">
                <a:solidFill>
                  <a:schemeClr val="accent5"/>
                </a:solidFill>
              </a:rPr>
              <a:t>ecreased signal strength</a:t>
            </a:r>
            <a:r>
              <a:rPr lang="en-US" dirty="0" smtClean="0"/>
              <a:t>: Radio signal attenuates as it propagates through matter (path loss)</a:t>
            </a:r>
          </a:p>
          <a:p>
            <a:pPr lvl="1"/>
            <a:r>
              <a:rPr lang="en-US" dirty="0">
                <a:solidFill>
                  <a:schemeClr val="accent5"/>
                </a:solidFill>
              </a:rPr>
              <a:t>Multipath propagation</a:t>
            </a:r>
            <a:r>
              <a:rPr lang="en-US" dirty="0"/>
              <a:t>: Radio signal reflects off objects ground, arriving ad destination at slightly different times</a:t>
            </a:r>
          </a:p>
          <a:p>
            <a:pPr lvl="1"/>
            <a:r>
              <a:rPr lang="en-US" dirty="0" smtClean="0">
                <a:solidFill>
                  <a:schemeClr val="accent5"/>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636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receiver ⇒ </a:t>
            </a:r>
            <a:r>
              <a:rPr lang="en-US" dirty="0" smtClean="0">
                <a:solidFill>
                  <a:schemeClr val="accent5"/>
                </a:solidFill>
              </a:rPr>
              <a:t>Half-duplex</a:t>
            </a:r>
          </a:p>
          <a:p>
            <a:pPr lvl="1"/>
            <a:r>
              <a:rPr lang="en-US" dirty="0" smtClean="0"/>
              <a:t>Recent work has shown that full duplex may also be possible</a:t>
            </a:r>
          </a:p>
          <a:p>
            <a:r>
              <a:rPr lang="en-US" dirty="0" smtClean="0"/>
              <a:t>Signals sent by sender don’</a:t>
            </a:r>
            <a:r>
              <a:rPr lang="en-US" altLang="ja-JP" dirty="0" smtClean="0"/>
              <a:t>t always end up at receiver intact</a:t>
            </a: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95640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chemeClr val="accent5"/>
                </a:solidFill>
              </a:rPr>
              <a:t>Hidden terminal problem</a:t>
            </a:r>
          </a:p>
          <a:p>
            <a:pPr lvl="1"/>
            <a:endParaRPr lang="en-US" dirty="0"/>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403989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B</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712153" cy="2263775"/>
            <a:chOff x="4943475" y="2124075"/>
            <a:chExt cx="3712153"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10118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latin typeface="Arial" charset="0"/>
                  <a:cs typeface="Arial" charset="0"/>
                </a:rPr>
                <a:t>C</a:t>
              </a:r>
              <a:r>
                <a:rPr lang="ja-JP" altLang="en-US" sz="1400" dirty="0" smtClean="0">
                  <a:latin typeface="Arial" charset="0"/>
                  <a:cs typeface="Arial" charset="0"/>
                </a:rPr>
                <a:t>’</a:t>
              </a:r>
              <a:r>
                <a:rPr lang="en-US" sz="1400" dirty="0" smtClean="0">
                  <a:latin typeface="Arial" charset="0"/>
                  <a:cs typeface="Arial" charset="0"/>
                </a:rPr>
                <a:t>s signal</a:t>
              </a:r>
            </a:p>
            <a:p>
              <a:pPr>
                <a:defRPr/>
              </a:pPr>
              <a:r>
                <a:rPr lang="en-US" sz="1400" dirty="0" smtClean="0">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040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967040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Wireless </a:t>
            </a:r>
            <a:r>
              <a:rPr lang="en-US" dirty="0"/>
              <a:t>host communicates with base station</a:t>
            </a:r>
          </a:p>
          <a:p>
            <a:pPr lvl="1"/>
            <a:r>
              <a:rPr lang="en-US" dirty="0" smtClean="0">
                <a:solidFill>
                  <a:schemeClr val="accent5"/>
                </a:solidFill>
              </a:rPr>
              <a:t>Base </a:t>
            </a:r>
            <a:r>
              <a:rPr lang="en-US" dirty="0">
                <a:solidFill>
                  <a:schemeClr val="accent5"/>
                </a:solidFill>
              </a:rPr>
              <a:t>station </a:t>
            </a:r>
            <a:r>
              <a:rPr lang="en-US" dirty="0"/>
              <a:t>= access point (AP)</a:t>
            </a:r>
          </a:p>
          <a:p>
            <a:r>
              <a:rPr lang="en-US" dirty="0">
                <a:solidFill>
                  <a:schemeClr val="accent5"/>
                </a:solidFill>
              </a:rPr>
              <a:t>Basic Service Set (BSS) </a:t>
            </a:r>
            <a:r>
              <a:rPr lang="en-US" dirty="0"/>
              <a:t>(aka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27</a:t>
            </a:fld>
            <a:endParaRPr lang="en-US"/>
          </a:p>
        </p:txBody>
      </p:sp>
    </p:spTree>
    <p:extLst>
      <p:ext uri="{BB962C8B-B14F-4D97-AF65-F5344CB8AC3E}">
        <p14:creationId xmlns:p14="http://schemas.microsoft.com/office/powerpoint/2010/main" val="892737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normAutofit fontScale="92500"/>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chemeClr val="accent5"/>
                </a:solidFill>
              </a:rPr>
              <a:t>associates </a:t>
            </a:r>
            <a:r>
              <a:rPr lang="en-US" dirty="0"/>
              <a:t>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chemeClr val="accent1"/>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28</a:t>
            </a:fld>
            <a:endParaRPr lang="en-US"/>
          </a:p>
        </p:txBody>
      </p:sp>
    </p:spTree>
    <p:extLst>
      <p:ext uri="{BB962C8B-B14F-4D97-AF65-F5344CB8AC3E}">
        <p14:creationId xmlns:p14="http://schemas.microsoft.com/office/powerpoint/2010/main" val="1809732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846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P</a:t>
            </a:r>
            <a:r>
              <a:rPr lang="en-US" sz="2400" b="1" dirty="0" smtClean="0">
                <a:latin typeface="Arial" charset="0"/>
                <a:ea typeface="Arial" charset="0"/>
                <a:cs typeface="Arial" charset="0"/>
              </a:rPr>
              <a:t>assive scanning</a:t>
            </a:r>
          </a:p>
          <a:p>
            <a:pPr marL="290513" indent="-290513" eaLnBrk="1" hangingPunct="1">
              <a:buFont typeface="+mj-lt"/>
              <a:buAutoNum type="arabicPeriod"/>
              <a:defRPr/>
            </a:pPr>
            <a:r>
              <a:rPr lang="en-US" b="0" dirty="0">
                <a:latin typeface="Arial" charset="0"/>
                <a:ea typeface="Arial" charset="0"/>
                <a:cs typeface="Arial" charset="0"/>
              </a:rPr>
              <a:t>B</a:t>
            </a:r>
            <a:r>
              <a:rPr lang="en-US" b="0" dirty="0" smtClean="0">
                <a:latin typeface="Arial" charset="0"/>
                <a:ea typeface="Arial" charset="0"/>
                <a:cs typeface="Arial" charset="0"/>
              </a:rPr>
              <a:t>eacon frames sent from APs</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latin typeface="Arial" charset="0"/>
                <a:ea typeface="Arial" charset="0"/>
                <a:cs typeface="Arial" charset="0"/>
              </a:rPr>
              <a:t>A</a:t>
            </a:r>
            <a:r>
              <a:rPr lang="en-US" b="0" dirty="0" smtClean="0">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5049996"/>
            <a:chOff x="4618038" y="1520825"/>
            <a:chExt cx="4297362" cy="5049996"/>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1" dirty="0">
                  <a:latin typeface="Arial" charset="0"/>
                  <a:ea typeface="Arial" charset="0"/>
                  <a:cs typeface="Arial" charset="0"/>
                </a:rPr>
                <a:t>A</a:t>
              </a:r>
              <a:r>
                <a:rPr lang="en-US" sz="2400" b="1" dirty="0" smtClean="0">
                  <a:latin typeface="Arial" charset="0"/>
                  <a:ea typeface="Arial" charset="0"/>
                  <a:cs typeface="Arial" charset="0"/>
                </a:rPr>
                <a:t>ctive scanning</a:t>
              </a:r>
            </a:p>
            <a:p>
              <a:pPr marL="290513" indent="-290513" eaLnBrk="1" hangingPunct="1">
                <a:buFont typeface="+mj-lt"/>
                <a:buAutoNum type="arabicPeriod"/>
                <a:defRPr/>
              </a:pPr>
              <a:r>
                <a:rPr lang="en-US" b="0" dirty="0" smtClean="0">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1" name="Slide Number Placeholder 10"/>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5893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Recap: Point-to-point vs. </a:t>
            </a:r>
            <a:r>
              <a:rPr lang="en-US" dirty="0"/>
              <a:t>b</a:t>
            </a:r>
            <a:r>
              <a:rPr lang="en-US" dirty="0" smtClean="0"/>
              <a:t>roadcast medium</a:t>
            </a:r>
            <a:endParaRPr lang="en-US" dirty="0"/>
          </a:p>
        </p:txBody>
      </p:sp>
      <p:sp>
        <p:nvSpPr>
          <p:cNvPr id="957443" name="Rectangle 3"/>
          <p:cNvSpPr>
            <a:spLocks noGrp="1" noChangeArrowheads="1"/>
          </p:cNvSpPr>
          <p:nvPr>
            <p:ph idx="1"/>
          </p:nvPr>
        </p:nvSpPr>
        <p:spPr/>
        <p:txBody>
          <a:bodyPr/>
          <a:lstStyle/>
          <a:p>
            <a:r>
              <a:rPr lang="en-US" dirty="0" smtClean="0">
                <a:solidFill>
                  <a:schemeClr val="accent5"/>
                </a:solidFill>
              </a:rPr>
              <a:t>Point-to-point</a:t>
            </a:r>
            <a:r>
              <a:rPr lang="en-US" dirty="0" smtClean="0"/>
              <a:t>: dedicated pairwise communication</a:t>
            </a:r>
          </a:p>
          <a:p>
            <a:pPr lvl="1"/>
            <a:r>
              <a:rPr lang="en-US" dirty="0" smtClean="0"/>
              <a:t>E.g., long-distance fiber link</a:t>
            </a:r>
          </a:p>
          <a:p>
            <a:pPr lvl="1"/>
            <a:r>
              <a:rPr lang="en-US" dirty="0" smtClean="0"/>
              <a:t>E.g., Point-to-point link b/n Ethernet switch and host</a:t>
            </a:r>
          </a:p>
          <a:p>
            <a:r>
              <a:rPr lang="en-US" dirty="0" smtClean="0">
                <a:solidFill>
                  <a:schemeClr val="accent5"/>
                </a:solidFill>
              </a:rPr>
              <a:t>Broadcast</a:t>
            </a:r>
            <a:r>
              <a:rPr lang="en-US" dirty="0" smtClean="0"/>
              <a:t>: shared wire or medium</a:t>
            </a:r>
          </a:p>
          <a:p>
            <a:pPr lvl="1"/>
            <a:r>
              <a:rPr lang="en-US" dirty="0" smtClean="0"/>
              <a:t>Traditional Ethernet (pre ~2000)</a:t>
            </a:r>
          </a:p>
          <a:p>
            <a:pPr lvl="1"/>
            <a:r>
              <a:rPr lang="en-US" dirty="0" smtClean="0"/>
              <a:t>802.11 wireless LAN</a:t>
            </a:r>
          </a:p>
          <a:p>
            <a:endParaRPr lang="en-US" dirty="0" smtClean="0"/>
          </a:p>
          <a:p>
            <a:endParaRPr lang="en-US" dirty="0" smtClean="0"/>
          </a:p>
          <a:p>
            <a:endParaRPr lang="en-US" dirty="0" smtClean="0"/>
          </a:p>
          <a:p>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93191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chemeClr val="accent5"/>
                </a:solidFill>
              </a:rPr>
              <a:t>Avoid collisions</a:t>
            </a:r>
            <a:r>
              <a:rPr lang="en-US" dirty="0" smtClean="0"/>
              <a:t>: CSMA/CA</a:t>
            </a:r>
          </a:p>
          <a:p>
            <a:pPr lvl="1"/>
            <a:r>
              <a:rPr lang="en-US" dirty="0" smtClean="0"/>
              <a:t>CA: Collision Avoidance</a:t>
            </a:r>
            <a:endParaRPr lang="en-US" dirty="0"/>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452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8" name="Slide Number Placeholder 7"/>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54700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normAutofit fontScale="92500"/>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chemeClr val="accent6"/>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6"/>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chemeClr val="accent5"/>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5"/>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38647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724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any interference!</a:t>
            </a:r>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chemeClr val="tx1"/>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accent4"/>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5"/>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90402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2</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1</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3</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chemeClr val="accent5"/>
                </a:solidFill>
                <a:latin typeface="Arial" charset="0"/>
                <a:ea typeface="Arial" charset="0"/>
                <a:cs typeface="Arial" charset="0"/>
              </a:rPr>
              <a:t>Address 4</a:t>
            </a:r>
            <a:r>
              <a:rPr lang="en-US" sz="2000" b="0" dirty="0" smtClean="0">
                <a:solidFill>
                  <a:srgbClr val="0000FF"/>
                </a:solidFill>
                <a:latin typeface="Arial" charset="0"/>
                <a:ea typeface="Arial" charset="0"/>
                <a:cs typeface="Arial" charset="0"/>
              </a:rPr>
              <a:t>:</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35</a:t>
            </a:fld>
            <a:endParaRPr lang="en-US"/>
          </a:p>
        </p:txBody>
      </p:sp>
    </p:spTree>
    <p:extLst>
      <p:ext uri="{BB962C8B-B14F-4D97-AF65-F5344CB8AC3E}">
        <p14:creationId xmlns:p14="http://schemas.microsoft.com/office/powerpoint/2010/main" val="83508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chemeClr val="accent1"/>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97300"/>
            <a:chOff x="268" y="1180"/>
            <a:chExt cx="3374" cy="2392"/>
          </a:xfrm>
        </p:grpSpPr>
        <p:sp>
          <p:nvSpPr>
            <p:cNvPr id="29747" name="Line 94"/>
            <p:cNvSpPr>
              <a:spLocks noChangeShapeType="1"/>
            </p:cNvSpPr>
            <p:nvPr/>
          </p:nvSpPr>
          <p:spPr bwMode="auto">
            <a:xfrm>
              <a:off x="1612" y="1180"/>
              <a:ext cx="566" cy="211"/>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96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11</a:t>
              </a:r>
              <a:r>
                <a:rPr lang="en-US" dirty="0" smtClean="0">
                  <a:solidFill>
                    <a:srgbClr val="C00000"/>
                  </a:solidFill>
                  <a:latin typeface="Arial" charset="0"/>
                  <a:cs typeface="Arial" charset="0"/>
                </a:rPr>
                <a:t>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86238" cy="2155825"/>
            <a:chOff x="2401" y="1771"/>
            <a:chExt cx="2637" cy="135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chemeClr val="accent4"/>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9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chemeClr val="accent4"/>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36</a:t>
            </a:fld>
            <a:endParaRPr lang="en-US"/>
          </a:p>
        </p:txBody>
      </p:sp>
    </p:spTree>
    <p:extLst>
      <p:ext uri="{BB962C8B-B14F-4D97-AF65-F5344CB8AC3E}">
        <p14:creationId xmlns:p14="http://schemas.microsoft.com/office/powerpoint/2010/main" val="1641696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Slide Number Placeholder 10"/>
          <p:cNvSpPr>
            <a:spLocks noGrp="1"/>
          </p:cNvSpPr>
          <p:nvPr>
            <p:ph type="sldNum" sz="quarter" idx="12"/>
          </p:nvPr>
        </p:nvSpPr>
        <p:spPr/>
        <p:txBody>
          <a:bodyPr/>
          <a:lstStyle/>
          <a:p>
            <a:fld id="{F36FED86-94EF-254D-90EE-B810FE8299EE}" type="slidenum">
              <a:rPr lang="en-US" smtClean="0"/>
              <a:pPr/>
              <a:t>37</a:t>
            </a:fld>
            <a:endParaRPr lang="en-US"/>
          </a:p>
        </p:txBody>
      </p:sp>
    </p:spTree>
    <p:extLst>
      <p:ext uri="{BB962C8B-B14F-4D97-AF65-F5344CB8AC3E}">
        <p14:creationId xmlns:p14="http://schemas.microsoft.com/office/powerpoint/2010/main" val="1096036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a:t>
            </a:r>
            <a:r>
              <a:rPr lang="en-US" dirty="0" smtClean="0"/>
              <a:t>Personal </a:t>
            </a:r>
            <a:r>
              <a:rPr lang="en-US" dirty="0"/>
              <a:t>area network</a:t>
            </a:r>
          </a:p>
        </p:txBody>
      </p:sp>
      <p:sp>
        <p:nvSpPr>
          <p:cNvPr id="34834" name="Rectangle 44"/>
          <p:cNvSpPr>
            <a:spLocks noGrp="1" noChangeArrowheads="1"/>
          </p:cNvSpPr>
          <p:nvPr>
            <p:ph sz="half" idx="1"/>
          </p:nvPr>
        </p:nvSpPr>
        <p:spPr/>
        <p:txBody>
          <a:bodyPr>
            <a:normAutofit fontScale="92500" lnSpcReduction="10000"/>
          </a:bodyPr>
          <a:lstStyle/>
          <a:p>
            <a:r>
              <a:rPr lang="en-US" dirty="0"/>
              <a:t>802.15: evolved from Bluetooth specification</a:t>
            </a:r>
          </a:p>
          <a:p>
            <a:r>
              <a:rPr lang="en-US" dirty="0" smtClean="0"/>
              <a:t>Less than 10 m diameter</a:t>
            </a:r>
          </a:p>
          <a:p>
            <a:r>
              <a:rPr lang="en-US" dirty="0"/>
              <a:t>R</a:t>
            </a:r>
            <a:r>
              <a:rPr lang="en-US" dirty="0" smtClean="0"/>
              <a:t>eplacement for cables (mouse, keyboard, headphones)</a:t>
            </a:r>
          </a:p>
          <a:p>
            <a:r>
              <a:rPr lang="en-US" dirty="0" smtClean="0">
                <a:solidFill>
                  <a:schemeClr val="accent5"/>
                </a:solidFill>
              </a:rPr>
              <a:t>Ad-hoc</a:t>
            </a:r>
            <a:r>
              <a:rPr lang="en-US" dirty="0" smtClean="0"/>
              <a:t>: no infrastructure</a:t>
            </a:r>
          </a:p>
          <a:p>
            <a:r>
              <a:rPr lang="en-US" dirty="0">
                <a:solidFill>
                  <a:schemeClr val="accent5"/>
                </a:solidFill>
              </a:rPr>
              <a:t>M</a:t>
            </a:r>
            <a:r>
              <a:rPr lang="en-US" dirty="0" smtClean="0">
                <a:solidFill>
                  <a:schemeClr val="accent5"/>
                </a:solidFill>
              </a:rPr>
              <a:t>aster/slaves</a:t>
            </a:r>
            <a:r>
              <a:rPr lang="en-US" dirty="0" smtClean="0"/>
              <a:t>:</a:t>
            </a:r>
          </a:p>
          <a:p>
            <a:pPr lvl="1"/>
            <a:r>
              <a:rPr lang="en-US" dirty="0"/>
              <a:t>S</a:t>
            </a:r>
            <a:r>
              <a:rPr lang="en-US" dirty="0" smtClean="0"/>
              <a:t>laves request permission to send (to master)</a:t>
            </a:r>
          </a:p>
          <a:p>
            <a:pPr lvl="1"/>
            <a:r>
              <a:rPr lang="en-US" dirty="0"/>
              <a:t>M</a:t>
            </a:r>
            <a:r>
              <a:rPr lang="en-US" dirty="0" smtClean="0"/>
              <a:t>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accent1">
                <a:lumMod val="40000"/>
                <a:lumOff val="6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mn-cs"/>
                </a:rPr>
                <a:t>radius of</a:t>
              </a:r>
            </a:p>
            <a:p>
              <a:pPr eaLnBrk="1" hangingPunct="1">
                <a:defRPr/>
              </a:pPr>
              <a:r>
                <a:rPr lang="en-US" sz="1600" dirty="0" smtClean="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5"/>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accent4"/>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smtClean="0">
                  <a:latin typeface="Arial" charset="0"/>
                  <a:cs typeface="+mn-cs"/>
                </a:rPr>
                <a:t>Parked </a:t>
              </a:r>
              <a:r>
                <a:rPr lang="en-US" dirty="0" smtClean="0">
                  <a:latin typeface="Arial" charset="0"/>
                  <a:cs typeface="+mn-cs"/>
                </a:rPr>
                <a:t>device (inactive)</a:t>
              </a:r>
            </a:p>
          </p:txBody>
        </p:sp>
      </p:grpSp>
      <p:sp>
        <p:nvSpPr>
          <p:cNvPr id="12" name="Slide Number Placeholder 11"/>
          <p:cNvSpPr>
            <a:spLocks noGrp="1"/>
          </p:cNvSpPr>
          <p:nvPr>
            <p:ph type="sldNum" sz="quarter" idx="12"/>
          </p:nvPr>
        </p:nvSpPr>
        <p:spPr/>
        <p:txBody>
          <a:bodyPr/>
          <a:lstStyle/>
          <a:p>
            <a:fld id="{F36FED86-94EF-254D-90EE-B810FE8299EE}" type="slidenum">
              <a:rPr lang="en-US" smtClean="0"/>
              <a:pPr/>
              <a:t>38</a:t>
            </a:fld>
            <a:endParaRPr lang="en-US"/>
          </a:p>
        </p:txBody>
      </p:sp>
    </p:spTree>
    <p:extLst>
      <p:ext uri="{BB962C8B-B14F-4D97-AF65-F5344CB8AC3E}">
        <p14:creationId xmlns:p14="http://schemas.microsoft.com/office/powerpoint/2010/main" val="20363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Wireless networking introduces more challenges than wired networks</a:t>
            </a:r>
          </a:p>
          <a:p>
            <a:pPr lvl="1"/>
            <a:r>
              <a:rPr lang="en-US" dirty="0" smtClean="0"/>
              <a:t>Interference, attenuation, multipath, hidden terminals, etc.</a:t>
            </a:r>
          </a:p>
          <a:p>
            <a:r>
              <a:rPr lang="en-US" dirty="0" smtClean="0"/>
              <a:t>CSMA/CD doesn’t work because collision detection is difficult </a:t>
            </a:r>
          </a:p>
          <a:p>
            <a:pPr lvl="1"/>
            <a:r>
              <a:rPr lang="en-US" dirty="0" smtClean="0"/>
              <a:t>Instead, CSMA/CA is used that avoid collisions by reserving the channel a </a:t>
            </a:r>
            <a:r>
              <a:rPr lang="en-US" dirty="0" smtClean="0"/>
              <a:t>priori</a:t>
            </a:r>
            <a:endParaRPr lang="en-US" dirty="0" smtClean="0"/>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986920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Recap: Multiple access algorithm</a:t>
            </a:r>
            <a:endParaRPr lang="en-US" dirty="0"/>
          </a:p>
        </p:txBody>
      </p:sp>
      <p:sp>
        <p:nvSpPr>
          <p:cNvPr id="959491" name="Rectangle 3"/>
          <p:cNvSpPr>
            <a:spLocks noGrp="1" noChangeArrowheads="1"/>
          </p:cNvSpPr>
          <p:nvPr>
            <p:ph idx="1"/>
          </p:nvPr>
        </p:nvSpPr>
        <p:spPr/>
        <p:txBody>
          <a:bodyPr/>
          <a:lstStyle/>
          <a:p>
            <a:r>
              <a:rPr lang="en-US" dirty="0" smtClean="0"/>
              <a:t>Context: a shared broadcast channel</a:t>
            </a:r>
          </a:p>
          <a:p>
            <a:pPr lvl="1"/>
            <a:r>
              <a:rPr lang="en-US" dirty="0" smtClean="0"/>
              <a:t>Must avoid having multiple nodes speaking at once</a:t>
            </a:r>
          </a:p>
          <a:p>
            <a:pPr lvl="2"/>
            <a:r>
              <a:rPr lang="en-US" dirty="0" smtClean="0"/>
              <a:t>Otherwise, collisions lead to garbled data</a:t>
            </a:r>
          </a:p>
          <a:p>
            <a:pPr lvl="1"/>
            <a:r>
              <a:rPr lang="en-US" dirty="0" smtClean="0"/>
              <a:t>Need distributed algorithm to determine which node can transmit</a:t>
            </a:r>
          </a:p>
          <a:p>
            <a:r>
              <a:rPr lang="en-US" dirty="0" smtClean="0"/>
              <a:t>Three classes of techniques</a:t>
            </a:r>
          </a:p>
          <a:p>
            <a:pPr lvl="1"/>
            <a:r>
              <a:rPr lang="en-US" dirty="0" smtClean="0">
                <a:solidFill>
                  <a:schemeClr val="accent5"/>
                </a:solidFill>
              </a:rPr>
              <a:t>Channel partitioning</a:t>
            </a:r>
            <a:r>
              <a:rPr lang="en-US" dirty="0" smtClean="0"/>
              <a:t>: divide channel into pieces</a:t>
            </a:r>
          </a:p>
          <a:p>
            <a:pPr lvl="1"/>
            <a:r>
              <a:rPr lang="en-US" dirty="0" smtClean="0">
                <a:solidFill>
                  <a:schemeClr val="accent5"/>
                </a:solidFill>
              </a:rPr>
              <a:t>Taking turns</a:t>
            </a:r>
            <a:r>
              <a:rPr lang="en-US" dirty="0" smtClean="0"/>
              <a:t>: scheme for deciding who transmits</a:t>
            </a:r>
          </a:p>
          <a:p>
            <a:pPr lvl="1"/>
            <a:r>
              <a:rPr lang="en-US" dirty="0" smtClean="0">
                <a:solidFill>
                  <a:schemeClr val="accent5"/>
                </a:solidFill>
              </a:rPr>
              <a:t>Random access</a:t>
            </a:r>
            <a:r>
              <a:rPr lang="en-US" dirty="0" smtClean="0"/>
              <a:t>: allow collisions, and then recover</a:t>
            </a:r>
          </a:p>
          <a:p>
            <a:pPr lvl="2"/>
            <a:r>
              <a:rPr lang="en-US" dirty="0" smtClean="0"/>
              <a:t>More in the Internet style!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67832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smtClean="0"/>
              <a:t>Recap: Random access MAC protocols</a:t>
            </a:r>
            <a:endParaRPr lang="en-US" dirty="0"/>
          </a:p>
        </p:txBody>
      </p:sp>
      <p:sp>
        <p:nvSpPr>
          <p:cNvPr id="965635" name="Rectangle 3"/>
          <p:cNvSpPr>
            <a:spLocks noGrp="1" noChangeArrowheads="1"/>
          </p:cNvSpPr>
          <p:nvPr>
            <p:ph idx="1"/>
          </p:nvPr>
        </p:nvSpPr>
        <p:spPr/>
        <p:txBody>
          <a:bodyPr/>
          <a:lstStyle/>
          <a:p>
            <a:r>
              <a:rPr lang="en-US" dirty="0" smtClean="0"/>
              <a:t>When node has packet to send</a:t>
            </a:r>
          </a:p>
          <a:p>
            <a:pPr lvl="1"/>
            <a:r>
              <a:rPr lang="en-US" dirty="0" smtClean="0"/>
              <a:t>Transmit at full channel data rate </a:t>
            </a:r>
            <a:r>
              <a:rPr lang="en-US" b="1" dirty="0" smtClean="0"/>
              <a:t>w/o</a:t>
            </a:r>
            <a:r>
              <a:rPr lang="en-US" dirty="0" smtClean="0"/>
              <a:t> coordination</a:t>
            </a:r>
          </a:p>
          <a:p>
            <a:r>
              <a:rPr lang="en-US" dirty="0" smtClean="0"/>
              <a:t>Two or more transmitting nodes </a:t>
            </a:r>
            <a:r>
              <a:rPr lang="en-US" dirty="0" smtClean="0">
                <a:sym typeface="Symbol" charset="0"/>
              </a:rPr>
              <a:t></a:t>
            </a:r>
            <a:r>
              <a:rPr lang="en-US" dirty="0" smtClean="0"/>
              <a:t> </a:t>
            </a:r>
            <a:r>
              <a:rPr lang="en-US" dirty="0" smtClean="0">
                <a:solidFill>
                  <a:schemeClr val="accent5"/>
                </a:solidFill>
              </a:rPr>
              <a:t>collision</a:t>
            </a:r>
          </a:p>
          <a:p>
            <a:pPr lvl="1"/>
            <a:r>
              <a:rPr lang="en-US" dirty="0" smtClean="0"/>
              <a:t>Data lost</a:t>
            </a:r>
          </a:p>
          <a:p>
            <a:r>
              <a:rPr lang="en-US" dirty="0" smtClean="0"/>
              <a:t>Random access MAC protocol specifies</a:t>
            </a:r>
          </a:p>
          <a:p>
            <a:pPr lvl="1"/>
            <a:r>
              <a:rPr lang="en-US" dirty="0" smtClean="0"/>
              <a:t>How to </a:t>
            </a:r>
            <a:r>
              <a:rPr lang="en-US" dirty="0" smtClean="0">
                <a:solidFill>
                  <a:schemeClr val="accent5"/>
                </a:solidFill>
              </a:rPr>
              <a:t>detect </a:t>
            </a:r>
            <a:r>
              <a:rPr lang="en-US" dirty="0" smtClean="0"/>
              <a:t>and </a:t>
            </a:r>
            <a:r>
              <a:rPr lang="en-US" dirty="0" smtClean="0">
                <a:solidFill>
                  <a:schemeClr val="accent5"/>
                </a:solidFill>
              </a:rPr>
              <a:t>recover </a:t>
            </a:r>
            <a:r>
              <a:rPr lang="en-US" dirty="0" smtClean="0"/>
              <a:t>from collisions </a:t>
            </a:r>
          </a:p>
          <a:p>
            <a:r>
              <a:rPr lang="en-US" dirty="0" smtClean="0"/>
              <a:t>Examples </a:t>
            </a:r>
          </a:p>
          <a:p>
            <a:pPr lvl="1"/>
            <a:r>
              <a:rPr lang="en-US" dirty="0" smtClean="0"/>
              <a:t>ALOHA and Slotted ALOHA</a:t>
            </a:r>
          </a:p>
          <a:p>
            <a:pPr lvl="1"/>
            <a:r>
              <a:rPr lang="en-US" dirty="0" smtClean="0"/>
              <a:t>CSMA, CSMA/CD, </a:t>
            </a:r>
            <a:r>
              <a:rPr lang="en-US" dirty="0" smtClean="0">
                <a:solidFill>
                  <a:schemeClr val="accent5"/>
                </a:solidFill>
              </a:rPr>
              <a:t>CSMA/CA</a:t>
            </a:r>
            <a:r>
              <a:rPr lang="en-US" dirty="0" smtClean="0"/>
              <a:t> (wireless)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675929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solidFill>
              <a:schemeClr val="accent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91067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1" dirty="0">
                <a:ea typeface="Arial" charset="0"/>
                <a:cs typeface="Arial" charset="0"/>
              </a:rPr>
              <a:t>W</a:t>
            </a:r>
            <a:r>
              <a:rPr lang="en-US" sz="2400" b="1" dirty="0" smtClean="0">
                <a:ea typeface="Arial" charset="0"/>
                <a:cs typeface="Arial" charset="0"/>
              </a:rPr>
              <a:t>ireless </a:t>
            </a:r>
            <a:r>
              <a:rPr lang="en-US" sz="2400" b="1" dirty="0">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L</a:t>
            </a:r>
            <a:r>
              <a:rPr lang="en-US" sz="2000" b="0" dirty="0" smtClean="0">
                <a:ea typeface="Arial" charset="0"/>
                <a:cs typeface="Arial" charset="0"/>
              </a:rPr>
              <a:t>aptop</a:t>
            </a:r>
            <a:r>
              <a:rPr lang="en-US" sz="2000" b="0" dirty="0">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R</a:t>
            </a:r>
            <a:r>
              <a:rPr lang="en-US" sz="2000" b="0" dirty="0" smtClean="0">
                <a:ea typeface="Arial" charset="0"/>
                <a:cs typeface="Arial" charset="0"/>
              </a:rPr>
              <a:t>un </a:t>
            </a:r>
            <a:r>
              <a:rPr lang="en-US" sz="2000" b="0" dirty="0">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M</a:t>
            </a:r>
            <a:r>
              <a:rPr lang="en-US" sz="2000" b="0" dirty="0" smtClean="0">
                <a:ea typeface="Arial" charset="0"/>
                <a:cs typeface="Arial" charset="0"/>
              </a:rPr>
              <a:t>ay </a:t>
            </a:r>
            <a:r>
              <a:rPr lang="en-US" sz="2000" b="0" dirty="0">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chemeClr val="accent5"/>
                </a:solidFill>
                <a:ea typeface="Arial" charset="0"/>
                <a:cs typeface="Arial" charset="0"/>
              </a:rPr>
              <a:t>W</a:t>
            </a:r>
            <a:r>
              <a:rPr lang="en-US" b="0" dirty="0" smtClean="0">
                <a:solidFill>
                  <a:schemeClr val="accent5"/>
                </a:solidFill>
                <a:ea typeface="Arial" charset="0"/>
                <a:cs typeface="Arial" charset="0"/>
              </a:rPr>
              <a:t>ireless </a:t>
            </a:r>
            <a:r>
              <a:rPr lang="en-US" b="0" dirty="0">
                <a:solidFill>
                  <a:schemeClr val="accent5"/>
                </a:solidFill>
                <a:ea typeface="Arial" charset="0"/>
                <a:cs typeface="Arial" charset="0"/>
              </a:rPr>
              <a:t>does </a:t>
            </a:r>
            <a:r>
              <a:rPr lang="en-US" b="0" i="1" dirty="0">
                <a:solidFill>
                  <a:schemeClr val="accent5"/>
                </a:solidFill>
                <a:ea typeface="Arial" charset="0"/>
                <a:cs typeface="Arial" charset="0"/>
              </a:rPr>
              <a:t>not</a:t>
            </a:r>
            <a:r>
              <a:rPr lang="en-US" b="0" dirty="0">
                <a:solidFill>
                  <a:schemeClr val="accent5"/>
                </a:solidFill>
                <a:ea typeface="Arial" charset="0"/>
                <a:cs typeface="Arial" charset="0"/>
              </a:rPr>
              <a:t> always mean mobility</a:t>
            </a: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16961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chemeClr val="accent5"/>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355429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chemeClr val="accent1"/>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1" dirty="0" smtClean="0">
                <a:ea typeface="Arial" charset="0"/>
                <a:cs typeface="Arial" charset="0"/>
              </a:rPr>
              <a:t>Base </a:t>
            </a:r>
            <a:r>
              <a:rPr lang="en-US" sz="2400" b="1" dirty="0">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ea typeface="Arial" charset="0"/>
                <a:cs typeface="Arial" charset="0"/>
              </a:rPr>
              <a:t>T</a:t>
            </a:r>
            <a:r>
              <a:rPr lang="en-US" sz="2000" b="0" dirty="0" smtClean="0">
                <a:ea typeface="Arial" charset="0"/>
                <a:cs typeface="Arial" charset="0"/>
              </a:rPr>
              <a:t>ypically </a:t>
            </a:r>
            <a:r>
              <a:rPr lang="en-US" sz="2000" b="0" dirty="0">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chemeClr val="accent5"/>
                </a:solidFill>
                <a:ea typeface="Arial" charset="0"/>
                <a:cs typeface="Arial" charset="0"/>
              </a:rPr>
              <a:t>Relay</a:t>
            </a:r>
            <a:r>
              <a:rPr lang="en-US" sz="2000" b="0" dirty="0" smtClean="0">
                <a:ea typeface="Arial" charset="0"/>
                <a:cs typeface="Arial" charset="0"/>
              </a:rPr>
              <a:t>: responsible </a:t>
            </a:r>
            <a:r>
              <a:rPr lang="en-US" sz="2000" b="0" dirty="0">
                <a:ea typeface="Arial" charset="0"/>
                <a:cs typeface="Arial" charset="0"/>
              </a:rPr>
              <a:t>for sending packets between wired network and wireless host(s) in its </a:t>
            </a:r>
            <a:r>
              <a:rPr lang="ja-JP" altLang="en-US" sz="2000" b="0" dirty="0">
                <a:ea typeface="Arial" charset="0"/>
                <a:cs typeface="Arial" charset="0"/>
              </a:rPr>
              <a:t>“</a:t>
            </a:r>
            <a:r>
              <a:rPr lang="en-US" sz="2000" b="0" dirty="0">
                <a:ea typeface="Arial" charset="0"/>
                <a:cs typeface="Arial" charset="0"/>
              </a:rPr>
              <a:t>area</a:t>
            </a:r>
            <a:r>
              <a:rPr lang="ja-JP" altLang="en-US" sz="2000" b="0" dirty="0">
                <a:ea typeface="Arial" charset="0"/>
                <a:cs typeface="Arial" charset="0"/>
              </a:rPr>
              <a:t>”</a:t>
            </a:r>
            <a:endParaRPr lang="en-US" sz="2000" b="0" dirty="0">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ea typeface="Arial" charset="0"/>
                <a:cs typeface="Arial" charset="0"/>
              </a:rPr>
              <a:t>E</a:t>
            </a:r>
            <a:r>
              <a:rPr lang="en-US" sz="2000" b="0" dirty="0" smtClean="0">
                <a:ea typeface="Arial" charset="0"/>
                <a:cs typeface="Arial" charset="0"/>
              </a:rPr>
              <a:t>.g</a:t>
            </a:r>
            <a:r>
              <a:rPr lang="en-US" sz="2000" b="0" dirty="0">
                <a:ea typeface="Arial" charset="0"/>
                <a:cs typeface="Arial" charset="0"/>
              </a:rPr>
              <a:t>., cell towers,  802.11 access points </a:t>
            </a:r>
            <a:r>
              <a:rPr lang="en-US" sz="2000" b="0" dirty="0" smtClean="0">
                <a:ea typeface="Arial" charset="0"/>
                <a:cs typeface="Arial" charset="0"/>
              </a:rPr>
              <a:t>(AP)</a:t>
            </a:r>
            <a:endParaRPr lang="en-US" sz="2000" b="0" dirty="0">
              <a:ea typeface="Arial" charset="0"/>
              <a:cs typeface="Arial"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553735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1928</TotalTime>
  <Words>1961</Words>
  <Application>Microsoft Macintosh PowerPoint</Application>
  <PresentationFormat>On-screen Show (4:3)</PresentationFormat>
  <Paragraphs>503</Paragraphs>
  <Slides>40</Slides>
  <Notes>31</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Calibri</vt:lpstr>
      <vt:lpstr>Calibri Light</vt:lpstr>
      <vt:lpstr>MS PGothic</vt:lpstr>
      <vt:lpstr>ＭＳ Ｐゴシック</vt:lpstr>
      <vt:lpstr>Symbol</vt:lpstr>
      <vt:lpstr>Times New Roman</vt:lpstr>
      <vt:lpstr>Wingdings</vt:lpstr>
      <vt:lpstr>宋体</vt:lpstr>
      <vt:lpstr>Arial</vt:lpstr>
      <vt:lpstr>Office Theme</vt:lpstr>
      <vt:lpstr>Clip</vt:lpstr>
      <vt:lpstr>EN.601.414/614 Computer Networks  Wireless</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358</cp:revision>
  <dcterms:created xsi:type="dcterms:W3CDTF">2017-09-02T14:15:58Z</dcterms:created>
  <dcterms:modified xsi:type="dcterms:W3CDTF">2018-02-12T20:30:52Z</dcterms:modified>
</cp:coreProperties>
</file>