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320" r:id="rId3"/>
    <p:sldId id="321" r:id="rId4"/>
    <p:sldId id="376" r:id="rId5"/>
    <p:sldId id="322" r:id="rId6"/>
    <p:sldId id="324" r:id="rId7"/>
    <p:sldId id="325" r:id="rId8"/>
    <p:sldId id="326" r:id="rId9"/>
    <p:sldId id="331" r:id="rId10"/>
    <p:sldId id="332" r:id="rId11"/>
    <p:sldId id="333" r:id="rId12"/>
    <p:sldId id="327" r:id="rId13"/>
    <p:sldId id="328" r:id="rId14"/>
    <p:sldId id="329" r:id="rId15"/>
    <p:sldId id="330" r:id="rId16"/>
    <p:sldId id="334" r:id="rId17"/>
    <p:sldId id="335" r:id="rId18"/>
    <p:sldId id="323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77" r:id="rId27"/>
    <p:sldId id="344" r:id="rId28"/>
    <p:sldId id="345" r:id="rId29"/>
    <p:sldId id="348" r:id="rId30"/>
    <p:sldId id="349" r:id="rId31"/>
    <p:sldId id="350" r:id="rId32"/>
    <p:sldId id="352" r:id="rId33"/>
    <p:sldId id="351" r:id="rId34"/>
    <p:sldId id="353" r:id="rId35"/>
    <p:sldId id="37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0"/>
    <p:restoredTop sz="87500"/>
  </p:normalViewPr>
  <p:slideViewPr>
    <p:cSldViewPr snapToObjects="1">
      <p:cViewPr>
        <p:scale>
          <a:sx n="110" d="100"/>
          <a:sy n="110" d="100"/>
        </p:scale>
        <p:origin x="18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injin/course-ne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smtClean="0"/>
              <a:t>EN.601.414/614</a:t>
            </a:r>
            <a:br>
              <a:rPr lang="en-US" sz="4800" smtClean="0"/>
            </a:br>
            <a:r>
              <a:rPr lang="en-US" sz="4800" smtClean="0"/>
              <a:t>Computer </a:t>
            </a:r>
            <a:r>
              <a:rPr lang="en-US" sz="4800" dirty="0" smtClean="0"/>
              <a:t>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2019 (MW 3:00-4:15pm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6295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ways we do business</a:t>
            </a:r>
          </a:p>
          <a:p>
            <a:pPr lvl="1"/>
            <a:r>
              <a:rPr lang="en-US" dirty="0" smtClean="0"/>
              <a:t>E-commerce, advertising, cloud computing,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The way we communicate and socialize</a:t>
            </a:r>
          </a:p>
          <a:p>
            <a:pPr lvl="1"/>
            <a:r>
              <a:rPr lang="is-IS" dirty="0" smtClean="0"/>
              <a:t>E-mail, Facebook, Twitter, Instagram, </a:t>
            </a:r>
            <a:r>
              <a:rPr lang="is-IS" dirty="0"/>
              <a:t>S</a:t>
            </a:r>
            <a:r>
              <a:rPr lang="is-IS" dirty="0" smtClean="0"/>
              <a:t>napchat, ...</a:t>
            </a:r>
          </a:p>
          <a:p>
            <a:r>
              <a:rPr lang="is-IS" dirty="0" smtClean="0"/>
              <a:t>The way we learn</a:t>
            </a:r>
          </a:p>
          <a:p>
            <a:pPr lvl="1"/>
            <a:r>
              <a:rPr lang="is-IS" dirty="0" smtClean="0"/>
              <a:t>Wikipedia, MOOCs, search engines, ...</a:t>
            </a:r>
          </a:p>
          <a:p>
            <a:r>
              <a:rPr lang="is-IS" dirty="0" smtClean="0"/>
              <a:t>How we think about law</a:t>
            </a:r>
          </a:p>
          <a:p>
            <a:pPr lvl="1"/>
            <a:r>
              <a:rPr lang="is-IS" dirty="0" smtClean="0"/>
              <a:t>Interstate commerce? National boundaries? Smart contracts?</a:t>
            </a:r>
          </a:p>
          <a:p>
            <a:r>
              <a:rPr lang="is-IS" dirty="0" smtClean="0"/>
              <a:t>The way we govern</a:t>
            </a:r>
          </a:p>
          <a:p>
            <a:pPr lvl="1"/>
            <a:r>
              <a:rPr lang="is-IS" dirty="0" smtClean="0"/>
              <a:t>E-voting, censorship, democratic organization on blockchain,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8257" y="1710182"/>
            <a:ext cx="2084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Internet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17049" y="3263825"/>
            <a:ext cx="2247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Inter-net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66309" y="4817468"/>
            <a:ext cx="554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A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network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of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networks</a:t>
            </a:r>
            <a:endParaRPr lang="en-US" sz="4400" b="1" dirty="0"/>
          </a:p>
        </p:txBody>
      </p:sp>
      <p:sp>
        <p:nvSpPr>
          <p:cNvPr id="8" name="Down Arrow 7"/>
          <p:cNvSpPr/>
          <p:nvPr/>
        </p:nvSpPr>
        <p:spPr>
          <a:xfrm>
            <a:off x="4343400" y="273042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43400" y="414951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The Internet consists of many end-systems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  <p:sp>
        <p:nvSpPr>
          <p:cNvPr id="5" name="Shape 20"/>
          <p:cNvSpPr/>
          <p:nvPr/>
        </p:nvSpPr>
        <p:spPr>
          <a:xfrm>
            <a:off x="1857375" y="2507457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23"/>
          <p:cNvSpPr/>
          <p:nvPr/>
        </p:nvSpPr>
        <p:spPr>
          <a:xfrm>
            <a:off x="1955800" y="1543844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24"/>
          <p:cNvSpPr/>
          <p:nvPr/>
        </p:nvSpPr>
        <p:spPr>
          <a:xfrm>
            <a:off x="2616200" y="1677194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Shape 26"/>
          <p:cNvSpPr/>
          <p:nvPr/>
        </p:nvSpPr>
        <p:spPr>
          <a:xfrm>
            <a:off x="7821613" y="3472657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28"/>
          <p:cNvSpPr/>
          <p:nvPr/>
        </p:nvSpPr>
        <p:spPr>
          <a:xfrm>
            <a:off x="7821613" y="4650582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hape 30"/>
          <p:cNvSpPr/>
          <p:nvPr/>
        </p:nvSpPr>
        <p:spPr>
          <a:xfrm>
            <a:off x="8143875" y="5071269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17" name="Shape 32"/>
          <p:cNvSpPr/>
          <p:nvPr/>
        </p:nvSpPr>
        <p:spPr>
          <a:xfrm>
            <a:off x="3643313" y="1713707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19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20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21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22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23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24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iPad</a:t>
            </a:r>
          </a:p>
        </p:txBody>
      </p:sp>
    </p:spTree>
    <p:extLst>
      <p:ext uri="{BB962C8B-B14F-4D97-AF65-F5344CB8AC3E}">
        <p14:creationId xmlns:p14="http://schemas.microsoft.com/office/powerpoint/2010/main" val="16237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dvAuto="0"/>
      <p:bldP spid="19" grpId="0" advAuto="0"/>
      <p:bldP spid="20" grpId="0" advAuto="0"/>
      <p:bldP spid="21" grpId="0" advAuto="0"/>
      <p:bldP spid="22" grpId="0" advAuto="0"/>
      <p:bldP spid="23" grpId="0" advAuto="0"/>
      <p:bldP spid="24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by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  <p:sp>
        <p:nvSpPr>
          <p:cNvPr id="5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</p:spTree>
    <p:extLst>
      <p:ext uri="{BB962C8B-B14F-4D97-AF65-F5344CB8AC3E}">
        <p14:creationId xmlns:p14="http://schemas.microsoft.com/office/powerpoint/2010/main" val="6721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  <p:sp>
        <p:nvSpPr>
          <p:cNvPr id="23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8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3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7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9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7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8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9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50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8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22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54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55" name="Shape 100"/>
          <p:cNvSpPr>
            <a:spLocks noChangeArrowheads="1"/>
          </p:cNvSpPr>
          <p:nvPr/>
        </p:nvSpPr>
        <p:spPr bwMode="auto">
          <a:xfrm>
            <a:off x="695142" y="462424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56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</p:spTree>
    <p:extLst>
      <p:ext uri="{BB962C8B-B14F-4D97-AF65-F5344CB8AC3E}">
        <p14:creationId xmlns:p14="http://schemas.microsoft.com/office/powerpoint/2010/main" val="9825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22" grpId="0" advAuto="0"/>
      <p:bldP spid="54" grpId="0" advAuto="0"/>
      <p:bldP spid="55" grpId="0" advAuto="0"/>
      <p:bldP spid="56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1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37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5" name="Shape 142"/>
          <p:cNvSpPr>
            <a:spLocks noChangeArrowheads="1"/>
          </p:cNvSpPr>
          <p:nvPr/>
        </p:nvSpPr>
        <p:spPr bwMode="auto">
          <a:xfrm>
            <a:off x="2509044" y="6196013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4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6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Google Fiber</a:t>
            </a:r>
            <a:endParaRPr lang="en-US" altLang="x-none" sz="2800" b="0" dirty="0">
              <a:solidFill>
                <a:schemeClr val="accent5"/>
              </a:solidFill>
              <a:latin typeface="Arial" charset="0"/>
              <a:sym typeface="Calibri" charset="0"/>
            </a:endParaRPr>
          </a:p>
        </p:txBody>
      </p:sp>
      <p:sp>
        <p:nvSpPr>
          <p:cNvPr id="47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AT&amp;T</a:t>
            </a:r>
            <a:endParaRPr lang="en-US" altLang="x-none" sz="2800" b="0" dirty="0">
              <a:solidFill>
                <a:schemeClr val="accent5"/>
              </a:solidFill>
              <a:latin typeface="Arial" charset="0"/>
              <a:sym typeface="Calibri" charset="0"/>
            </a:endParaRPr>
          </a:p>
        </p:txBody>
      </p:sp>
      <p:sp>
        <p:nvSpPr>
          <p:cNvPr id="48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Comcast</a:t>
            </a:r>
            <a:endParaRPr lang="en-US" altLang="x-none" sz="2800" b="0" dirty="0">
              <a:solidFill>
                <a:schemeClr val="accent5"/>
              </a:solidFill>
              <a:latin typeface="Arial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dvAuto="0"/>
      <p:bldP spid="46" grpId="0" advAuto="0"/>
      <p:bldP spid="47" grpId="0" advAuto="0"/>
      <p:bldP spid="48" grpId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1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142"/>
          <p:cNvSpPr>
            <a:spLocks noChangeArrowheads="1"/>
          </p:cNvSpPr>
          <p:nvPr/>
        </p:nvSpPr>
        <p:spPr bwMode="auto">
          <a:xfrm>
            <a:off x="2509044" y="6196013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4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9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chemeClr val="accent5"/>
              </a:solidFill>
              <a:latin typeface="Arial" charset="0"/>
              <a:sym typeface="Calibri" charset="0"/>
            </a:endParaRP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53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</p:spTree>
    <p:extLst>
      <p:ext uri="{BB962C8B-B14F-4D97-AF65-F5344CB8AC3E}">
        <p14:creationId xmlns:p14="http://schemas.microsoft.com/office/powerpoint/2010/main" val="17730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dvAuto="0"/>
      <p:bldP spid="49" grpId="1" animBg="1"/>
      <p:bldP spid="50" grpId="0" advAuto="0"/>
      <p:bldP spid="51" grpId="0" advAuto="0"/>
      <p:bldP spid="52" grpId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Shared among many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53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Facebook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server</a:t>
            </a:r>
          </a:p>
        </p:txBody>
      </p:sp>
      <p:sp>
        <p:nvSpPr>
          <p:cNvPr id="54" name="Shape 232"/>
          <p:cNvSpPr>
            <a:spLocks noChangeArrowheads="1"/>
          </p:cNvSpPr>
          <p:nvPr/>
        </p:nvSpPr>
        <p:spPr bwMode="auto">
          <a:xfrm>
            <a:off x="5776912" y="5494288"/>
            <a:ext cx="3367088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Chrome accessing </a:t>
            </a:r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Facebook</a:t>
            </a:r>
            <a:endParaRPr lang="en-US" altLang="x-none" sz="3000" b="0" dirty="0">
              <a:solidFill>
                <a:schemeClr val="accent5"/>
              </a:solidFill>
              <a:latin typeface="Arial" charset="0"/>
              <a:sym typeface="Calibri" charset="0"/>
            </a:endParaRPr>
          </a:p>
        </p:txBody>
      </p:sp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hape 237"/>
          <p:cNvSpPr>
            <a:spLocks noChangeArrowheads="1"/>
          </p:cNvSpPr>
          <p:nvPr/>
        </p:nvSpPr>
        <p:spPr bwMode="auto">
          <a:xfrm>
            <a:off x="2527300" y="5637213"/>
            <a:ext cx="3100388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World </a:t>
            </a:r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of </a:t>
            </a:r>
            <a:r>
              <a:rPr lang="en-US" altLang="x-none" sz="3000" b="0" dirty="0" err="1" smtClean="0">
                <a:solidFill>
                  <a:schemeClr val="accent5"/>
                </a:solidFill>
                <a:latin typeface="Arial" charset="0"/>
                <a:sym typeface="Calibri" charset="0"/>
              </a:rPr>
              <a:t>W</a:t>
            </a:r>
            <a:r>
              <a:rPr lang="en-US" altLang="x-none" sz="3000" b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arcraft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client</a:t>
            </a:r>
          </a:p>
        </p:txBody>
      </p:sp>
      <p:sp>
        <p:nvSpPr>
          <p:cNvPr id="57" name="Shape 238"/>
          <p:cNvSpPr>
            <a:spLocks noChangeArrowheads="1"/>
          </p:cNvSpPr>
          <p:nvPr/>
        </p:nvSpPr>
        <p:spPr bwMode="auto">
          <a:xfrm>
            <a:off x="4114800" y="1443038"/>
            <a:ext cx="282257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World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of </a:t>
            </a:r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Warcraft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8791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dvAuto="0"/>
      <p:bldP spid="50" grpId="0" animBg="1" advAuto="0"/>
      <p:bldP spid="51" grpId="0" animBg="1" advAuto="0"/>
      <p:bldP spid="52" grpId="0" advAuto="0"/>
      <p:bldP spid="53" grpId="0" advAuto="0"/>
      <p:bldP spid="54" grpId="0" advAuto="0"/>
      <p:bldP spid="55" grpId="0" advAuto="0"/>
      <p:bldP spid="56" grpId="0" advAuto="0"/>
      <p:bldP spid="57" grpId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federated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by the </a:t>
            </a:r>
            <a:r>
              <a:rPr lang="en-US" dirty="0">
                <a:solidFill>
                  <a:schemeClr val="accent5"/>
                </a:solidFill>
              </a:rPr>
              <a:t>IP </a:t>
            </a:r>
            <a:r>
              <a:rPr lang="en-US" dirty="0" smtClean="0">
                <a:solidFill>
                  <a:schemeClr val="accent5"/>
                </a:solidFill>
              </a:rPr>
              <a:t>protocol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interface to bind them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87861"/>
            <a:ext cx="5035550" cy="29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common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&gt;</a:t>
            </a:r>
            <a:r>
              <a:rPr lang="en-US" dirty="0"/>
              <a:t>18,000 ISP </a:t>
            </a:r>
            <a:r>
              <a:rPr lang="en-US" dirty="0" smtClean="0"/>
              <a:t>networks</a:t>
            </a:r>
          </a:p>
          <a:p>
            <a:endParaRPr lang="en-US" dirty="0"/>
          </a:p>
          <a:p>
            <a:r>
              <a:rPr lang="en-US" dirty="0" smtClean="0"/>
              <a:t>Interoperability </a:t>
            </a:r>
            <a:r>
              <a:rPr lang="en-US" dirty="0"/>
              <a:t>between users and networks as well as between different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Instructor: Xin Jin</a:t>
            </a:r>
          </a:p>
          <a:p>
            <a:pPr lvl="1"/>
            <a:r>
              <a:rPr lang="en-US" dirty="0" smtClean="0"/>
              <a:t>PhD in Computer Science from Princeton in June 2016</a:t>
            </a:r>
          </a:p>
          <a:p>
            <a:pPr lvl="1"/>
            <a:r>
              <a:rPr lang="en-US" dirty="0" smtClean="0"/>
              <a:t>On the Hopkins faculty since July 2017</a:t>
            </a:r>
          </a:p>
          <a:p>
            <a:pPr lvl="1"/>
            <a:r>
              <a:rPr lang="en-US" dirty="0" smtClean="0"/>
              <a:t>Research areas: computer networks, distributed systems</a:t>
            </a:r>
          </a:p>
          <a:p>
            <a:pPr lvl="1"/>
            <a:r>
              <a:rPr lang="en-US" dirty="0" smtClean="0"/>
              <a:t>Current research</a:t>
            </a:r>
          </a:p>
          <a:p>
            <a:pPr lvl="2"/>
            <a:r>
              <a:rPr lang="en-US" dirty="0" smtClean="0"/>
              <a:t>Co-design networks and distributed systems with new-generation programmable switches</a:t>
            </a:r>
          </a:p>
          <a:p>
            <a:pPr lvl="2"/>
            <a:r>
              <a:rPr lang="en-US" dirty="0" smtClean="0"/>
              <a:t>Design low-latency data analytics systems with approximate and sub-linear techniques</a:t>
            </a:r>
          </a:p>
          <a:p>
            <a:pPr lvl="2"/>
            <a:r>
              <a:rPr lang="en-US" dirty="0" smtClean="0"/>
              <a:t>Design self-driving networks with SDN and AI</a:t>
            </a:r>
          </a:p>
          <a:p>
            <a:pPr lvl="1"/>
            <a:r>
              <a:rPr lang="en-US" dirty="0" smtClean="0"/>
              <a:t>EN.601.714 Advanced Computer Networks (fall semester): exciting new developments of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4.2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users </a:t>
            </a:r>
            <a:r>
              <a:rPr lang="en-US" dirty="0" smtClean="0"/>
              <a:t>(55% </a:t>
            </a:r>
            <a:r>
              <a:rPr lang="en-US" dirty="0"/>
              <a:t>of world population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1 </a:t>
            </a:r>
            <a:r>
              <a:rPr lang="en-US" dirty="0">
                <a:solidFill>
                  <a:schemeClr val="accent5"/>
                </a:solidFill>
              </a:rPr>
              <a:t>Trillion </a:t>
            </a:r>
            <a:r>
              <a:rPr lang="en-US" dirty="0" smtClean="0"/>
              <a:t>websites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200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emails sent per </a:t>
            </a:r>
            <a:r>
              <a:rPr lang="en-US" dirty="0" smtClean="0"/>
              <a:t>day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2</a:t>
            </a:r>
            <a:r>
              <a:rPr lang="en-US" altLang="zh-CN" dirty="0" smtClean="0">
                <a:solidFill>
                  <a:schemeClr val="accent5"/>
                </a:solidFill>
              </a:rPr>
              <a:t>.5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 smtClean="0"/>
              <a:t>smartphones</a:t>
            </a:r>
          </a:p>
          <a:p>
            <a:r>
              <a:rPr lang="en-US" altLang="zh-CN" dirty="0" smtClean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  <a:r>
              <a:rPr lang="en-US" altLang="zh-CN" dirty="0" smtClean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Facebook </a:t>
            </a:r>
            <a:r>
              <a:rPr lang="en-US" dirty="0" smtClean="0"/>
              <a:t>users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4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YouTube videos watched per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Routers </a:t>
            </a:r>
            <a:r>
              <a:rPr lang="en-US" dirty="0"/>
              <a:t>that switch </a:t>
            </a:r>
            <a:r>
              <a:rPr lang="en-US" dirty="0">
                <a:solidFill>
                  <a:schemeClr val="accent5"/>
                </a:solidFill>
              </a:rPr>
              <a:t>10 </a:t>
            </a:r>
            <a:r>
              <a:rPr lang="en-US" dirty="0" smtClean="0">
                <a:solidFill>
                  <a:schemeClr val="accent5"/>
                </a:solidFill>
              </a:rPr>
              <a:t>Terabits/second</a:t>
            </a:r>
          </a:p>
          <a:p>
            <a:r>
              <a:rPr lang="en-US" dirty="0" smtClean="0"/>
              <a:t>Links </a:t>
            </a:r>
            <a:r>
              <a:rPr lang="en-US" dirty="0"/>
              <a:t>that carry </a:t>
            </a:r>
            <a:r>
              <a:rPr lang="en-US" dirty="0">
                <a:solidFill>
                  <a:schemeClr val="accent5"/>
                </a:solidFill>
              </a:rPr>
              <a:t>100 Gigabits/second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in all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Optical, wireless, satellite, copper</a:t>
            </a:r>
          </a:p>
          <a:p>
            <a:r>
              <a:rPr lang="en-US" dirty="0"/>
              <a:t>Endpoint devices</a:t>
            </a:r>
          </a:p>
          <a:p>
            <a:pPr lvl="1"/>
            <a:r>
              <a:rPr lang="en-US" dirty="0"/>
              <a:t>From wearable devices and cell phones to datacenters and supercomputers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Video streaming, social networking, file transfer, </a:t>
            </a:r>
            <a:r>
              <a:rPr lang="en-US" dirty="0" smtClean="0"/>
              <a:t>live TV, gaming</a:t>
            </a:r>
            <a:r>
              <a:rPr lang="en-US" dirty="0"/>
              <a:t>, remote medicine, </a:t>
            </a:r>
            <a:r>
              <a:rPr lang="en-US" dirty="0" smtClean="0"/>
              <a:t>messaging, cryptocurrency</a:t>
            </a:r>
            <a:endParaRPr lang="en-US" dirty="0"/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Malicious, naïve, savvy, embarrassed, paranoid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Constantly evolving</a:t>
            </a:r>
          </a:p>
          <a:p>
            <a:r>
              <a:rPr lang="en-US" dirty="0"/>
              <a:t>Decentralized</a:t>
            </a:r>
          </a:p>
          <a:p>
            <a:pPr lvl="1"/>
            <a:r>
              <a:rPr lang="en-US" dirty="0"/>
              <a:t>Many parties with (often conflicting) interests</a:t>
            </a:r>
          </a:p>
          <a:p>
            <a:r>
              <a:rPr lang="en-US" dirty="0"/>
              <a:t>Failure-prone</a:t>
            </a:r>
          </a:p>
          <a:p>
            <a:pPr lvl="1"/>
            <a:r>
              <a:rPr lang="en-US" dirty="0"/>
              <a:t>Physical errors, logic errors, human errors, etc.</a:t>
            </a:r>
          </a:p>
          <a:p>
            <a:r>
              <a:rPr lang="en-US" dirty="0"/>
              <a:t>Constrained by technology </a:t>
            </a:r>
          </a:p>
          <a:p>
            <a:pPr lvl="1"/>
            <a:r>
              <a:rPr lang="en-US" dirty="0"/>
              <a:t>Speed of the light is the limit (so far!)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/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chemeClr val="accent5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how to reason through the design of a very complex system</a:t>
            </a:r>
          </a:p>
          <a:p>
            <a:pPr lvl="1"/>
            <a:r>
              <a:rPr lang="en-US" dirty="0"/>
              <a:t>What are our goals and constraints?</a:t>
            </a:r>
          </a:p>
          <a:p>
            <a:pPr lvl="1"/>
            <a:r>
              <a:rPr lang="en-US" dirty="0"/>
              <a:t>What’s the right prioritization of goals?</a:t>
            </a:r>
          </a:p>
          <a:p>
            <a:pPr lvl="1"/>
            <a:r>
              <a:rPr lang="en-US" dirty="0"/>
              <a:t>How do we decompose a problem? </a:t>
            </a:r>
          </a:p>
          <a:p>
            <a:pPr lvl="1"/>
            <a:r>
              <a:rPr lang="en-US" dirty="0"/>
              <a:t>Who does what? How?</a:t>
            </a:r>
          </a:p>
          <a:p>
            <a:pPr lvl="1"/>
            <a:r>
              <a:rPr lang="en-US" dirty="0"/>
              <a:t>What are the interfaces between components?</a:t>
            </a:r>
          </a:p>
          <a:p>
            <a:pPr lvl="1"/>
            <a:r>
              <a:rPr lang="en-US" dirty="0"/>
              <a:t>What are the tradeoffs between design options?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601.414/614 about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601.414/614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025"/>
            <a:ext cx="8534400" cy="4727575"/>
          </a:xfrm>
        </p:spPr>
        <p:txBody>
          <a:bodyPr>
            <a:normAutofit/>
          </a:bodyPr>
          <a:lstStyle/>
          <a:p>
            <a:r>
              <a:rPr lang="en-US" dirty="0" smtClean="0"/>
              <a:t>Basics</a:t>
            </a:r>
          </a:p>
          <a:p>
            <a:pPr lvl="1"/>
            <a:r>
              <a:rPr lang="en-US" dirty="0"/>
              <a:t>Packets, circuits, multiplexing, delay, loss, </a:t>
            </a:r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Application layer: HTTP</a:t>
            </a:r>
          </a:p>
          <a:p>
            <a:pPr lvl="1"/>
            <a:r>
              <a:rPr lang="en-US" dirty="0" smtClean="0"/>
              <a:t>Transport layer: TCP, UDP, congestion control</a:t>
            </a:r>
          </a:p>
          <a:p>
            <a:pPr lvl="1"/>
            <a:r>
              <a:rPr lang="en-US" dirty="0" smtClean="0"/>
              <a:t>Network layer: IP, routing protocols</a:t>
            </a:r>
          </a:p>
          <a:p>
            <a:pPr lvl="1"/>
            <a:r>
              <a:rPr lang="en-US" dirty="0" smtClean="0"/>
              <a:t>Link layer: Ethernet, wireless</a:t>
            </a:r>
          </a:p>
          <a:p>
            <a:pPr lvl="1"/>
            <a:r>
              <a:rPr lang="en-US" dirty="0" smtClean="0"/>
              <a:t>Standard network course (</a:t>
            </a:r>
            <a:r>
              <a:rPr lang="en-US" smtClean="0"/>
              <a:t>e.g., Princeton </a:t>
            </a:r>
            <a:r>
              <a:rPr lang="en-US" dirty="0" smtClean="0"/>
              <a:t>461 and </a:t>
            </a:r>
            <a:r>
              <a:rPr lang="en-US" dirty="0" err="1" smtClean="0"/>
              <a:t>UMich</a:t>
            </a:r>
            <a:r>
              <a:rPr lang="en-US" dirty="0" smtClean="0"/>
              <a:t> 489)</a:t>
            </a:r>
          </a:p>
          <a:p>
            <a:r>
              <a:rPr lang="en-US" dirty="0" smtClean="0"/>
              <a:t>New EXCITING materials</a:t>
            </a:r>
          </a:p>
          <a:p>
            <a:pPr lvl="1"/>
            <a:r>
              <a:rPr lang="en-US" dirty="0" smtClean="0"/>
              <a:t>Programmable networks, software defined networking (SDN)</a:t>
            </a:r>
          </a:p>
          <a:p>
            <a:pPr lvl="1"/>
            <a:r>
              <a:rPr lang="en-US" dirty="0" smtClean="0"/>
              <a:t>Big network data processing, cloud computing</a:t>
            </a:r>
          </a:p>
          <a:p>
            <a:pPr lvl="1"/>
            <a:r>
              <a:rPr lang="en-US" dirty="0" err="1" smtClean="0"/>
              <a:t>Blockchain</a:t>
            </a:r>
            <a:r>
              <a:rPr lang="en-US" dirty="0" smtClean="0"/>
              <a:t>, Bitcoin, and decentralized Internet applications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</a:t>
            </a:r>
            <a:r>
              <a:rPr lang="en-US" dirty="0" smtClean="0"/>
              <a:t>programming assignments</a:t>
            </a:r>
            <a:endParaRPr lang="en-US" dirty="0"/>
          </a:p>
          <a:p>
            <a:r>
              <a:rPr lang="en-US" dirty="0" smtClean="0"/>
              <a:t>Exams</a:t>
            </a:r>
            <a:endParaRPr lang="en-US" dirty="0"/>
          </a:p>
          <a:p>
            <a:pPr lvl="1"/>
            <a:r>
              <a:rPr lang="en-US" dirty="0" smtClean="0"/>
              <a:t>Midterm exam: March 13</a:t>
            </a:r>
            <a:endParaRPr lang="en-US" dirty="0"/>
          </a:p>
          <a:p>
            <a:pPr lvl="1"/>
            <a:r>
              <a:rPr lang="en-US" dirty="0" smtClean="0"/>
              <a:t>Final exam: final examination period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participation: 5%</a:t>
            </a:r>
          </a:p>
          <a:p>
            <a:pPr lvl="1"/>
            <a:r>
              <a:rPr lang="en-US" dirty="0" smtClean="0"/>
              <a:t>Small quiz in class</a:t>
            </a:r>
          </a:p>
          <a:p>
            <a:r>
              <a:rPr lang="en-US" dirty="0" smtClean="0"/>
              <a:t>Programming assignments: 40%</a:t>
            </a:r>
          </a:p>
          <a:p>
            <a:pPr lvl="1"/>
            <a:r>
              <a:rPr lang="en-US" dirty="0" smtClean="0"/>
              <a:t>10% for each assignment</a:t>
            </a:r>
          </a:p>
          <a:p>
            <a:r>
              <a:rPr lang="en-US" dirty="0" smtClean="0"/>
              <a:t>Midterm exam: 25%</a:t>
            </a:r>
          </a:p>
          <a:p>
            <a:r>
              <a:rPr lang="en-US" dirty="0" smtClean="0"/>
              <a:t>Final exam: 30%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b="0" dirty="0"/>
              <a:t>Assignment 1: </a:t>
            </a:r>
            <a:r>
              <a:rPr lang="en-US" b="0" dirty="0" smtClean="0"/>
              <a:t>socket programming</a:t>
            </a:r>
            <a:endParaRPr lang="en-US" b="0" dirty="0"/>
          </a:p>
          <a:p>
            <a:r>
              <a:rPr lang="en-US" b="0" dirty="0"/>
              <a:t>Assignment 2</a:t>
            </a:r>
            <a:r>
              <a:rPr lang="en-US" b="0" dirty="0" smtClean="0"/>
              <a:t>: routing algorithms</a:t>
            </a:r>
            <a:endParaRPr lang="en-US" b="0" dirty="0"/>
          </a:p>
          <a:p>
            <a:r>
              <a:rPr lang="en-US" b="0" dirty="0"/>
              <a:t>Assignment 3: </a:t>
            </a:r>
            <a:r>
              <a:rPr lang="en-US" b="0" dirty="0" smtClean="0"/>
              <a:t>congestion control</a:t>
            </a:r>
            <a:endParaRPr lang="en-US" b="0" dirty="0"/>
          </a:p>
          <a:p>
            <a:r>
              <a:rPr lang="en-US" b="0" dirty="0"/>
              <a:t>Assignment 4</a:t>
            </a:r>
            <a:r>
              <a:rPr lang="en-US" b="0" dirty="0" smtClean="0"/>
              <a:t>: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programmable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networks</a:t>
            </a:r>
          </a:p>
          <a:p>
            <a:endParaRPr lang="en-US" b="0" dirty="0"/>
          </a:p>
          <a:p>
            <a:r>
              <a:rPr lang="en-US" b="0" dirty="0" smtClean="0"/>
              <a:t>Updated from last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Teaching assistants: </a:t>
            </a:r>
            <a:r>
              <a:rPr lang="en-US" dirty="0" err="1" smtClean="0"/>
              <a:t>Zhihao</a:t>
            </a:r>
            <a:r>
              <a:rPr lang="en-US" dirty="0" smtClean="0"/>
              <a:t> Bai, Hang Zhu</a:t>
            </a:r>
          </a:p>
          <a:p>
            <a:pPr lvl="1"/>
            <a:r>
              <a:rPr lang="en-US" dirty="0" smtClean="0"/>
              <a:t>PhD student in computer science</a:t>
            </a:r>
          </a:p>
          <a:p>
            <a:pPr lvl="1"/>
            <a:r>
              <a:rPr lang="en-US" dirty="0" smtClean="0"/>
              <a:t>Interested in computer networks and distributed systems</a:t>
            </a:r>
          </a:p>
          <a:p>
            <a:endParaRPr lang="en-US" dirty="0"/>
          </a:p>
          <a:p>
            <a:r>
              <a:rPr lang="en-US" dirty="0" smtClean="0"/>
              <a:t>Course assistants: TBD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/>
          <a:lstStyle/>
          <a:p>
            <a:r>
              <a:rPr lang="en-US" b="0" dirty="0"/>
              <a:t>Kurose and Ross, </a:t>
            </a:r>
            <a:r>
              <a:rPr lang="en-US" dirty="0"/>
              <a:t>Computer Networking: A Top-Down Approach</a:t>
            </a:r>
            <a:r>
              <a:rPr lang="en-US" b="0" dirty="0"/>
              <a:t>, 7th Edition, Pearson, 2017. ISBN 978-0133594140.</a:t>
            </a:r>
          </a:p>
          <a:p>
            <a:pPr lvl="1"/>
            <a:r>
              <a:rPr lang="en-US" dirty="0" smtClean="0"/>
              <a:t>Earlier editions are </a:t>
            </a:r>
            <a:r>
              <a:rPr lang="en-US" dirty="0"/>
              <a:t>ok, but translate reading </a:t>
            </a:r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github.com/xinjin/course-net</a:t>
            </a:r>
            <a:endParaRPr lang="en-US" dirty="0" smtClean="0"/>
          </a:p>
          <a:p>
            <a:pPr lvl="1"/>
            <a:r>
              <a:rPr lang="en-US" dirty="0" smtClean="0"/>
              <a:t>Announcements, lecture slides, assignments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Piazza </a:t>
            </a:r>
            <a:r>
              <a:rPr lang="en-US" dirty="0"/>
              <a:t>for </a:t>
            </a:r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Link on course website</a:t>
            </a:r>
          </a:p>
          <a:p>
            <a:endParaRPr lang="zh-CN" altLang="en-US" dirty="0"/>
          </a:p>
          <a:p>
            <a:r>
              <a:rPr lang="en-US" altLang="zh-CN" dirty="0" smtClean="0"/>
              <a:t>Assignment submission via </a:t>
            </a:r>
            <a:r>
              <a:rPr lang="en-US" altLang="zh-CN" dirty="0" err="1" smtClean="0"/>
              <a:t>Gradescope</a:t>
            </a:r>
            <a:endParaRPr lang="en-US" altLang="zh-CN" dirty="0" smtClean="0"/>
          </a:p>
          <a:p>
            <a:pPr lvl="1"/>
            <a:r>
              <a:rPr lang="en-US" dirty="0" smtClean="0"/>
              <a:t>Link on course website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</a:t>
            </a:r>
            <a:r>
              <a:rPr lang="en-US" dirty="0" smtClean="0"/>
              <a:t>submission, cheating</a:t>
            </a:r>
            <a:r>
              <a:rPr lang="en-US" dirty="0"/>
              <a:t>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escription </a:t>
            </a:r>
            <a:r>
              <a:rPr lang="en-US" dirty="0"/>
              <a:t>in the course </a:t>
            </a:r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Assignments </a:t>
            </a:r>
            <a:r>
              <a:rPr lang="en-US" dirty="0"/>
              <a:t>must be submitted within </a:t>
            </a:r>
            <a:r>
              <a:rPr lang="en-US" dirty="0" smtClean="0"/>
              <a:t>deadline to receive full points</a:t>
            </a:r>
          </a:p>
          <a:p>
            <a:pPr lvl="1"/>
            <a:r>
              <a:rPr lang="en-US" dirty="0" smtClean="0"/>
              <a:t>Grace </a:t>
            </a:r>
            <a:r>
              <a:rPr lang="en-US" dirty="0"/>
              <a:t>period: 96 hours for the entire semester.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them </a:t>
            </a:r>
            <a:r>
              <a:rPr lang="en-US" dirty="0" smtClean="0"/>
              <a:t>judiciously</a:t>
            </a:r>
          </a:p>
          <a:p>
            <a:pPr lvl="1"/>
            <a:r>
              <a:rPr lang="en-US" dirty="0"/>
              <a:t>After the grace period, 25% off for each 24 hours late, rounded up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cheat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and answer </a:t>
            </a:r>
            <a:r>
              <a:rPr lang="en-US" dirty="0" smtClean="0"/>
              <a:t>questions</a:t>
            </a:r>
            <a:endParaRPr lang="en-US" dirty="0"/>
          </a:p>
          <a:p>
            <a:pPr lvl="1"/>
            <a:r>
              <a:rPr lang="en-US" dirty="0"/>
              <a:t>It helps you understand and others too</a:t>
            </a:r>
          </a:p>
          <a:p>
            <a:pPr lvl="1"/>
            <a:r>
              <a:rPr lang="en-US" dirty="0"/>
              <a:t>It helps you stay awake</a:t>
            </a:r>
          </a:p>
          <a:p>
            <a:pPr lvl="1"/>
            <a:r>
              <a:rPr lang="en-US" dirty="0"/>
              <a:t>It helps me stay awake</a:t>
            </a:r>
          </a:p>
          <a:p>
            <a:r>
              <a:rPr lang="en-US" dirty="0"/>
              <a:t>Sit toward the front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about the Internet and networking in general is</a:t>
            </a:r>
          </a:p>
          <a:p>
            <a:pPr lvl="1"/>
            <a:r>
              <a:rPr lang="en-US" dirty="0"/>
              <a:t>important and relevant</a:t>
            </a:r>
          </a:p>
          <a:p>
            <a:pPr lvl="1"/>
            <a:r>
              <a:rPr lang="en-US" dirty="0"/>
              <a:t>lots of fun – challenging real-world problems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Read 1.1 and 1.3 of K&amp;R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Monday: </a:t>
            </a:r>
            <a:r>
              <a:rPr lang="ru-RU" dirty="0" smtClean="0"/>
              <a:t>4:15-5:15pm</a:t>
            </a:r>
            <a:endParaRPr lang="en-US" dirty="0" smtClean="0"/>
          </a:p>
          <a:p>
            <a:r>
              <a:rPr lang="en-US" dirty="0" smtClean="0"/>
              <a:t>Wednesday: </a:t>
            </a:r>
            <a:r>
              <a:rPr lang="ru-RU" dirty="0" smtClean="0"/>
              <a:t>4:15-5:15p</a:t>
            </a:r>
            <a:r>
              <a:rPr lang="en-US" dirty="0" smtClean="0"/>
              <a:t>m</a:t>
            </a:r>
          </a:p>
          <a:p>
            <a:r>
              <a:rPr lang="en-US" dirty="0" smtClean="0"/>
              <a:t>Friday: </a:t>
            </a:r>
            <a:r>
              <a:rPr lang="ru-RU" dirty="0" smtClean="0"/>
              <a:t>4:</a:t>
            </a:r>
            <a:r>
              <a:rPr lang="en-US" altLang="zh-CN" dirty="0" smtClean="0"/>
              <a:t>15</a:t>
            </a:r>
            <a:r>
              <a:rPr lang="ru-RU" dirty="0" smtClean="0"/>
              <a:t>-5:15p</a:t>
            </a:r>
            <a:r>
              <a:rPr lang="en-US" dirty="0" smtClean="0"/>
              <a:t>m</a:t>
            </a:r>
          </a:p>
          <a:p>
            <a:r>
              <a:rPr lang="en-US" dirty="0" smtClean="0"/>
              <a:t>Tentative, starting next week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Location</a:t>
            </a:r>
            <a:r>
              <a:rPr lang="en-US" dirty="0" smtClean="0"/>
              <a:t>: TBD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601.414/614 in CS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601.220 Intermediate Programming</a:t>
            </a:r>
          </a:p>
          <a:p>
            <a:pPr lvl="1"/>
            <a:r>
              <a:rPr lang="en-US" dirty="0" smtClean="0"/>
              <a:t>High-level logic -&gt; Programs</a:t>
            </a:r>
          </a:p>
          <a:p>
            <a:pPr lvl="1"/>
            <a:r>
              <a:rPr lang="en-US" dirty="0" smtClean="0"/>
              <a:t>Coding skills learned in 601.220 are critical for 601.414/614 assignments</a:t>
            </a:r>
          </a:p>
          <a:p>
            <a:endParaRPr lang="en-US" dirty="0"/>
          </a:p>
          <a:p>
            <a:r>
              <a:rPr lang="en-US" dirty="0" smtClean="0"/>
              <a:t>601.229 Computer System Fundamentals</a:t>
            </a:r>
          </a:p>
          <a:p>
            <a:pPr lvl="1"/>
            <a:r>
              <a:rPr lang="en-US" dirty="0" smtClean="0"/>
              <a:t>How do machines work?</a:t>
            </a:r>
          </a:p>
          <a:p>
            <a:pPr lvl="1"/>
            <a:r>
              <a:rPr lang="en-US" dirty="0" smtClean="0"/>
              <a:t>Execute programs, interact with users, etc.</a:t>
            </a:r>
          </a:p>
          <a:p>
            <a:pPr lvl="1"/>
            <a:r>
              <a:rPr lang="en-US" dirty="0" smtClean="0"/>
              <a:t>Many concepts of 601.229 will be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most services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Examples </a:t>
            </a:r>
            <a:r>
              <a:rPr lang="en-US" dirty="0"/>
              <a:t>include search engines, social networks, video streaming,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do two machines communicate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they are directly </a:t>
            </a:r>
            <a:r>
              <a:rPr lang="en-US" dirty="0" smtClean="0"/>
              <a:t>connected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they are not directly </a:t>
            </a:r>
            <a:r>
              <a:rPr lang="en-US" dirty="0" smtClean="0"/>
              <a:t>connected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</a:t>
            </a:r>
            <a:r>
              <a:rPr lang="en-US" dirty="0" smtClean="0"/>
              <a:t>nodes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Yes</a:t>
            </a:r>
            <a:r>
              <a:rPr lang="en-US" dirty="0"/>
              <a:t>, this is very vague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667000" y="3124200"/>
            <a:ext cx="2895600" cy="1905000"/>
            <a:chOff x="2667000" y="3124200"/>
            <a:chExt cx="2895600" cy="1905000"/>
          </a:xfrm>
        </p:grpSpPr>
        <p:sp>
          <p:nvSpPr>
            <p:cNvPr id="5" name="Oval 4"/>
            <p:cNvSpPr/>
            <p:nvPr/>
          </p:nvSpPr>
          <p:spPr bwMode="auto">
            <a:xfrm>
              <a:off x="4038600" y="3124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3528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47244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0386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6482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257800" y="4267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257800" y="3505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667000" y="32766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6670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667000" y="44958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5" name="Straight Connector 14"/>
            <p:cNvCxnSpPr>
              <a:cxnSpLocks noChangeShapeType="1"/>
              <a:stCxn id="14" idx="5"/>
              <a:endCxn id="8" idx="1"/>
            </p:cNvCxnSpPr>
            <p:nvPr/>
          </p:nvCxnSpPr>
          <p:spPr bwMode="auto">
            <a:xfrm>
              <a:off x="2927350" y="3536950"/>
              <a:ext cx="4699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971800" y="403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8"/>
            <p:cNvCxnSpPr>
              <a:cxnSpLocks noChangeShapeType="1"/>
              <a:stCxn id="16" idx="7"/>
              <a:endCxn id="8" idx="3"/>
            </p:cNvCxnSpPr>
            <p:nvPr/>
          </p:nvCxnSpPr>
          <p:spPr bwMode="auto">
            <a:xfrm flipV="1">
              <a:off x="2927350" y="4146550"/>
              <a:ext cx="4699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1"/>
            <p:cNvCxnSpPr>
              <a:cxnSpLocks noChangeShapeType="1"/>
              <a:stCxn id="9" idx="0"/>
              <a:endCxn id="10" idx="4"/>
            </p:cNvCxnSpPr>
            <p:nvPr/>
          </p:nvCxnSpPr>
          <p:spPr bwMode="auto">
            <a:xfrm flipV="1">
              <a:off x="4191000" y="419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24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191000" y="3429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657600" y="403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32"/>
            <p:cNvCxnSpPr>
              <a:cxnSpLocks noChangeShapeType="1"/>
              <a:stCxn id="11" idx="2"/>
              <a:endCxn id="10" idx="6"/>
            </p:cNvCxnSpPr>
            <p:nvPr/>
          </p:nvCxnSpPr>
          <p:spPr bwMode="auto">
            <a:xfrm flipH="1">
              <a:off x="4343400" y="4038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35"/>
            <p:cNvCxnSpPr>
              <a:cxnSpLocks noChangeShapeType="1"/>
              <a:stCxn id="11" idx="7"/>
              <a:endCxn id="13" idx="3"/>
            </p:cNvCxnSpPr>
            <p:nvPr/>
          </p:nvCxnSpPr>
          <p:spPr bwMode="auto">
            <a:xfrm flipV="1">
              <a:off x="4908550" y="3765550"/>
              <a:ext cx="39370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38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4908550" y="4146550"/>
              <a:ext cx="39370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47"/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flipV="1">
              <a:off x="3613150" y="3384550"/>
              <a:ext cx="4699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50"/>
            <p:cNvCxnSpPr>
              <a:cxnSpLocks noChangeShapeType="1"/>
              <a:stCxn id="8" idx="5"/>
              <a:endCxn id="9" idx="1"/>
            </p:cNvCxnSpPr>
            <p:nvPr/>
          </p:nvCxnSpPr>
          <p:spPr bwMode="auto">
            <a:xfrm>
              <a:off x="3613150" y="4146550"/>
              <a:ext cx="46990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52"/>
            <p:cNvCxnSpPr>
              <a:cxnSpLocks noChangeShapeType="1"/>
              <a:stCxn id="7" idx="5"/>
              <a:endCxn id="11" idx="1"/>
            </p:cNvCxnSpPr>
            <p:nvPr/>
          </p:nvCxnSpPr>
          <p:spPr bwMode="auto">
            <a:xfrm>
              <a:off x="4298950" y="3384550"/>
              <a:ext cx="3937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49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different 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</a:p>
          <a:p>
            <a:r>
              <a:rPr lang="en-US" dirty="0" smtClean="0"/>
              <a:t>Telephone network</a:t>
            </a:r>
          </a:p>
          <a:p>
            <a:r>
              <a:rPr lang="en-US" dirty="0" smtClean="0"/>
              <a:t>Transportation networks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5653743"/>
            <a:ext cx="593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We will </a:t>
            </a:r>
            <a:r>
              <a:rPr lang="en-US" sz="2800" b="1" smtClean="0">
                <a:solidFill>
                  <a:schemeClr val="accent5"/>
                </a:solidFill>
              </a:rPr>
              <a:t>focus primarily on the Internet</a:t>
            </a:r>
            <a:endParaRPr lang="en-US" sz="2800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The Internet: An Exciting Time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 of the most influential inventions</a:t>
            </a:r>
          </a:p>
          <a:p>
            <a:pPr lvl="1"/>
            <a:r>
              <a:rPr lang="en-US" dirty="0" smtClean="0"/>
              <a:t>A research experiment that escaped from the lab</a:t>
            </a:r>
          </a:p>
          <a:p>
            <a:pPr lvl="1"/>
            <a:r>
              <a:rPr lang="is-IS" dirty="0" smtClean="0"/>
              <a:t>… to be a global communications infrastructure</a:t>
            </a:r>
          </a:p>
          <a:p>
            <a:r>
              <a:rPr lang="is-IS" b="1" dirty="0" smtClean="0"/>
              <a:t>Even wider reach</a:t>
            </a:r>
          </a:p>
          <a:p>
            <a:pPr lvl="1"/>
            <a:r>
              <a:rPr lang="is-IS" dirty="0" smtClean="0"/>
              <a:t>Today: more than 3 billion users</a:t>
            </a:r>
          </a:p>
          <a:p>
            <a:pPr lvl="1"/>
            <a:r>
              <a:rPr lang="is-IS" dirty="0" smtClean="0"/>
              <a:t>Tomorrow: more users, computers, things, ...</a:t>
            </a:r>
          </a:p>
          <a:p>
            <a:r>
              <a:rPr lang="is-IS" b="1" dirty="0" smtClean="0"/>
              <a:t>Near-constant innovation</a:t>
            </a:r>
          </a:p>
          <a:p>
            <a:pPr lvl="1"/>
            <a:r>
              <a:rPr lang="is-IS" dirty="0" smtClean="0"/>
              <a:t>Apps: Web, social networks, Bitcoin, blockchain, ... </a:t>
            </a:r>
          </a:p>
          <a:p>
            <a:pPr lvl="1"/>
            <a:r>
              <a:rPr lang="is-IS" dirty="0" smtClean="0"/>
              <a:t>Links: optics, WiFi, cellular, satellite,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1238</Words>
  <Application>Microsoft Macintosh PowerPoint</Application>
  <PresentationFormat>On-screen Show (4:3)</PresentationFormat>
  <Paragraphs>288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Calibri Light</vt:lpstr>
      <vt:lpstr>ＭＳ Ｐゴシック</vt:lpstr>
      <vt:lpstr>Wingdings</vt:lpstr>
      <vt:lpstr>宋体</vt:lpstr>
      <vt:lpstr>Arial</vt:lpstr>
      <vt:lpstr>Office Theme</vt:lpstr>
      <vt:lpstr>EN.601.414/614 Computer Networks  Introduction</vt:lpstr>
      <vt:lpstr>Introduction</vt:lpstr>
      <vt:lpstr>Introduction</vt:lpstr>
      <vt:lpstr>Office Hours</vt:lpstr>
      <vt:lpstr>601.414/614 in CS Curriculum</vt:lpstr>
      <vt:lpstr>What is missing</vt:lpstr>
      <vt:lpstr>What is a network?</vt:lpstr>
      <vt:lpstr>There are many different types of networks</vt:lpstr>
      <vt:lpstr>The Internet: An Exciting Time</vt:lpstr>
      <vt:lpstr>Transforming Everything</vt:lpstr>
      <vt:lpstr>So, what is Internet?</vt:lpstr>
      <vt:lpstr>The Internet consists of many end-systems</vt:lpstr>
      <vt:lpstr>Connected by switches</vt:lpstr>
      <vt:lpstr>And links</vt:lpstr>
      <vt:lpstr>Managed by many parties</vt:lpstr>
      <vt:lpstr>Transfers data</vt:lpstr>
      <vt:lpstr>Shared among many services</vt:lpstr>
      <vt:lpstr>A federated system</vt:lpstr>
      <vt:lpstr>Why a common interface?</vt:lpstr>
      <vt:lpstr>Massive Scale</vt:lpstr>
      <vt:lpstr>Diversity in all dimensions</vt:lpstr>
      <vt:lpstr>The Internet is also</vt:lpstr>
      <vt:lpstr>Have we found the right solution?</vt:lpstr>
      <vt:lpstr>The Internet is a lesson</vt:lpstr>
      <vt:lpstr>What is 601.414/614 about?</vt:lpstr>
      <vt:lpstr>What is 601.414/614 about?</vt:lpstr>
      <vt:lpstr>Class workload</vt:lpstr>
      <vt:lpstr>Grading</vt:lpstr>
      <vt:lpstr>Programming assignments</vt:lpstr>
      <vt:lpstr>Textbook</vt:lpstr>
      <vt:lpstr>Communication protocol</vt:lpstr>
      <vt:lpstr>Policies on late submission, cheating, …</vt:lpstr>
      <vt:lpstr>Participation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293</cp:revision>
  <dcterms:created xsi:type="dcterms:W3CDTF">2017-09-02T14:15:58Z</dcterms:created>
  <dcterms:modified xsi:type="dcterms:W3CDTF">2019-01-28T20:50:34Z</dcterms:modified>
</cp:coreProperties>
</file>