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593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9" r:id="rId30"/>
    <p:sldId id="490" r:id="rId31"/>
    <p:sldId id="491" r:id="rId32"/>
    <p:sldId id="492" r:id="rId33"/>
    <p:sldId id="493" r:id="rId34"/>
    <p:sldId id="494" r:id="rId35"/>
    <p:sldId id="503" r:id="rId36"/>
    <p:sldId id="504" r:id="rId37"/>
    <p:sldId id="505" r:id="rId38"/>
    <p:sldId id="506" r:id="rId39"/>
    <p:sldId id="507" r:id="rId40"/>
    <p:sldId id="508" r:id="rId41"/>
    <p:sldId id="460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1758"/>
  </p:normalViewPr>
  <p:slideViewPr>
    <p:cSldViewPr snapToObjects="1">
      <p:cViewPr varScale="1">
        <p:scale>
          <a:sx n="69" d="100"/>
          <a:sy n="69" d="100"/>
        </p:scale>
        <p:origin x="11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8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3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5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5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6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RST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SeqNum = x + 1, Ack = y + 1, Data = “GET”</a:t>
              </a: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ACK, SeqNum = y + 1, Ack = x + 10, Data = “200”</a:t>
              </a:r>
            </a:p>
          </p:txBody>
        </p: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909820" y="4215433"/>
            <a:ext cx="3509304" cy="617538"/>
            <a:chOff x="1182" y="2731"/>
            <a:chExt cx="3146" cy="389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21067227">
              <a:off x="1182" y="2731"/>
              <a:ext cx="3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RST, SeqNum = y + 1, Ack = x + 10</a:t>
              </a:r>
            </a:p>
          </p:txBody>
        </p:sp>
      </p:grp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410200" y="3946605"/>
            <a:ext cx="0" cy="1539795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871043" y="5455125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6"/>
                </a:solidFill>
                <a:latin typeface="Arial" charset="0"/>
              </a:rPr>
              <a:t>Attacker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957" y="4624128"/>
            <a:ext cx="2130643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6"/>
                </a:solidFill>
                <a:latin typeface="Arial" charset="0"/>
                <a:ea typeface="Arial" charset="0"/>
              </a:rPr>
              <a:t>Client removes connection and will ignore ALL future comm.</a:t>
            </a:r>
          </a:p>
        </p:txBody>
      </p:sp>
    </p:spTree>
    <p:extLst>
      <p:ext uri="{BB962C8B-B14F-4D97-AF65-F5344CB8AC3E}">
        <p14:creationId xmlns:p14="http://schemas.microsoft.com/office/powerpoint/2010/main" val="5629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hijacking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over an already-established connection instead of RST injection</a:t>
            </a:r>
          </a:p>
          <a:p>
            <a:pPr lvl="1"/>
            <a:r>
              <a:rPr lang="en-US" dirty="0"/>
              <a:t>Even worse!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data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85962" y="2139156"/>
            <a:ext cx="1198" cy="4109244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SeqNum = x + 1, Ack = y + 1, Data = “GET”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ACK, SeqNum = y + 1, Ack = x + 10, Data = “200”</a:t>
              </a: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878583" y="4110658"/>
            <a:ext cx="4907002" cy="722313"/>
            <a:chOff x="1154" y="2665"/>
            <a:chExt cx="4399" cy="455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 rot="21067227">
              <a:off x="1154" y="2665"/>
              <a:ext cx="4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ACK, SeqNum = y + 1, Ack = x + 10, Data = “</a:t>
              </a:r>
              <a:r>
                <a:rPr lang="en-US" altLang="zh-CN" sz="1600" dirty="0">
                  <a:solidFill>
                    <a:schemeClr val="accent6"/>
                  </a:solidFill>
                  <a:latin typeface="Arial" charset="0"/>
                </a:rPr>
                <a:t>3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00”</a:t>
              </a:r>
            </a:p>
          </p:txBody>
        </p:sp>
      </p:grp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10196" y="4252901"/>
            <a:ext cx="0" cy="700099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71043" y="495300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6"/>
                </a:solidFill>
                <a:latin typeface="Arial" charset="0"/>
              </a:rPr>
              <a:t>Attacker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-76200" y="4624128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6"/>
                </a:solidFill>
                <a:latin typeface="Arial" charset="0"/>
                <a:ea typeface="Arial" charset="0"/>
              </a:rPr>
              <a:t>Client processes the WRONG data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19309" y="5405311"/>
            <a:ext cx="4938691" cy="617538"/>
            <a:chOff x="1208" y="2731"/>
            <a:chExt cx="3112" cy="389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ACK, SeqNum = y + 1, Ack = x + 10, Data = “200”</a:t>
              </a: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-76200" y="5679507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6"/>
                </a:solidFill>
                <a:latin typeface="Arial" charset="0"/>
                <a:ea typeface="Arial" charset="0"/>
              </a:rPr>
              <a:t>Client ignores ACK-</a:t>
            </a:r>
            <a:r>
              <a:rPr lang="en-US" sz="1800" dirty="0" err="1">
                <a:solidFill>
                  <a:schemeClr val="accent6"/>
                </a:solidFill>
                <a:latin typeface="Arial" charset="0"/>
                <a:ea typeface="Arial" charset="0"/>
              </a:rPr>
              <a:t>ed</a:t>
            </a:r>
            <a:r>
              <a:rPr lang="en-US" sz="1800" dirty="0">
                <a:solidFill>
                  <a:schemeClr val="accent6"/>
                </a:solidFill>
                <a:latin typeface="Arial" charset="0"/>
                <a:ea typeface="Arial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741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hijacking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over an already-established connection instead of RST injection</a:t>
            </a:r>
          </a:p>
          <a:p>
            <a:pPr lvl="1"/>
            <a:r>
              <a:rPr lang="en-US" dirty="0"/>
              <a:t>Even worse!</a:t>
            </a:r>
          </a:p>
          <a:p>
            <a:r>
              <a:rPr lang="en-US" dirty="0">
                <a:solidFill>
                  <a:schemeClr val="accent5"/>
                </a:solidFill>
              </a:rPr>
              <a:t>Root cause</a:t>
            </a:r>
          </a:p>
          <a:p>
            <a:pPr lvl="1"/>
            <a:r>
              <a:rPr lang="en-US" dirty="0"/>
              <a:t>Attacker can see packet contents and thus knows port/IP and SeqNum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Sockets Layer (SSL)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Transport layer security for TCP-based apps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Used between Web browsers and servers (HTTPS)</a:t>
            </a:r>
          </a:p>
          <a:p>
            <a:r>
              <a:rPr lang="en-US" dirty="0">
                <a:solidFill>
                  <a:srgbClr val="000000"/>
                </a:solidFill>
              </a:rPr>
              <a:t>Security services:</a:t>
            </a:r>
          </a:p>
          <a:p>
            <a:pPr marL="528637" lvl="2" indent="-228600">
              <a:buSzPct val="85000"/>
            </a:pPr>
            <a:r>
              <a:rPr lang="en-US" dirty="0">
                <a:solidFill>
                  <a:srgbClr val="000000"/>
                </a:solidFill>
              </a:rPr>
              <a:t>Server authentication (is it really your bank’s server?)</a:t>
            </a:r>
          </a:p>
          <a:p>
            <a:pPr marL="528637" lvl="2" indent="-228600">
              <a:buSzPct val="85000"/>
            </a:pPr>
            <a:r>
              <a:rPr lang="en-US" dirty="0">
                <a:solidFill>
                  <a:srgbClr val="000000"/>
                </a:solidFill>
              </a:rPr>
              <a:t>Data encryption (transaction not altered)</a:t>
            </a:r>
          </a:p>
          <a:p>
            <a:pPr marL="528637" lvl="2" indent="-228600">
              <a:spcAft>
                <a:spcPts val="1200"/>
              </a:spcAft>
              <a:buSzPct val="85000"/>
            </a:pPr>
            <a:r>
              <a:rPr lang="en-US" dirty="0">
                <a:solidFill>
                  <a:srgbClr val="000000"/>
                </a:solidFill>
              </a:rPr>
              <a:t>Client authentication (optional)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SSLv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was the ancestor of IETF’s </a:t>
            </a:r>
            <a:r>
              <a:rPr lang="en-US" dirty="0">
                <a:solidFill>
                  <a:schemeClr val="accent5"/>
                </a:solidFill>
              </a:rPr>
              <a:t>Transport Layer Security (TLS)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and TCP/IP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356100"/>
            <a:ext cx="7924800" cy="1663699"/>
          </a:xfrm>
        </p:spPr>
        <p:txBody>
          <a:bodyPr/>
          <a:lstStyle/>
          <a:p>
            <a:r>
              <a:rPr lang="en-US" dirty="0"/>
              <a:t>SSL provides application programming interface (API) to applications</a:t>
            </a:r>
          </a:p>
          <a:p>
            <a:r>
              <a:rPr lang="en-US" dirty="0"/>
              <a:t>C and Java SSL libraries/classes readily available</a:t>
            </a:r>
          </a:p>
          <a:p>
            <a:endParaRPr lang="en-US" dirty="0"/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09813" cy="2709863"/>
            <a:chOff x="727" y="1773"/>
            <a:chExt cx="145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93" y="2218"/>
              <a:ext cx="7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  <a:cs typeface="Arial" charset="0"/>
                </a:rPr>
                <a:t>SSL/TLS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Application with SSL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who can observe packets, can</a:t>
            </a:r>
          </a:p>
          <a:p>
            <a:pPr lvl="1"/>
            <a:r>
              <a:rPr lang="en-US" dirty="0"/>
              <a:t>Forcefully RST connections</a:t>
            </a:r>
          </a:p>
          <a:p>
            <a:pPr lvl="1"/>
            <a:r>
              <a:rPr lang="en-US" dirty="0"/>
              <a:t>Inject forged data</a:t>
            </a:r>
          </a:p>
          <a:p>
            <a:pPr lvl="1"/>
            <a:r>
              <a:rPr lang="en-US" dirty="0"/>
              <a:t>A major challenge today</a:t>
            </a:r>
          </a:p>
          <a:p>
            <a:r>
              <a:rPr lang="en-US" dirty="0"/>
              <a:t>SSL/TLS provide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Authentication</a:t>
            </a:r>
          </a:p>
          <a:p>
            <a:r>
              <a:rPr lang="en-US" dirty="0">
                <a:solidFill>
                  <a:schemeClr val="accent5"/>
                </a:solidFill>
              </a:rPr>
              <a:t>SSL/TLS can handle data injection but not RST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security analysis of the IP 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sender attacks</a:t>
            </a:r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Vulnerabilities sender can exploit</a:t>
            </a:r>
          </a:p>
          <a:p>
            <a:r>
              <a:rPr lang="en-US" dirty="0"/>
              <a:t>Ignore (for now) attacks by others</a:t>
            </a:r>
          </a:p>
          <a:p>
            <a:pPr lvl="1"/>
            <a:r>
              <a:rPr lang="en-US" dirty="0"/>
              <a:t>Traffic analysis</a:t>
            </a:r>
          </a:p>
          <a:p>
            <a:pPr lvl="1"/>
            <a:r>
              <a:rPr lang="en-US" dirty="0"/>
              <a:t>Snooping payload</a:t>
            </a:r>
          </a:p>
          <a:p>
            <a:pPr lvl="1"/>
            <a:r>
              <a:rPr lang="en-US" dirty="0"/>
              <a:t>Denial of service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security issues and challenges in the network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network security</a:t>
            </a:r>
          </a:p>
          <a:p>
            <a:pPr lvl="1"/>
            <a:r>
              <a:rPr lang="en-US" dirty="0"/>
              <a:t>Examine the fields in the IP packet header and discuss what attacks you can potentially do by exploiting vul</a:t>
            </a:r>
            <a:r>
              <a:rPr lang="en-US" altLang="zh-CN" dirty="0"/>
              <a:t>nerabilities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these fields</a:t>
            </a:r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integrity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address should be the sending host</a:t>
            </a:r>
          </a:p>
          <a:p>
            <a:pPr lvl="1"/>
            <a:r>
              <a:rPr lang="en-US" dirty="0"/>
              <a:t>But, you could send packets with any source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IP address integrity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someone use a bogus source address?</a:t>
            </a:r>
          </a:p>
          <a:p>
            <a:r>
              <a:rPr lang="en-US" dirty="0"/>
              <a:t>Launch a </a:t>
            </a:r>
            <a:r>
              <a:rPr lang="en-US" dirty="0">
                <a:solidFill>
                  <a:schemeClr val="accent5"/>
                </a:solidFill>
              </a:rPr>
              <a:t>denial-of-service </a:t>
            </a:r>
            <a:r>
              <a:rPr lang="en-US" dirty="0"/>
              <a:t>attack</a:t>
            </a:r>
          </a:p>
          <a:p>
            <a:pPr lvl="1"/>
            <a:r>
              <a:rPr lang="en-US" dirty="0"/>
              <a:t>Send excessive packets to the destination to overload the node, or the links leading to the node</a:t>
            </a:r>
          </a:p>
          <a:p>
            <a:pPr lvl="1"/>
            <a:r>
              <a:rPr lang="en-US" dirty="0"/>
              <a:t>But: victim can identify/filter you by the source address</a:t>
            </a:r>
          </a:p>
          <a:p>
            <a:r>
              <a:rPr lang="en-US" dirty="0"/>
              <a:t>Evade detection by </a:t>
            </a:r>
            <a:r>
              <a:rPr lang="ja-JP" altLang="en-US" dirty="0"/>
              <a:t>“</a:t>
            </a:r>
            <a:r>
              <a:rPr lang="en-US" altLang="ja-JP" dirty="0"/>
              <a:t>spoofing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Put someone else’</a:t>
            </a:r>
            <a:r>
              <a:rPr lang="en-US" altLang="ja-JP" dirty="0"/>
              <a:t>s source address in the packets</a:t>
            </a:r>
          </a:p>
          <a:p>
            <a:pPr lvl="2"/>
            <a:r>
              <a:rPr lang="en-US" dirty="0"/>
              <a:t>Or: use many different ones so can’</a:t>
            </a:r>
            <a:r>
              <a:rPr lang="en-US" altLang="ja-JP" dirty="0"/>
              <a:t>t be filtered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security implications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options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Misuse</a:t>
            </a:r>
            <a:r>
              <a:rPr lang="en-US" dirty="0"/>
              <a:t>: e.g., Source Route lets sender control path taken through network - say, sidestep security monitoring</a:t>
            </a:r>
          </a:p>
          <a:p>
            <a:pPr lvl="1"/>
            <a:r>
              <a:rPr lang="en-US" dirty="0"/>
              <a:t>IP options often processed in router’</a:t>
            </a:r>
            <a:r>
              <a:rPr lang="en-US" altLang="ja-JP" dirty="0"/>
              <a:t>s slow path </a:t>
            </a:r>
            <a:r>
              <a:rPr lang="en-US" altLang="ja-JP" dirty="0">
                <a:sym typeface="Wingdings"/>
              </a:rPr>
              <a:t> a</a:t>
            </a:r>
            <a:r>
              <a:rPr lang="en-US" dirty="0"/>
              <a:t>ttacker can try to overload routers</a:t>
            </a:r>
          </a:p>
          <a:p>
            <a:r>
              <a:rPr lang="en-US" altLang="ja-JP" dirty="0"/>
              <a:t>Firewalls often configured to drop packets with options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implications of ToS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sets ToS priority for their traffic</a:t>
            </a:r>
          </a:p>
          <a:p>
            <a:pPr lvl="1"/>
            <a:r>
              <a:rPr lang="en-US" dirty="0"/>
              <a:t>If regular traffic does not set ToS, then network prefers the attack traffic, greatly increasing damage</a:t>
            </a:r>
            <a:endParaRPr lang="en-US" altLang="ja-JP" dirty="0"/>
          </a:p>
          <a:p>
            <a:r>
              <a:rPr lang="en-US" dirty="0"/>
              <a:t>Today,</a:t>
            </a:r>
            <a:r>
              <a:rPr lang="en-US" altLang="ja-JP" dirty="0"/>
              <a:t> network ToS generally does not work</a:t>
            </a:r>
          </a:p>
          <a:p>
            <a:pPr lvl="1"/>
            <a:r>
              <a:rPr lang="en-US" dirty="0"/>
              <a:t>ToS now redefined for differentiated service</a:t>
            </a:r>
          </a:p>
          <a:p>
            <a:pPr lvl="1"/>
            <a:r>
              <a:rPr lang="en-US" dirty="0"/>
              <a:t>Mostly set/used by network operators, not end-systems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implications of fragmentation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evasion of network monitoring/enforcement</a:t>
            </a:r>
          </a:p>
          <a:p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split an attack </a:t>
            </a:r>
            <a:r>
              <a:rPr lang="en-US" dirty="0"/>
              <a:t>across multiple fragments</a:t>
            </a:r>
          </a:p>
          <a:p>
            <a:pPr lvl="1"/>
            <a:r>
              <a:rPr lang="en-US" dirty="0"/>
              <a:t>Packet inspection won’</a:t>
            </a:r>
            <a:r>
              <a:rPr lang="en-US" altLang="ja-JP" dirty="0"/>
              <a:t>t match a </a:t>
            </a:r>
            <a:r>
              <a:rPr lang="ja-JP" altLang="en-US" dirty="0"/>
              <a:t>“</a:t>
            </a:r>
            <a:r>
              <a:rPr lang="en-US" altLang="ja-JP" dirty="0"/>
              <a:t>signature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Monitor must remember previous fragments</a:t>
            </a:r>
          </a:p>
          <a:p>
            <a:pPr lvl="1"/>
            <a:r>
              <a:rPr lang="en-US" dirty="0"/>
              <a:t>But that costs state, which is another vector of attack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7"/>
            <a:ext cx="2135188" cy="968376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dirty="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fragmentation attacks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attacker doesn’</a:t>
            </a:r>
            <a:r>
              <a:rPr lang="en-US" altLang="ja-JP" dirty="0"/>
              <a:t>t send all of the fragments in a packet?</a:t>
            </a:r>
            <a:endParaRPr lang="en-US" dirty="0"/>
          </a:p>
          <a:p>
            <a:r>
              <a:rPr lang="en-US" dirty="0"/>
              <a:t>Receiver (or firewall) winds up holding the ones they receive for a long time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State-holding</a:t>
            </a:r>
            <a:r>
              <a:rPr lang="en-US" dirty="0"/>
              <a:t> attack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implications of TTL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discovery of topology (a la traceroute)</a:t>
            </a:r>
          </a:p>
          <a:p>
            <a:r>
              <a:rPr lang="en-US" dirty="0"/>
              <a:t>Can provide a hint that a packet is spoofed</a:t>
            </a:r>
          </a:p>
          <a:p>
            <a:pPr lvl="1"/>
            <a:r>
              <a:rPr lang="en-US" dirty="0"/>
              <a:t>It arrives at a router w/ a TTL different than packets from that address usually have</a:t>
            </a:r>
          </a:p>
          <a:p>
            <a:pPr lvl="2"/>
            <a:r>
              <a:rPr lang="en-US" dirty="0"/>
              <a:t>Because path from attacker to router has different # hops</a:t>
            </a:r>
          </a:p>
          <a:p>
            <a:pPr lvl="1"/>
            <a:r>
              <a:rPr lang="en-US" dirty="0"/>
              <a:t>Brittle in the presence of routing changes</a:t>
            </a:r>
          </a:p>
          <a:p>
            <a:r>
              <a:rPr lang="en-US" dirty="0"/>
              <a:t>Initial value </a:t>
            </a:r>
            <a:r>
              <a:rPr lang="en-US" altLang="ja-JP" dirty="0"/>
              <a:t>is somewhat distinctive to sender’s operating system. This plus other such initializations allow OS </a:t>
            </a:r>
            <a:r>
              <a:rPr lang="en-US" altLang="ja-JP" dirty="0">
                <a:solidFill>
                  <a:schemeClr val="accent5"/>
                </a:solidFill>
              </a:rPr>
              <a:t>fingerprinting </a:t>
            </a:r>
            <a:r>
              <a:rPr lang="en-US" altLang="ja-JP" dirty="0"/>
              <a:t>…</a:t>
            </a:r>
          </a:p>
          <a:p>
            <a:pPr lvl="1"/>
            <a:r>
              <a:rPr lang="en-US" dirty="0"/>
              <a:t>Which allow attacker to infer its likely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42745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implications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apparent problems with the protocol field</a:t>
            </a:r>
          </a:p>
          <a:p>
            <a:pPr lvl="1"/>
            <a:r>
              <a:rPr lang="en-US" dirty="0"/>
              <a:t>It’</a:t>
            </a:r>
            <a:r>
              <a:rPr lang="en-US" altLang="ja-JP" dirty="0"/>
              <a:t>s just a de-</a:t>
            </a:r>
            <a:r>
              <a:rPr lang="en-US" altLang="ja-JP" dirty="0" err="1"/>
              <a:t>muxing</a:t>
            </a:r>
            <a:r>
              <a:rPr lang="en-US" altLang="ja-JP" dirty="0"/>
              <a:t> handle</a:t>
            </a:r>
          </a:p>
          <a:p>
            <a:pPr lvl="1"/>
            <a:r>
              <a:rPr lang="en-US" dirty="0"/>
              <a:t>If set incorrectly, next layer will find packet ill-formed</a:t>
            </a:r>
          </a:p>
          <a:p>
            <a:r>
              <a:rPr lang="en-US" dirty="0"/>
              <a:t>Bad IP checksum field will cause packet to be discarded by the network</a:t>
            </a:r>
          </a:p>
          <a:p>
            <a:pPr lvl="1"/>
            <a:r>
              <a:rPr lang="en-US" dirty="0"/>
              <a:t>Not an effective attack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34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(some) network layer threats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the network stack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0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12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12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5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at the network layer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security concerns that apply to multiple applications and cut across protocol layers</a:t>
            </a:r>
          </a:p>
          <a:p>
            <a:r>
              <a:rPr lang="en-US" dirty="0"/>
              <a:t>Benefits of network-layer security</a:t>
            </a:r>
          </a:p>
          <a:p>
            <a:pPr lvl="1"/>
            <a:r>
              <a:rPr lang="en-US" dirty="0"/>
              <a:t>Below transport layer: transparent to applications</a:t>
            </a:r>
          </a:p>
          <a:p>
            <a:pPr lvl="1"/>
            <a:r>
              <a:rPr lang="en-US" dirty="0"/>
              <a:t>Can be transparent to end users</a:t>
            </a:r>
          </a:p>
          <a:p>
            <a:pPr lvl="1"/>
            <a:r>
              <a:rPr lang="en-AU" dirty="0"/>
              <a:t>Helps secure routing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7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IPsec: Network layer security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</a:t>
            </a:r>
          </a:p>
          <a:p>
            <a:pPr lvl="1"/>
            <a:r>
              <a:rPr lang="en-US" dirty="0"/>
              <a:t>Network-layer </a:t>
            </a:r>
            <a:r>
              <a:rPr lang="en-US" dirty="0">
                <a:solidFill>
                  <a:schemeClr val="accent5"/>
                </a:solidFill>
              </a:rPr>
              <a:t>authentication</a:t>
            </a:r>
            <a:r>
              <a:rPr lang="en-US" dirty="0"/>
              <a:t>: destination host can authenticate source IP address</a:t>
            </a:r>
          </a:p>
          <a:p>
            <a:pPr lvl="1"/>
            <a:r>
              <a:rPr lang="en-US" dirty="0"/>
              <a:t>Network-layer </a:t>
            </a:r>
            <a:r>
              <a:rPr lang="en-US" dirty="0">
                <a:solidFill>
                  <a:schemeClr val="accent5"/>
                </a:solidFill>
              </a:rPr>
              <a:t>confidentiality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integrity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Sending host encrypts the data in IP datagram</a:t>
            </a:r>
          </a:p>
          <a:p>
            <a:r>
              <a:rPr lang="en-US" dirty="0"/>
              <a:t>Two principle protocols:</a:t>
            </a:r>
          </a:p>
          <a:p>
            <a:pPr lvl="1"/>
            <a:r>
              <a:rPr lang="en-US" dirty="0"/>
              <a:t>Authentication header (AH) protocol</a:t>
            </a:r>
          </a:p>
          <a:p>
            <a:pPr lvl="1"/>
            <a:r>
              <a:rPr lang="en-US" dirty="0"/>
              <a:t>Encapsulation security payload (ESP) protocol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Mandatory in IPv6</a:t>
            </a:r>
            <a:r>
              <a:rPr lang="en-US" dirty="0"/>
              <a:t>, optional in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05392"/>
            <a:ext cx="7924800" cy="1914407"/>
          </a:xfrm>
        </p:spPr>
        <p:txBody>
          <a:bodyPr/>
          <a:lstStyle/>
          <a:p>
            <a:r>
              <a:rPr lang="en-US" dirty="0"/>
              <a:t>IPsec datagram emitted and received by end-system</a:t>
            </a:r>
          </a:p>
          <a:p>
            <a:r>
              <a:rPr lang="en-US" dirty="0"/>
              <a:t>Protects upper level protocols</a:t>
            </a:r>
          </a:p>
          <a:p>
            <a:r>
              <a:rPr lang="en-US" dirty="0"/>
              <a:t>The routers/switches can also be IPsec-aware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 (VPN)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VPN makes </a:t>
            </a:r>
            <a:r>
              <a:rPr lang="en-US" dirty="0">
                <a:solidFill>
                  <a:schemeClr val="accent5"/>
                </a:solidFill>
              </a:rPr>
              <a:t>separated IP sites look like one private IP network</a:t>
            </a:r>
          </a:p>
          <a:p>
            <a:pPr lvl="2"/>
            <a:r>
              <a:rPr lang="en-US" dirty="0"/>
              <a:t>Private addresses and domain names (useful for authorization)</a:t>
            </a:r>
          </a:p>
          <a:p>
            <a:r>
              <a:rPr lang="en-US" dirty="0"/>
              <a:t>Security via IPsec tunnels</a:t>
            </a:r>
          </a:p>
          <a:p>
            <a:r>
              <a:rPr lang="en-US" dirty="0"/>
              <a:t>Simplified network operation: ISP can do the routing for you</a:t>
            </a:r>
          </a:p>
          <a:p>
            <a:r>
              <a:rPr lang="en-US" dirty="0"/>
              <a:t>Building a real private network is expensive (cheaper to use shared resources rather than to have dedicated resources)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VPNs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the problem of connecting remote hosts to a firewalled network</a:t>
            </a:r>
          </a:p>
          <a:p>
            <a:pPr lvl="1"/>
            <a:r>
              <a:rPr lang="en-US" dirty="0"/>
              <a:t>Commonly used for roaming</a:t>
            </a:r>
          </a:p>
          <a:p>
            <a:pPr lvl="1"/>
            <a:r>
              <a:rPr lang="en-US" dirty="0"/>
              <a:t>Benefits in the form of security and private addresses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50422" y="3593385"/>
            <a:ext cx="7383363" cy="2430681"/>
            <a:chOff x="1215018" y="3267075"/>
            <a:chExt cx="7383363" cy="2430681"/>
          </a:xfrm>
        </p:grpSpPr>
        <p:sp>
          <p:nvSpPr>
            <p:cNvPr id="305156" name="Cloud"/>
            <p:cNvSpPr>
              <a:spLocks noChangeAspect="1" noEditPoints="1" noChangeArrowheads="1"/>
            </p:cNvSpPr>
            <p:nvPr/>
          </p:nvSpPr>
          <p:spPr bwMode="auto">
            <a:xfrm>
              <a:off x="5924550" y="3267075"/>
              <a:ext cx="2346325" cy="1133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Site (private network)</a:t>
              </a:r>
            </a:p>
          </p:txBody>
        </p:sp>
        <p:sp>
          <p:nvSpPr>
            <p:cNvPr id="305157" name="Cloud"/>
            <p:cNvSpPr>
              <a:spLocks noChangeAspect="1" noEditPoints="1" noChangeArrowheads="1"/>
            </p:cNvSpPr>
            <p:nvPr/>
          </p:nvSpPr>
          <p:spPr bwMode="auto">
            <a:xfrm>
              <a:off x="1938338" y="3475038"/>
              <a:ext cx="3705225" cy="17907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>
                  <a:latin typeface="+mn-lt"/>
                </a:rPr>
                <a:t>Internet</a:t>
              </a: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7169150" y="43465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7939088" y="32670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737714" y="4141788"/>
              <a:ext cx="92281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IPsec</a:t>
              </a:r>
            </a:p>
            <a:p>
              <a:r>
                <a:rPr lang="en-US" sz="1800">
                  <a:latin typeface="+mn-lt"/>
                </a:rPr>
                <a:t>Tunnels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 rot="19740168">
              <a:off x="3473482" y="4659760"/>
              <a:ext cx="2356591" cy="706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 rot="20699514">
              <a:off x="2090676" y="4123630"/>
              <a:ext cx="3449180" cy="87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1215018" y="4400550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Remote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732668" y="5051425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Remote</a:t>
              </a:r>
            </a:p>
            <a:p>
              <a:pPr algn="ctr"/>
              <a:r>
                <a:rPr lang="en-US" sz="1800" dirty="0">
                  <a:latin typeface="+mn-lt"/>
                </a:rPr>
                <a:t>Host</a:t>
              </a:r>
            </a:p>
          </p:txBody>
        </p:sp>
        <p:sp>
          <p:nvSpPr>
            <p:cNvPr id="305160" name="Text Box 8"/>
            <p:cNvSpPr txBox="1">
              <a:spLocks noChangeArrowheads="1"/>
            </p:cNvSpPr>
            <p:nvPr/>
          </p:nvSpPr>
          <p:spPr bwMode="auto">
            <a:xfrm>
              <a:off x="5458327" y="3475038"/>
              <a:ext cx="617139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FW/</a:t>
              </a:r>
            </a:p>
            <a:p>
              <a:r>
                <a:rPr lang="en-US" sz="1800">
                  <a:latin typeface="+mn-lt"/>
                </a:rPr>
                <a:t>VPN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765" y="5367074"/>
            <a:ext cx="303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/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Encrypts entire IP packet</a:t>
            </a:r>
          </a:p>
          <a:p>
            <a:pPr marL="0" lvl="2" algn="l" eaLnBrk="1" hangingPunct="1"/>
            <a:r>
              <a:rPr lang="en-US" sz="1800" dirty="0">
                <a:latin typeface="+mn-lt"/>
                <a:ea typeface="ＭＳ Ｐゴシック" charset="0"/>
              </a:rPr>
              <a:t>Adds new header for next 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0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and link layer issues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Eavesdropping/sniffing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subnets using broadcast technologies (e.g., WiFi, pre-2000 Ethernet), it’s free</a:t>
            </a:r>
          </a:p>
          <a:p>
            <a:r>
              <a:rPr lang="en-US" dirty="0"/>
              <a:t>For any technology, routers/switches transferring the data can look at/capture/export data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5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 (</a:t>
            </a:r>
            <a:r>
              <a:rPr lang="en-US" dirty="0" err="1"/>
              <a:t>DoS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Overload/jam signals (e.g., in wireless networks)</a:t>
            </a:r>
          </a:p>
          <a:p>
            <a:r>
              <a:rPr lang="en-US" dirty="0"/>
              <a:t>Introduce ill-formed frames/packets</a:t>
            </a:r>
          </a:p>
          <a:p>
            <a:r>
              <a:rPr lang="en-US" dirty="0"/>
              <a:t>Just drop frames/packets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forged frames/packets</a:t>
            </a:r>
          </a:p>
          <a:p>
            <a:r>
              <a:rPr lang="en-US" dirty="0"/>
              <a:t>More powerful when combined with eavesdropping</a:t>
            </a:r>
          </a:p>
          <a:p>
            <a:pPr lvl="1"/>
            <a:r>
              <a:rPr lang="en-US" dirty="0"/>
              <a:t>We’ve seen its examples already in upper layers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4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can listen to DHCP requests that new host broadcast</a:t>
            </a:r>
          </a:p>
          <a:p>
            <a:r>
              <a:rPr lang="en-US" dirty="0"/>
              <a:t>Can respond with forged offers before the actual DHCP server</a:t>
            </a:r>
          </a:p>
          <a:p>
            <a:pPr lvl="1"/>
            <a:r>
              <a:rPr lang="en-US" dirty="0"/>
              <a:t>Essentially, taking over DNS, gateway, and other core information, and insert itself as a man-in-the-middle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7: Too many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7 applications present a wide range of diverse threats</a:t>
            </a:r>
          </a:p>
          <a:p>
            <a:pPr lvl="1"/>
            <a:r>
              <a:rPr lang="en-US" dirty="0"/>
              <a:t>Server-side vulnerabilities (e.g., buffer overflow, SQL injection), spam, phishing, account theft, …</a:t>
            </a:r>
          </a:p>
          <a:p>
            <a:pPr lvl="1"/>
            <a:r>
              <a:rPr lang="en-US" dirty="0"/>
              <a:t>Leading to many cybercrimes</a:t>
            </a:r>
          </a:p>
          <a:p>
            <a:r>
              <a:rPr lang="en-US" dirty="0">
                <a:solidFill>
                  <a:schemeClr val="accent5"/>
                </a:solidFill>
              </a:rPr>
              <a:t>Not our focus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network security is a constant battle</a:t>
            </a:r>
          </a:p>
          <a:p>
            <a:pPr lvl="1"/>
            <a:r>
              <a:rPr lang="en-US" dirty="0"/>
              <a:t>AND, a vast field on its own</a:t>
            </a:r>
          </a:p>
          <a:p>
            <a:pPr lvl="1"/>
            <a:r>
              <a:rPr lang="en-US" dirty="0"/>
              <a:t>We just looked at a few </a:t>
            </a:r>
            <a:r>
              <a:rPr lang="en-US"/>
              <a:t>random samples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security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3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BGP security issues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actually don’t have a route to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goals for BGP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message exchange between neighbors</a:t>
            </a:r>
          </a:p>
          <a:p>
            <a:pPr lvl="1"/>
            <a:r>
              <a:rPr lang="en-US" dirty="0"/>
              <a:t>Confidential BGP message exchange</a:t>
            </a:r>
          </a:p>
          <a:p>
            <a:pPr lvl="1"/>
            <a:r>
              <a:rPr lang="en-US" dirty="0"/>
              <a:t>No denial of service</a:t>
            </a:r>
          </a:p>
          <a:p>
            <a:r>
              <a:rPr lang="en-US" dirty="0"/>
              <a:t>Validity of the routing 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Origin authentication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AS path authentication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AS path policy </a:t>
            </a:r>
          </a:p>
          <a:p>
            <a:r>
              <a:rPr lang="en-US" dirty="0"/>
              <a:t>Correspondence of the </a:t>
            </a:r>
            <a:r>
              <a:rPr lang="en-US" dirty="0">
                <a:solidFill>
                  <a:schemeClr val="accent5"/>
                </a:solidFill>
              </a:rPr>
              <a:t>forwarding </a:t>
            </a:r>
            <a:r>
              <a:rPr lang="en-US" dirty="0"/>
              <a:t>path</a:t>
            </a:r>
          </a:p>
          <a:p>
            <a:pPr lvl="1"/>
            <a:r>
              <a:rPr lang="en-US" dirty="0"/>
              <a:t>Does the traffic follow the advertised AS path?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Another AS </a:t>
            </a:r>
            <a:r>
              <a:rPr lang="en-US" dirty="0"/>
              <a:t>originates the prefix</a:t>
            </a:r>
          </a:p>
          <a:p>
            <a:pPr lvl="1"/>
            <a:r>
              <a:rPr lang="en-US" dirty="0"/>
              <a:t>BGP does not verify that the AS is authorized</a:t>
            </a:r>
          </a:p>
          <a:p>
            <a:pPr lvl="1"/>
            <a:r>
              <a:rPr lang="en-US" dirty="0"/>
              <a:t>Registries of prefix ownership can be stale and inaccurate</a:t>
            </a:r>
          </a:p>
          <a:p>
            <a:r>
              <a:rPr lang="en-US" dirty="0"/>
              <a:t>Consequences for the affected ASs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</a:rPr>
              <a:t>Blackhole</a:t>
            </a:r>
            <a:r>
              <a:rPr lang="en-US" dirty="0"/>
              <a:t>: Data traffic is discarded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Snooping</a:t>
            </a:r>
            <a:r>
              <a:rPr lang="en-US" dirty="0"/>
              <a:t>: Data traffic is inspected; then redirected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Impersonation</a:t>
            </a:r>
            <a:r>
              <a:rPr lang="en-US" dirty="0"/>
              <a:t>: Data traffic is sent to bogus destinations</a:t>
            </a:r>
          </a:p>
          <a:p>
            <a:r>
              <a:rPr lang="en-US" dirty="0"/>
              <a:t>There can also be sub-prefix hijacking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Hijacking is hard to detect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Legitimate origin AS doesn</a:t>
            </a:r>
            <a:r>
              <a:rPr lang="en-US" altLang="ja-JP" dirty="0"/>
              <a:t>’</a:t>
            </a:r>
            <a:r>
              <a:rPr lang="en-US" dirty="0"/>
              <a:t>t see the problem</a:t>
            </a:r>
          </a:p>
          <a:p>
            <a:pPr lvl="1"/>
            <a:r>
              <a:rPr lang="en-US" dirty="0"/>
              <a:t>Picks its own route; may not even learn of the bogus</a:t>
            </a:r>
          </a:p>
          <a:p>
            <a:r>
              <a:rPr lang="en-US" dirty="0"/>
              <a:t>May not cause loss of connectivity</a:t>
            </a:r>
          </a:p>
          <a:p>
            <a:pPr lvl="1"/>
            <a:r>
              <a:rPr lang="en-US" dirty="0"/>
              <a:t>E.g., if the bogus AS snoops and redirects</a:t>
            </a:r>
          </a:p>
          <a:p>
            <a:pPr lvl="1"/>
            <a:r>
              <a:rPr lang="en-US" dirty="0"/>
              <a:t>May only cause performance degradation</a:t>
            </a:r>
          </a:p>
          <a:p>
            <a:r>
              <a:rPr lang="en-US" dirty="0"/>
              <a:t>Loss of connectivity may be isolated</a:t>
            </a:r>
          </a:p>
          <a:p>
            <a:pPr lvl="1"/>
            <a:r>
              <a:rPr lang="en-US" dirty="0"/>
              <a:t>E.g., only for sources in parts of the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prefix hijacking?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many </a:t>
            </a:r>
            <a:r>
              <a:rPr lang="en-US" dirty="0">
                <a:solidFill>
                  <a:schemeClr val="accent5"/>
                </a:solidFill>
              </a:rPr>
              <a:t>vantage points </a:t>
            </a:r>
            <a:r>
              <a:rPr lang="en-US" dirty="0"/>
              <a:t>across the Internet</a:t>
            </a:r>
          </a:p>
          <a:p>
            <a:pPr lvl="1"/>
            <a:r>
              <a:rPr lang="en-US" dirty="0"/>
              <a:t>Analyze updates from many vantage points</a:t>
            </a:r>
          </a:p>
          <a:p>
            <a:pPr lvl="1"/>
            <a:r>
              <a:rPr lang="en-US" dirty="0"/>
              <a:t>Launch traceroute from many vantage points</a:t>
            </a:r>
          </a:p>
          <a:p>
            <a:pPr lvl="1"/>
            <a:r>
              <a:rPr lang="en-US" dirty="0"/>
              <a:t>Requires access to BGP routers or hosts across the Internet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3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 24, 2008 YouTube outage (100 minutes – 2 hours)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YouTube (AS 36561)</a:t>
            </a:r>
          </a:p>
          <a:p>
            <a:pPr lvl="1"/>
            <a:r>
              <a:rPr lang="en-US" dirty="0"/>
              <a:t>Address block 208.65.152.0/22</a:t>
            </a:r>
          </a:p>
          <a:p>
            <a:r>
              <a:rPr lang="en-US" dirty="0"/>
              <a:t>Pakistan Telecom (AS 17557)</a:t>
            </a:r>
          </a:p>
          <a:p>
            <a:pPr lvl="1"/>
            <a:r>
              <a:rPr lang="en-US" dirty="0"/>
              <a:t>Receives government order to block YouTube access</a:t>
            </a:r>
          </a:p>
          <a:p>
            <a:pPr lvl="1"/>
            <a:r>
              <a:rPr lang="en-US" dirty="0"/>
              <a:t>Starts announcing 208.65.153.0/24 to its provider PCCW (AS 3491)</a:t>
            </a:r>
          </a:p>
          <a:p>
            <a:pPr lvl="1"/>
            <a:r>
              <a:rPr lang="en-US" dirty="0"/>
              <a:t>All packets directed to YouTube get dropped</a:t>
            </a:r>
          </a:p>
          <a:p>
            <a:r>
              <a:rPr lang="en-US" dirty="0"/>
              <a:t>Mistakes were made</a:t>
            </a:r>
          </a:p>
          <a:p>
            <a:pPr lvl="1"/>
            <a:r>
              <a:rPr lang="en-US" dirty="0"/>
              <a:t>AS 17557: Announced to everyone, not just customers</a:t>
            </a:r>
          </a:p>
          <a:p>
            <a:pPr lvl="1"/>
            <a:r>
              <a:rPr lang="en-US" dirty="0"/>
              <a:t>AS 3491: Not filtering routes announced by AS 17557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session security</a:t>
            </a:r>
          </a:p>
          <a:p>
            <a:r>
              <a:rPr lang="en-US" dirty="0"/>
              <a:t>AS path validity</a:t>
            </a:r>
          </a:p>
          <a:p>
            <a:pPr lvl="1"/>
            <a:r>
              <a:rPr lang="en-US" dirty="0"/>
              <a:t>Remove, add, or modify ASes in AS path</a:t>
            </a:r>
          </a:p>
          <a:p>
            <a:r>
              <a:rPr lang="en-US" dirty="0"/>
              <a:t>Forwarding issues</a:t>
            </a:r>
          </a:p>
          <a:p>
            <a:pPr lvl="1"/>
            <a:r>
              <a:rPr lang="en-US" dirty="0"/>
              <a:t>Routing does not mean nor control forwarding</a:t>
            </a:r>
          </a:p>
          <a:p>
            <a:r>
              <a:rPr lang="en-US" dirty="0"/>
              <a:t>Overall, BGP today is </a:t>
            </a:r>
          </a:p>
          <a:p>
            <a:pPr lvl="1"/>
            <a:r>
              <a:rPr lang="en-US" dirty="0"/>
              <a:t>Vulnerable</a:t>
            </a:r>
          </a:p>
          <a:p>
            <a:pPr lvl="1"/>
            <a:r>
              <a:rPr lang="en-US" dirty="0"/>
              <a:t>Hard to fix (even though we have some solutions like S-BGP and </a:t>
            </a:r>
            <a:r>
              <a:rPr lang="en-US" dirty="0" err="1"/>
              <a:t>BGPsec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goals for communication security: 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-US" dirty="0"/>
              <a:t>onfidentiality</a:t>
            </a:r>
          </a:p>
          <a:p>
            <a:pPr lvl="1"/>
            <a:r>
              <a:rPr lang="en-US" dirty="0"/>
              <a:t>No one </a:t>
            </a:r>
            <a:r>
              <a:rPr lang="en-US" dirty="0">
                <a:solidFill>
                  <a:schemeClr val="accent5"/>
                </a:solidFill>
              </a:rPr>
              <a:t>read </a:t>
            </a:r>
            <a:r>
              <a:rPr lang="en-US" dirty="0"/>
              <a:t>our communication</a:t>
            </a:r>
          </a:p>
          <a:p>
            <a:pPr lvl="1"/>
            <a:r>
              <a:rPr lang="en-US" dirty="0"/>
              <a:t>Cryptography</a:t>
            </a:r>
          </a:p>
          <a:p>
            <a:r>
              <a:rPr lang="en-US" dirty="0"/>
              <a:t>Message </a:t>
            </a:r>
            <a:r>
              <a:rPr lang="en-US" dirty="0">
                <a:solidFill>
                  <a:schemeClr val="accent4"/>
                </a:solidFill>
              </a:rPr>
              <a:t>I</a:t>
            </a:r>
            <a:r>
              <a:rPr lang="en-US" dirty="0"/>
              <a:t>ntegrity</a:t>
            </a:r>
          </a:p>
          <a:p>
            <a:pPr lvl="1"/>
            <a:r>
              <a:rPr lang="en-US" dirty="0"/>
              <a:t>No one can </a:t>
            </a:r>
            <a:r>
              <a:rPr lang="en-US" dirty="0">
                <a:solidFill>
                  <a:schemeClr val="accent5"/>
                </a:solidFill>
              </a:rPr>
              <a:t>modify </a:t>
            </a:r>
            <a:r>
              <a:rPr lang="en-US" dirty="0"/>
              <a:t>our communication w/o detection</a:t>
            </a:r>
          </a:p>
          <a:p>
            <a:pPr lvl="1"/>
            <a:r>
              <a:rPr lang="en-US" dirty="0"/>
              <a:t>Verification</a:t>
            </a:r>
          </a:p>
          <a:p>
            <a:r>
              <a:rPr lang="en-US" dirty="0">
                <a:solidFill>
                  <a:schemeClr val="accent4"/>
                </a:solidFill>
              </a:rPr>
              <a:t>A</a:t>
            </a:r>
            <a:r>
              <a:rPr lang="en-US" dirty="0"/>
              <a:t>vailability and </a:t>
            </a:r>
            <a:r>
              <a:rPr lang="en-US" dirty="0">
                <a:solidFill>
                  <a:schemeClr val="accent4"/>
                </a:solidFill>
              </a:rPr>
              <a:t>A</a:t>
            </a:r>
            <a:r>
              <a:rPr lang="en-US" dirty="0"/>
              <a:t>uthentication</a:t>
            </a:r>
          </a:p>
          <a:p>
            <a:pPr lvl="1"/>
            <a:r>
              <a:rPr lang="en-US" dirty="0"/>
              <a:t>Redundancy, </a:t>
            </a:r>
            <a:r>
              <a:rPr lang="en-US" dirty="0" err="1"/>
              <a:t>DoS</a:t>
            </a:r>
            <a:r>
              <a:rPr lang="en-US" dirty="0"/>
              <a:t>/DDoS prevention</a:t>
            </a:r>
          </a:p>
          <a:p>
            <a:pPr lvl="1"/>
            <a:r>
              <a:rPr lang="en-US" dirty="0"/>
              <a:t>Only we can </a:t>
            </a:r>
            <a:r>
              <a:rPr lang="en-US" dirty="0">
                <a:solidFill>
                  <a:schemeClr val="accent5"/>
                </a:solidFill>
              </a:rPr>
              <a:t>access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our data and communicate on our behalf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TCP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4: Manipulation of TCP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85800" y="1600200"/>
            <a:ext cx="2868574" cy="4419600"/>
          </a:xfrm>
        </p:spPr>
        <p:txBody>
          <a:bodyPr/>
          <a:lstStyle/>
          <a:p>
            <a:r>
              <a:rPr lang="en-US" sz="2000" dirty="0"/>
              <a:t>Source and destination port/IP define a connection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Sequence number </a:t>
            </a:r>
            <a:r>
              <a:rPr lang="en-US" sz="2000" dirty="0"/>
              <a:t>of a packet define its place in the stream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10000" y="1623349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191000" y="1669387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172200" y="1623349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324600" y="1669387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810000" y="21567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105400" y="2202787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810000" y="2613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05400" y="2659987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8100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2484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313487" y="3144174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740150" y="314734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47244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1816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394325" y="3158462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4800600" y="3193387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8100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62484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4175125" y="3691862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537325" y="3691862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3810000" y="4137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257800" y="4183987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3810000" y="4595149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0332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</a:t>
            </a:r>
            <a:r>
              <a:rPr lang="en-US" altLang="zh-CN" dirty="0"/>
              <a:t>w</a:t>
            </a:r>
            <a:r>
              <a:rPr lang="en-US" dirty="0"/>
              <a:t>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300290"/>
            <a:ext cx="4876800" cy="722313"/>
            <a:chOff x="1248" y="2185"/>
            <a:chExt cx="3072" cy="45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92" y="2185"/>
              <a:ext cx="1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3116266"/>
            <a:ext cx="4875212" cy="617538"/>
            <a:chOff x="1248" y="2731"/>
            <a:chExt cx="3072" cy="38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577" y="2731"/>
              <a:ext cx="2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671891"/>
            <a:ext cx="4876800" cy="722313"/>
            <a:chOff x="1248" y="3241"/>
            <a:chExt cx="3072" cy="45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2024" y="3241"/>
              <a:ext cx="11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933188" y="4175129"/>
            <a:ext cx="4930775" cy="671513"/>
            <a:chOff x="1214" y="3273"/>
            <a:chExt cx="3106" cy="42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SeqNum = x + 1, Ack = y + 1, Data = “GET”</a:t>
              </a: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923683" y="5097462"/>
            <a:ext cx="4938691" cy="617538"/>
            <a:chOff x="1208" y="2731"/>
            <a:chExt cx="3112" cy="389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ACK, SeqNum = y + 1, Ack = x + 10, Data = “200”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An attacker who knows ports and sequence numbers can disrupt any TCP connection 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3535</TotalTime>
  <Words>2157</Words>
  <Application>Microsoft Macintosh PowerPoint</Application>
  <PresentationFormat>On-screen Show (4:3)</PresentationFormat>
  <Paragraphs>429</Paragraphs>
  <Slides>49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Courier New</vt:lpstr>
      <vt:lpstr>Times</vt:lpstr>
      <vt:lpstr>Times New Roman</vt:lpstr>
      <vt:lpstr>Wingdings</vt:lpstr>
      <vt:lpstr>Office Theme</vt:lpstr>
      <vt:lpstr>EN.601.414/614 Computer Networks  Security</vt:lpstr>
      <vt:lpstr>Agenda</vt:lpstr>
      <vt:lpstr>Layers in the network stack</vt:lpstr>
      <vt:lpstr>Layer 7: Too many to cover</vt:lpstr>
      <vt:lpstr>General goals for communication security: CIA</vt:lpstr>
      <vt:lpstr>A quick look at TCP</vt:lpstr>
      <vt:lpstr>Layer 4: Manipulation of TCP</vt:lpstr>
      <vt:lpstr>TCP’s 3-way handshaking</vt:lpstr>
      <vt:lpstr>TCP abrupt termination</vt:lpstr>
      <vt:lpstr>TCP RST injection</vt:lpstr>
      <vt:lpstr>Connection hijacking</vt:lpstr>
      <vt:lpstr>TCP data injection</vt:lpstr>
      <vt:lpstr>Connection hijacking</vt:lpstr>
      <vt:lpstr>Secure Sockets Layer (SSL)</vt:lpstr>
      <vt:lpstr>SSL/TLS and TCP/IP</vt:lpstr>
      <vt:lpstr>TCP security issues</vt:lpstr>
      <vt:lpstr>A quick security analysis of the IP header</vt:lpstr>
      <vt:lpstr>Focus on sender attacks</vt:lpstr>
      <vt:lpstr>IP packet structure</vt:lpstr>
      <vt:lpstr>Group Discussion</vt:lpstr>
      <vt:lpstr>IP address integrity</vt:lpstr>
      <vt:lpstr>Implications of IP address integrity</vt:lpstr>
      <vt:lpstr>More security implications</vt:lpstr>
      <vt:lpstr>Security implications of ToS</vt:lpstr>
      <vt:lpstr>Security implications of fragmentation</vt:lpstr>
      <vt:lpstr>More fragmentation attacks</vt:lpstr>
      <vt:lpstr>Security implications of TTL</vt:lpstr>
      <vt:lpstr>Other security implications</vt:lpstr>
      <vt:lpstr>Preventing (some) network layer threats</vt:lpstr>
      <vt:lpstr>Security at the network layer</vt:lpstr>
      <vt:lpstr>IPsec: Network layer security</vt:lpstr>
      <vt:lpstr>IPsec transport mode</vt:lpstr>
      <vt:lpstr>Virtual Private Network (VPN)</vt:lpstr>
      <vt:lpstr>End-to-end VPNs</vt:lpstr>
      <vt:lpstr>Physical and link layer issues</vt:lpstr>
      <vt:lpstr>Eavesdropping/sniffing</vt:lpstr>
      <vt:lpstr>Denial of Service (DoS)</vt:lpstr>
      <vt:lpstr>Spoofing</vt:lpstr>
      <vt:lpstr>DHCP vulnerabilities</vt:lpstr>
      <vt:lpstr>Summary</vt:lpstr>
      <vt:lpstr>Thanks! Q&amp;A</vt:lpstr>
      <vt:lpstr>BGP security</vt:lpstr>
      <vt:lpstr>Recap: BGP security issues</vt:lpstr>
      <vt:lpstr>Security goals for BGP</vt:lpstr>
      <vt:lpstr>Prefix hijacking</vt:lpstr>
      <vt:lpstr>Hijacking is hard to detect</vt:lpstr>
      <vt:lpstr>How to diagnose prefix hijacking?</vt:lpstr>
      <vt:lpstr>Feb 24, 2008 YouTube outage (100 minutes – 2 hours)</vt:lpstr>
      <vt:lpstr>Many other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564</cp:revision>
  <dcterms:created xsi:type="dcterms:W3CDTF">2017-09-02T14:15:58Z</dcterms:created>
  <dcterms:modified xsi:type="dcterms:W3CDTF">2020-12-01T19:48:10Z</dcterms:modified>
</cp:coreProperties>
</file>