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7"/>
  </p:notesMasterIdLst>
  <p:sldIdLst>
    <p:sldId id="256" r:id="rId2"/>
    <p:sldId id="461" r:id="rId3"/>
    <p:sldId id="515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3" r:id="rId23"/>
    <p:sldId id="484" r:id="rId24"/>
    <p:sldId id="485" r:id="rId25"/>
    <p:sldId id="486" r:id="rId26"/>
    <p:sldId id="487" r:id="rId27"/>
    <p:sldId id="488" r:id="rId28"/>
    <p:sldId id="489" r:id="rId29"/>
    <p:sldId id="490" r:id="rId30"/>
    <p:sldId id="491" r:id="rId31"/>
    <p:sldId id="492" r:id="rId32"/>
    <p:sldId id="493" r:id="rId33"/>
    <p:sldId id="494" r:id="rId34"/>
    <p:sldId id="495" r:id="rId35"/>
    <p:sldId id="496" r:id="rId36"/>
    <p:sldId id="497" r:id="rId37"/>
    <p:sldId id="498" r:id="rId38"/>
    <p:sldId id="499" r:id="rId39"/>
    <p:sldId id="500" r:id="rId40"/>
    <p:sldId id="501" r:id="rId41"/>
    <p:sldId id="502" r:id="rId42"/>
    <p:sldId id="503" r:id="rId43"/>
    <p:sldId id="504" r:id="rId44"/>
    <p:sldId id="505" r:id="rId45"/>
    <p:sldId id="506" r:id="rId46"/>
    <p:sldId id="507" r:id="rId47"/>
    <p:sldId id="508" r:id="rId48"/>
    <p:sldId id="509" r:id="rId49"/>
    <p:sldId id="510" r:id="rId50"/>
    <p:sldId id="511" r:id="rId51"/>
    <p:sldId id="512" r:id="rId52"/>
    <p:sldId id="513" r:id="rId53"/>
    <p:sldId id="593" r:id="rId54"/>
    <p:sldId id="514" r:id="rId55"/>
    <p:sldId id="460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6"/>
    <p:restoredTop sz="92989"/>
  </p:normalViewPr>
  <p:slideViewPr>
    <p:cSldViewPr snapToObjects="1">
      <p:cViewPr varScale="1">
        <p:scale>
          <a:sx n="142" d="100"/>
          <a:sy n="142" d="100"/>
        </p:scale>
        <p:origin x="125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</a:t>
            </a:r>
            <a:r>
              <a:rPr lang="en-US" baseline="0" dirty="0"/>
              <a:t> a</a:t>
            </a:r>
            <a:r>
              <a:rPr lang="en-US" dirty="0"/>
              <a:t>dapted from similar courses at Princeton,</a:t>
            </a:r>
            <a:r>
              <a:rPr lang="en-US" baseline="0" dirty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D67B076-01A6-BF41-ABA5-655018180054}" type="slidenum">
              <a:rPr lang="en-US" i="0" smtClean="0">
                <a:latin typeface="Times New Roman" charset="0"/>
              </a:rPr>
              <a:pPr>
                <a:defRPr/>
              </a:pPr>
              <a:t>13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901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130659-87AF-CE4D-B5EA-54D55326E82A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928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10B4C87-43F1-8447-99DD-FB94C86AE74F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sz="2100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602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173F60-04DA-AF4F-972C-DA3BA148616A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225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173F60-04DA-AF4F-972C-DA3BA148616A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661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5449E5-25AA-1A47-9C3B-1506A307C190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232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24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64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63B9F7-1F50-1844-866B-6E9D4F9BB811}" type="slidenum">
              <a:rPr lang="en-US"/>
              <a:pPr/>
              <a:t>27</a:t>
            </a:fld>
            <a:endParaRPr lang="en-US"/>
          </a:p>
        </p:txBody>
      </p:sp>
      <p:sp>
        <p:nvSpPr>
          <p:cNvPr id="194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4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87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575D-CA49-4549-97D1-CD89AD108F8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10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5DADC6-5201-E64C-A1E5-863C733C1EED}" type="slidenum">
              <a:rPr lang="en-US" sz="1200" b="0">
                <a:latin typeface="Calibri"/>
                <a:cs typeface="Calibri"/>
              </a:rPr>
              <a:pPr eaLnBrk="1" hangingPunct="1"/>
              <a:t>31</a:t>
            </a:fld>
            <a:endParaRPr lang="en-US" sz="1200" b="0" dirty="0">
              <a:latin typeface="Calibri"/>
              <a:cs typeface="Calibri"/>
            </a:endParaRPr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6 one’s </a:t>
            </a:r>
            <a:r>
              <a:rPr lang="en-US" dirty="0">
                <a:ea typeface="ＭＳ Ｐゴシック" charset="0"/>
                <a:cs typeface="ＭＳ Ｐゴシック" charset="0"/>
                <a:sym typeface="Wingdings"/>
              </a:rPr>
              <a:t> start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Wingdings"/>
              </a:rPr>
              <a:t>7 one’s  end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465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73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F0C603-5E41-FC4A-B51E-1199FDCB3081}" type="slidenum">
              <a:rPr lang="en-US" sz="1200" b="0">
                <a:latin typeface="Calibri"/>
                <a:cs typeface="Calibri"/>
              </a:rPr>
              <a:pPr eaLnBrk="1" hangingPunct="1"/>
              <a:t>32</a:t>
            </a:fld>
            <a:endParaRPr lang="en-US" sz="1200" b="0" dirty="0">
              <a:latin typeface="Calibri"/>
              <a:cs typeface="Calibri"/>
            </a:endParaRPr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1C8DD0-A2A5-9A44-B66D-68E982D18E04}" type="slidenum">
              <a:rPr lang="en-US" sz="1200" b="0">
                <a:latin typeface="Times New Roman" charset="0"/>
              </a:rPr>
              <a:pPr eaLnBrk="1" hangingPunct="1"/>
              <a:t>36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044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38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608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891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7074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1563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412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51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6285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52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997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0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E2CB00-C86A-A747-9BDC-DD3376311CB6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251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470949-01C9-4545-AAB5-077D8C322328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49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4CD15E-08C5-BE42-912D-322759A8C347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06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1ECA61-3AE7-2C4E-AD4F-E208908BE981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957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195A4D9-D9A3-9D42-8C21-61B5EC1E1BB0}" type="slidenum">
              <a:rPr lang="en-US" i="0" smtClean="0">
                <a:latin typeface="Times New Roman" charset="0"/>
              </a:rPr>
              <a:pPr>
                <a:defRPr/>
              </a:pPr>
              <a:t>11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7558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2B8162-AD91-4E41-87FA-46E55C0794C5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wireless: because reception while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>
                <a:ea typeface="ＭＳ Ｐゴシック" charset="0"/>
                <a:cs typeface="ＭＳ Ｐゴシック" charset="0"/>
              </a:rPr>
              <a:t>tx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is difficult . broadcast isn’t perfect so collisions local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664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11/12/20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11/12/20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11/12/20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/>
              <a:t>Xin Jin</a:t>
            </a:r>
          </a:p>
          <a:p>
            <a:r>
              <a:rPr lang="en-US" b="0" dirty="0"/>
              <a:t>Fall 20</a:t>
            </a:r>
            <a:r>
              <a:rPr lang="en-US" altLang="zh-CN" b="0" dirty="0"/>
              <a:t>20</a:t>
            </a:r>
            <a:r>
              <a:rPr lang="en-US" b="0" dirty="0"/>
              <a:t> (</a:t>
            </a:r>
            <a:r>
              <a:rPr lang="en-US" b="0" dirty="0" err="1"/>
              <a:t>TuTh</a:t>
            </a:r>
            <a:r>
              <a:rPr lang="en-US" b="0" dirty="0"/>
              <a:t> 1:30-2:45pm on Zoom)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https://</a:t>
            </a:r>
            <a:r>
              <a:rPr lang="en-US" b="0" dirty="0" err="1"/>
              <a:t>github.com</a:t>
            </a:r>
            <a:r>
              <a:rPr lang="en-US" b="0" dirty="0"/>
              <a:t>/</a:t>
            </a:r>
            <a:r>
              <a:rPr lang="en-US" b="0" dirty="0" err="1"/>
              <a:t>xinjin</a:t>
            </a:r>
            <a:r>
              <a:rPr lang="en-US" b="0" dirty="0"/>
              <a:t>/course-net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/>
              <a:t>EN.601.414/614</a:t>
            </a:r>
            <a:br>
              <a:rPr lang="en-US" sz="4800" dirty="0"/>
            </a:br>
            <a:r>
              <a:rPr lang="en-US" sz="4800" dirty="0"/>
              <a:t>Computer Networks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Data Link Layer</a:t>
            </a:r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 (Carrier Sense Multiple Access)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CSMA: </a:t>
            </a:r>
            <a:r>
              <a:rPr lang="en-US" dirty="0">
                <a:solidFill>
                  <a:schemeClr val="accent5"/>
                </a:solidFill>
              </a:rPr>
              <a:t>listen before transmit</a:t>
            </a:r>
          </a:p>
          <a:p>
            <a:pPr lvl="1"/>
            <a:r>
              <a:rPr lang="en-US" dirty="0"/>
              <a:t>If channel sensed idle: transmit entire frame</a:t>
            </a:r>
          </a:p>
          <a:p>
            <a:pPr lvl="1"/>
            <a:r>
              <a:rPr lang="en-US" dirty="0"/>
              <a:t>If channel sensed busy, defer transmission </a:t>
            </a:r>
          </a:p>
          <a:p>
            <a:r>
              <a:rPr lang="en-US" dirty="0"/>
              <a:t>Human analogy: don’t interrupt others!</a:t>
            </a:r>
          </a:p>
          <a:p>
            <a:r>
              <a:rPr lang="en-US" dirty="0"/>
              <a:t>Does not eliminate all collisions</a:t>
            </a:r>
          </a:p>
          <a:p>
            <a:pPr lvl="1"/>
            <a:r>
              <a:rPr lang="en-US" dirty="0"/>
              <a:t>Why?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 collisions</a:t>
            </a:r>
            <a:endParaRPr lang="en-US" dirty="0"/>
          </a:p>
        </p:txBody>
      </p:sp>
      <p:sp>
        <p:nvSpPr>
          <p:cNvPr id="30725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685800" y="1600200"/>
            <a:ext cx="3716383" cy="44196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Propagation delay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two nodes may not hear each other before sending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CSMA reduces but does not eliminate collisions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Collision: entire packet transmission time wasted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Distance and propagation delay affect collision probability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pic>
        <p:nvPicPr>
          <p:cNvPr id="99334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1600200"/>
            <a:ext cx="428783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311" name="Rectangle 87"/>
          <p:cNvSpPr>
            <a:spLocks noChangeArrowheads="1"/>
          </p:cNvSpPr>
          <p:nvPr/>
        </p:nvSpPr>
        <p:spPr bwMode="auto">
          <a:xfrm>
            <a:off x="4827588" y="2666999"/>
            <a:ext cx="3736975" cy="349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4835525" y="3016666"/>
            <a:ext cx="3725863" cy="2264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4" name="Rectangle 90"/>
          <p:cNvSpPr>
            <a:spLocks noChangeArrowheads="1"/>
          </p:cNvSpPr>
          <p:nvPr/>
        </p:nvSpPr>
        <p:spPr bwMode="auto">
          <a:xfrm>
            <a:off x="4797425" y="3243527"/>
            <a:ext cx="3763963" cy="1550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5" name="Rectangle 91"/>
          <p:cNvSpPr>
            <a:spLocks noChangeArrowheads="1"/>
          </p:cNvSpPr>
          <p:nvPr/>
        </p:nvSpPr>
        <p:spPr bwMode="auto">
          <a:xfrm>
            <a:off x="4770438" y="4793433"/>
            <a:ext cx="3789362" cy="16922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4" name="Rectangle 92"/>
          <p:cNvSpPr>
            <a:spLocks noChangeArrowheads="1"/>
          </p:cNvSpPr>
          <p:nvPr/>
        </p:nvSpPr>
        <p:spPr bwMode="auto">
          <a:xfrm>
            <a:off x="4764088" y="1520824"/>
            <a:ext cx="4040187" cy="11461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9342" name="Group 98"/>
          <p:cNvGrpSpPr>
            <a:grpSpLocks/>
          </p:cNvGrpSpPr>
          <p:nvPr/>
        </p:nvGrpSpPr>
        <p:grpSpPr bwMode="auto">
          <a:xfrm>
            <a:off x="4948238" y="1885950"/>
            <a:ext cx="3513137" cy="628650"/>
            <a:chOff x="3117" y="180"/>
            <a:chExt cx="2213" cy="396"/>
          </a:xfrm>
        </p:grpSpPr>
        <p:grpSp>
          <p:nvGrpSpPr>
            <p:cNvPr id="99343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99358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9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4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99356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7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5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99354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5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6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99352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3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0740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1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2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3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4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5521325" y="1517650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0" dirty="0">
                <a:latin typeface="Arial" charset="0"/>
                <a:cs typeface="+mn-cs"/>
              </a:rPr>
              <a:t>Spatial layout of nodes </a:t>
            </a:r>
            <a:endParaRPr lang="en-US" sz="2000" i="0" dirty="0">
              <a:latin typeface="Arial" charset="0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1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80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1" grpId="0" animBg="1"/>
      <p:bldP spid="180312" grpId="0" animBg="1"/>
      <p:bldP spid="180314" grpId="0" animBg="1"/>
      <p:bldP spid="1803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CSMA/CD (Collision Detection)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CSMA/CD: carrier sensing, deferral as in CSMA</a:t>
            </a:r>
          </a:p>
          <a:p>
            <a:pPr lvl="1"/>
            <a:r>
              <a:rPr lang="en-US" dirty="0"/>
              <a:t>Collisions detected within short time</a:t>
            </a:r>
          </a:p>
          <a:p>
            <a:pPr lvl="1"/>
            <a:r>
              <a:rPr lang="en-US" dirty="0"/>
              <a:t>Colliding transmissions aborted, reducing wastage </a:t>
            </a:r>
          </a:p>
          <a:p>
            <a:r>
              <a:rPr lang="en-US" dirty="0"/>
              <a:t>Collision detection easy in wired (broadcast) LANs</a:t>
            </a:r>
          </a:p>
          <a:p>
            <a:pPr lvl="1"/>
            <a:r>
              <a:rPr lang="en-US" dirty="0"/>
              <a:t>Compare transmitted, received signals</a:t>
            </a:r>
          </a:p>
          <a:p>
            <a:r>
              <a:rPr lang="en-US" dirty="0"/>
              <a:t>Collision detection difficult in wireless LANs</a:t>
            </a:r>
          </a:p>
          <a:p>
            <a:pPr lvl="1"/>
            <a:r>
              <a:rPr lang="en-US" dirty="0"/>
              <a:t>Later!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8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 (Collision Detection)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 this to work, </a:t>
            </a:r>
            <a:r>
              <a:rPr lang="en-US" dirty="0">
                <a:solidFill>
                  <a:schemeClr val="accent5"/>
                </a:solidFill>
              </a:rPr>
              <a:t>need restrictions on minimum frame size and maximum distance</a:t>
            </a:r>
          </a:p>
          <a:p>
            <a:pPr lvl="1"/>
            <a:r>
              <a:rPr lang="en-US" dirty="0"/>
              <a:t>Why?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63860" y="1798910"/>
            <a:ext cx="4433887" cy="3956050"/>
            <a:chOff x="1999481" y="1446213"/>
            <a:chExt cx="4433887" cy="3956050"/>
          </a:xfrm>
        </p:grpSpPr>
        <p:pic>
          <p:nvPicPr>
            <p:cNvPr id="103427" name="Picture 3" descr="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9481" y="1531938"/>
              <a:ext cx="4433887" cy="387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5" name="Rectangle 29"/>
            <p:cNvSpPr>
              <a:spLocks noChangeArrowheads="1"/>
            </p:cNvSpPr>
            <p:nvPr/>
          </p:nvSpPr>
          <p:spPr bwMode="auto">
            <a:xfrm>
              <a:off x="2185218" y="1446213"/>
              <a:ext cx="4135438" cy="1211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76" name="Rectangle 9"/>
            <p:cNvSpPr>
              <a:spLocks noChangeArrowheads="1"/>
            </p:cNvSpPr>
            <p:nvPr/>
          </p:nvSpPr>
          <p:spPr bwMode="auto">
            <a:xfrm>
              <a:off x="2921818" y="1595438"/>
              <a:ext cx="25685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S</a:t>
              </a:r>
              <a:r>
                <a:rPr lang="en-US" sz="1600" i="0" dirty="0">
                  <a:latin typeface="Arial" charset="0"/>
                  <a:cs typeface="+mn-cs"/>
                </a:rPr>
                <a:t>patial layout of nodes </a:t>
              </a:r>
              <a:endParaRPr lang="en-US" sz="2000" i="0" dirty="0">
                <a:latin typeface="Arial" charset="0"/>
                <a:cs typeface="+mn-cs"/>
              </a:endParaRPr>
            </a:p>
          </p:txBody>
        </p:sp>
        <p:grpSp>
          <p:nvGrpSpPr>
            <p:cNvPr id="103432" name="Group 30"/>
            <p:cNvGrpSpPr>
              <a:grpSpLocks/>
            </p:cNvGrpSpPr>
            <p:nvPr/>
          </p:nvGrpSpPr>
          <p:grpSpPr bwMode="auto">
            <a:xfrm>
              <a:off x="2685281" y="1985963"/>
              <a:ext cx="3263900" cy="195262"/>
              <a:chOff x="4220" y="1231"/>
              <a:chExt cx="1989" cy="90"/>
            </a:xfrm>
          </p:grpSpPr>
          <p:sp>
            <p:nvSpPr>
              <p:cNvPr id="32790" name="Line 23"/>
              <p:cNvSpPr>
                <a:spLocks noChangeShapeType="1"/>
              </p:cNvSpPr>
              <p:nvPr/>
            </p:nvSpPr>
            <p:spPr bwMode="auto">
              <a:xfrm>
                <a:off x="4220" y="1232"/>
                <a:ext cx="19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1" name="Line 24"/>
              <p:cNvSpPr>
                <a:spLocks noChangeShapeType="1"/>
              </p:cNvSpPr>
              <p:nvPr/>
            </p:nvSpPr>
            <p:spPr bwMode="auto">
              <a:xfrm>
                <a:off x="4220" y="1231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2" name="Line 25"/>
              <p:cNvSpPr>
                <a:spLocks noChangeShapeType="1"/>
              </p:cNvSpPr>
              <p:nvPr/>
            </p:nvSpPr>
            <p:spPr bwMode="auto">
              <a:xfrm>
                <a:off x="4886" y="1234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3" name="Line 26"/>
              <p:cNvSpPr>
                <a:spLocks noChangeShapeType="1"/>
              </p:cNvSpPr>
              <p:nvPr/>
            </p:nvSpPr>
            <p:spPr bwMode="auto">
              <a:xfrm>
                <a:off x="5489" y="1234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4" name="Line 27"/>
              <p:cNvSpPr>
                <a:spLocks noChangeShapeType="1"/>
              </p:cNvSpPr>
              <p:nvPr/>
            </p:nvSpPr>
            <p:spPr bwMode="auto">
              <a:xfrm>
                <a:off x="6200" y="1231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3433" name="Group 11"/>
            <p:cNvGrpSpPr>
              <a:grpSpLocks/>
            </p:cNvGrpSpPr>
            <p:nvPr/>
          </p:nvGrpSpPr>
          <p:grpSpPr bwMode="auto">
            <a:xfrm flipH="1">
              <a:off x="2331268" y="2119313"/>
              <a:ext cx="501650" cy="512762"/>
              <a:chOff x="2839" y="3501"/>
              <a:chExt cx="755" cy="803"/>
            </a:xfrm>
          </p:grpSpPr>
          <p:pic>
            <p:nvPicPr>
              <p:cNvPr id="103443" name="Picture 1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4" name="Freeform 1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4" name="Group 14"/>
            <p:cNvGrpSpPr>
              <a:grpSpLocks/>
            </p:cNvGrpSpPr>
            <p:nvPr/>
          </p:nvGrpSpPr>
          <p:grpSpPr bwMode="auto">
            <a:xfrm flipH="1">
              <a:off x="3423468" y="2101850"/>
              <a:ext cx="501650" cy="512763"/>
              <a:chOff x="2839" y="3501"/>
              <a:chExt cx="755" cy="803"/>
            </a:xfrm>
          </p:grpSpPr>
          <p:pic>
            <p:nvPicPr>
              <p:cNvPr id="103441" name="Picture 1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2" name="Freeform 1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5" name="Group 17"/>
            <p:cNvGrpSpPr>
              <a:grpSpLocks/>
            </p:cNvGrpSpPr>
            <p:nvPr/>
          </p:nvGrpSpPr>
          <p:grpSpPr bwMode="auto">
            <a:xfrm flipH="1">
              <a:off x="4422006" y="2092325"/>
              <a:ext cx="501650" cy="512763"/>
              <a:chOff x="2839" y="3501"/>
              <a:chExt cx="755" cy="803"/>
            </a:xfrm>
          </p:grpSpPr>
          <p:pic>
            <p:nvPicPr>
              <p:cNvPr id="103439" name="Picture 1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0" name="Freeform 1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6" name="Group 20"/>
            <p:cNvGrpSpPr>
              <a:grpSpLocks/>
            </p:cNvGrpSpPr>
            <p:nvPr/>
          </p:nvGrpSpPr>
          <p:grpSpPr bwMode="auto">
            <a:xfrm flipH="1">
              <a:off x="5541193" y="2106613"/>
              <a:ext cx="501650" cy="512762"/>
              <a:chOff x="2839" y="3501"/>
              <a:chExt cx="755" cy="803"/>
            </a:xfrm>
          </p:grpSpPr>
          <p:pic>
            <p:nvPicPr>
              <p:cNvPr id="103437" name="Picture 2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38" name="Freeform 2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6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CSMA/CD network length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04456"/>
            <a:ext cx="7924800" cy="30153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Latency depends on physical length of link</a:t>
            </a:r>
          </a:p>
          <a:p>
            <a:pPr lvl="1"/>
            <a:r>
              <a:rPr lang="en-US" dirty="0"/>
              <a:t>Time to propagate a frame from one end to other</a:t>
            </a:r>
          </a:p>
          <a:p>
            <a:r>
              <a:rPr lang="en-US" dirty="0"/>
              <a:t> Suppose A sends a frame at time </a:t>
            </a:r>
            <a:r>
              <a:rPr lang="en-US" b="1" dirty="0"/>
              <a:t>t</a:t>
            </a:r>
          </a:p>
          <a:p>
            <a:pPr lvl="1"/>
            <a:r>
              <a:rPr lang="en-US" dirty="0"/>
              <a:t>And B sees an idle line at a time just before </a:t>
            </a:r>
            <a:r>
              <a:rPr lang="en-US" b="1" dirty="0"/>
              <a:t>t + d</a:t>
            </a:r>
          </a:p>
          <a:p>
            <a:pPr lvl="1"/>
            <a:r>
              <a:rPr lang="en-US" dirty="0"/>
              <a:t>… so B happily starts transmitting a frame</a:t>
            </a:r>
          </a:p>
          <a:p>
            <a:r>
              <a:rPr lang="en-US" dirty="0"/>
              <a:t>B detects a collision, and sends jamming signal</a:t>
            </a:r>
          </a:p>
          <a:p>
            <a:pPr lvl="1"/>
            <a:r>
              <a:rPr lang="en-US" dirty="0"/>
              <a:t>But A cannot see collision until </a:t>
            </a:r>
            <a:r>
              <a:rPr lang="en-US" b="1" dirty="0"/>
              <a:t>t + 2d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914400" y="1609753"/>
            <a:ext cx="7354389" cy="1362047"/>
            <a:chOff x="517525" y="1201738"/>
            <a:chExt cx="8554585" cy="1584325"/>
          </a:xfrm>
        </p:grpSpPr>
        <p:pic>
          <p:nvPicPr>
            <p:cNvPr id="9626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6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26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6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7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8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CSMA/CD network length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17520"/>
            <a:ext cx="7924800" cy="3002280"/>
          </a:xfrm>
        </p:spPr>
        <p:txBody>
          <a:bodyPr/>
          <a:lstStyle/>
          <a:p>
            <a:r>
              <a:rPr lang="en-US" dirty="0"/>
              <a:t>A needs to wait for time </a:t>
            </a:r>
            <a:r>
              <a:rPr lang="en-US" b="1" dirty="0"/>
              <a:t>2d</a:t>
            </a:r>
            <a:r>
              <a:rPr lang="en-US" dirty="0"/>
              <a:t> to detect collision</a:t>
            </a:r>
          </a:p>
          <a:p>
            <a:pPr lvl="1"/>
            <a:r>
              <a:rPr lang="en-US" dirty="0"/>
              <a:t>So, A should keep transmitting during this period</a:t>
            </a:r>
          </a:p>
          <a:p>
            <a:pPr lvl="1"/>
            <a:r>
              <a:rPr lang="en-US" dirty="0"/>
              <a:t>AND keep an eye out for a possible collision</a:t>
            </a:r>
          </a:p>
          <a:p>
            <a:r>
              <a:rPr lang="en-US" dirty="0"/>
              <a:t>Imposes restrictions; e.g., for 10 Mbps Ethernet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Maximum length </a:t>
            </a:r>
            <a:r>
              <a:rPr lang="en-US" dirty="0"/>
              <a:t>of the wire: 2,500 meters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Minimum length </a:t>
            </a:r>
            <a:r>
              <a:rPr lang="en-US" dirty="0"/>
              <a:t>of a frame: 512 bits (64 bytes)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14400" y="1609753"/>
            <a:ext cx="7354389" cy="1362047"/>
            <a:chOff x="517525" y="1201738"/>
            <a:chExt cx="8554585" cy="1584325"/>
          </a:xfrm>
        </p:grpSpPr>
        <p:pic>
          <p:nvPicPr>
            <p:cNvPr id="1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5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key ideas of random access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Carrier sense</a:t>
            </a:r>
          </a:p>
          <a:p>
            <a:pPr lvl="1"/>
            <a:r>
              <a:rPr lang="en-US" dirty="0"/>
              <a:t>Listen before speaking and don’t interrupt</a:t>
            </a:r>
          </a:p>
          <a:p>
            <a:pPr lvl="1"/>
            <a:r>
              <a:rPr lang="en-US" dirty="0"/>
              <a:t>Checking if someone else is already sending data</a:t>
            </a:r>
          </a:p>
          <a:p>
            <a:pPr lvl="1"/>
            <a:r>
              <a:rPr lang="en-US" dirty="0"/>
              <a:t>… and waiting till the other node is done</a:t>
            </a:r>
          </a:p>
          <a:p>
            <a:r>
              <a:rPr lang="en-US" dirty="0">
                <a:solidFill>
                  <a:schemeClr val="accent5"/>
                </a:solidFill>
              </a:rPr>
              <a:t>Collision detection</a:t>
            </a:r>
          </a:p>
          <a:p>
            <a:pPr lvl="1"/>
            <a:r>
              <a:rPr lang="en-US" dirty="0"/>
              <a:t>If someone else starts talking at the same time, stop</a:t>
            </a:r>
          </a:p>
          <a:p>
            <a:pPr lvl="2"/>
            <a:r>
              <a:rPr lang="en-US" dirty="0"/>
              <a:t>Make sure everyone knows there was a collision!</a:t>
            </a:r>
          </a:p>
          <a:p>
            <a:pPr lvl="1"/>
            <a:r>
              <a:rPr lang="en-US" dirty="0"/>
              <a:t>Realizing when two nodes are transmitting at once</a:t>
            </a:r>
          </a:p>
          <a:p>
            <a:pPr lvl="1"/>
            <a:r>
              <a:rPr lang="en-US" dirty="0"/>
              <a:t>…by detecting that the data on the wire is garbled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45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key ideas of random access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Randomness</a:t>
            </a:r>
          </a:p>
          <a:p>
            <a:pPr lvl="1"/>
            <a:r>
              <a:rPr lang="en-US" dirty="0"/>
              <a:t>Don’t start talking again right away</a:t>
            </a:r>
          </a:p>
          <a:p>
            <a:pPr lvl="1"/>
            <a:r>
              <a:rPr lang="en-US" dirty="0"/>
              <a:t>Waiting for a random time before trying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23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long should you wait?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it be immediate?</a:t>
            </a:r>
          </a:p>
          <a:p>
            <a:r>
              <a:rPr lang="en-US" dirty="0"/>
              <a:t>Should it be a random number with a fixed distribution?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7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Ethernet: CSMA/CD Protocol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275320" cy="4419600"/>
          </a:xfrm>
        </p:spPr>
        <p:txBody>
          <a:bodyPr/>
          <a:lstStyle/>
          <a:p>
            <a:r>
              <a:rPr lang="en-US" dirty="0"/>
              <a:t>Carrier sense: wait for link to be idle</a:t>
            </a:r>
          </a:p>
          <a:p>
            <a:r>
              <a:rPr lang="en-US" dirty="0"/>
              <a:t>Collision detection: listen while transmitting</a:t>
            </a:r>
          </a:p>
          <a:p>
            <a:pPr lvl="1"/>
            <a:r>
              <a:rPr lang="en-US" dirty="0"/>
              <a:t>No collision: transmission is complete</a:t>
            </a:r>
          </a:p>
          <a:p>
            <a:pPr lvl="1"/>
            <a:r>
              <a:rPr lang="en-US" dirty="0"/>
              <a:t>Collision: abort transmission &amp; send jam signal</a:t>
            </a:r>
          </a:p>
          <a:p>
            <a:r>
              <a:rPr lang="en-US" dirty="0"/>
              <a:t>Random access: </a:t>
            </a:r>
            <a:r>
              <a:rPr lang="en-US" dirty="0">
                <a:solidFill>
                  <a:schemeClr val="accent5"/>
                </a:solidFill>
              </a:rPr>
              <a:t>binary exponential back-off</a:t>
            </a:r>
          </a:p>
          <a:p>
            <a:pPr lvl="1"/>
            <a:r>
              <a:rPr lang="en-US" dirty="0"/>
              <a:t>After collision, wait a random time before retrying</a:t>
            </a:r>
          </a:p>
          <a:p>
            <a:pPr lvl="1"/>
            <a:r>
              <a:rPr lang="en-US" dirty="0"/>
              <a:t>After </a:t>
            </a:r>
            <a:r>
              <a:rPr lang="en-US" dirty="0" err="1"/>
              <a:t>m</a:t>
            </a:r>
            <a:r>
              <a:rPr lang="en-US" baseline="30000" dirty="0" err="1"/>
              <a:t>th</a:t>
            </a:r>
            <a:r>
              <a:rPr lang="en-US" dirty="0"/>
              <a:t> collision, choose K randomly from {0, …, 2</a:t>
            </a:r>
            <a:r>
              <a:rPr lang="en-US" baseline="30000" dirty="0"/>
              <a:t>m</a:t>
            </a:r>
            <a:r>
              <a:rPr lang="en-US" dirty="0"/>
              <a:t>-1}</a:t>
            </a:r>
          </a:p>
          <a:p>
            <a:pPr lvl="2"/>
            <a:r>
              <a:rPr lang="en-US" dirty="0"/>
              <a:t>Wait for K*512 bit times before trying again</a:t>
            </a:r>
          </a:p>
          <a:p>
            <a:pPr lvl="2"/>
            <a:r>
              <a:rPr lang="en-US" dirty="0"/>
              <a:t>If transmission occurring when ready to send, wait until end of transmission (CSMA)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8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59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CSMA/CD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 is defined as the long-run fraction of time during which frames are being transmitted without collision</a:t>
            </a:r>
          </a:p>
          <a:p>
            <a:r>
              <a:rPr lang="en-US" dirty="0">
                <a:solidFill>
                  <a:schemeClr val="accent5"/>
                </a:solidFill>
              </a:rPr>
              <a:t>d</a:t>
            </a:r>
            <a:r>
              <a:rPr lang="en-US" baseline="-25000" dirty="0">
                <a:solidFill>
                  <a:schemeClr val="accent5"/>
                </a:solidFill>
              </a:rPr>
              <a:t>prop</a:t>
            </a:r>
            <a:r>
              <a:rPr lang="en-US" dirty="0"/>
              <a:t> = max propagation time between two adapters</a:t>
            </a:r>
          </a:p>
          <a:p>
            <a:r>
              <a:rPr lang="en-US" dirty="0">
                <a:solidFill>
                  <a:schemeClr val="accent5"/>
                </a:solidFill>
              </a:rPr>
              <a:t>d</a:t>
            </a:r>
            <a:r>
              <a:rPr lang="en-US" baseline="-25000" dirty="0">
                <a:solidFill>
                  <a:schemeClr val="accent5"/>
                </a:solidFill>
              </a:rPr>
              <a:t>trans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= time to transmit a max-sized frame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91937" y="4741816"/>
            <a:ext cx="5360126" cy="1115406"/>
            <a:chOff x="1537063" y="4846320"/>
            <a:chExt cx="5360126" cy="1115406"/>
          </a:xfrm>
        </p:grpSpPr>
        <p:sp>
          <p:nvSpPr>
            <p:cNvPr id="9" name="TextBox 8"/>
            <p:cNvSpPr txBox="1"/>
            <p:nvPr/>
          </p:nvSpPr>
          <p:spPr>
            <a:xfrm>
              <a:off x="5128685" y="484632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37063" y="5181600"/>
              <a:ext cx="21804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Efficiency ≈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92583" y="5438506"/>
              <a:ext cx="29466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 + 5 d</a:t>
              </a:r>
              <a:r>
                <a:rPr lang="en-US" sz="2800" baseline="-25000" dirty="0"/>
                <a:t>prop</a:t>
              </a:r>
              <a:r>
                <a:rPr lang="en-US" sz="2800" dirty="0"/>
                <a:t> / d</a:t>
              </a:r>
              <a:r>
                <a:rPr lang="en-US" sz="2800" baseline="-25000" dirty="0"/>
                <a:t>trans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3788229" y="5434149"/>
              <a:ext cx="310896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7456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CSMA/CD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baseline="-25000" dirty="0"/>
              <a:t>prop</a:t>
            </a:r>
            <a:r>
              <a:rPr lang="en-US" dirty="0"/>
              <a:t> → 0</a:t>
            </a:r>
          </a:p>
          <a:p>
            <a:pPr lvl="1"/>
            <a:r>
              <a:rPr lang="en-US" dirty="0"/>
              <a:t>Efficiency approaches 1</a:t>
            </a:r>
          </a:p>
          <a:p>
            <a:pPr lvl="1"/>
            <a:r>
              <a:rPr lang="en-US" dirty="0"/>
              <a:t>Colliding nodes abort immediately</a:t>
            </a:r>
          </a:p>
          <a:p>
            <a:r>
              <a:rPr lang="en-US" dirty="0"/>
              <a:t>d</a:t>
            </a:r>
            <a:r>
              <a:rPr lang="en-US" baseline="-25000" dirty="0"/>
              <a:t>trans</a:t>
            </a:r>
            <a:r>
              <a:rPr lang="en-US" dirty="0"/>
              <a:t> → ∞</a:t>
            </a:r>
          </a:p>
          <a:p>
            <a:pPr lvl="1"/>
            <a:r>
              <a:rPr lang="en-US" dirty="0"/>
              <a:t>Efficiency approaches 1</a:t>
            </a:r>
          </a:p>
          <a:p>
            <a:pPr lvl="1"/>
            <a:r>
              <a:rPr lang="en-US" dirty="0"/>
              <a:t>Each frames uses the channel for a long time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91937" y="4741816"/>
            <a:ext cx="5360126" cy="1115406"/>
            <a:chOff x="1537063" y="4846320"/>
            <a:chExt cx="5360126" cy="1115406"/>
          </a:xfrm>
        </p:grpSpPr>
        <p:sp>
          <p:nvSpPr>
            <p:cNvPr id="9" name="TextBox 8"/>
            <p:cNvSpPr txBox="1"/>
            <p:nvPr/>
          </p:nvSpPr>
          <p:spPr>
            <a:xfrm>
              <a:off x="4828237" y="4846320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d</a:t>
              </a:r>
              <a:r>
                <a:rPr lang="en-US" sz="2800" baseline="-25000"/>
                <a:t>trans</a:t>
              </a:r>
              <a:endParaRPr lang="en-US" sz="2800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37063" y="5181600"/>
              <a:ext cx="21804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Efficiency ≈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45282" y="5438506"/>
              <a:ext cx="24884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d</a:t>
              </a:r>
              <a:r>
                <a:rPr lang="en-US" sz="2800" baseline="-25000"/>
                <a:t>trans</a:t>
              </a:r>
              <a:r>
                <a:rPr lang="en-US" sz="2800"/>
                <a:t> </a:t>
              </a:r>
              <a:r>
                <a:rPr lang="en-US" sz="2800" dirty="0"/>
                <a:t>+ 5 d</a:t>
              </a:r>
              <a:r>
                <a:rPr lang="en-US" sz="2800" baseline="-25000" dirty="0"/>
                <a:t>prop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3788229" y="5434149"/>
              <a:ext cx="310896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2081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Switched Ethernet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51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vs. switched Ethernet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as a broadcast technology</a:t>
            </a:r>
          </a:p>
          <a:p>
            <a:pPr lvl="1"/>
            <a:r>
              <a:rPr lang="en-US" dirty="0"/>
              <a:t>Hosts share channel</a:t>
            </a:r>
          </a:p>
          <a:p>
            <a:pPr lvl="1"/>
            <a:r>
              <a:rPr lang="en-US" dirty="0"/>
              <a:t>Each packet received by all attached hosts</a:t>
            </a:r>
          </a:p>
          <a:p>
            <a:pPr lvl="1"/>
            <a:r>
              <a:rPr lang="en-US" dirty="0"/>
              <a:t>CSMA/CD for media access control</a:t>
            </a:r>
          </a:p>
          <a:p>
            <a:r>
              <a:rPr lang="en-US" dirty="0">
                <a:solidFill>
                  <a:schemeClr val="accent5"/>
                </a:solidFill>
              </a:rPr>
              <a:t>Modern Ethernets are “switched”</a:t>
            </a:r>
          </a:p>
          <a:p>
            <a:pPr lvl="1"/>
            <a:r>
              <a:rPr lang="en-US" dirty="0"/>
              <a:t>Point-to-point links between switches and between a host and switch</a:t>
            </a:r>
          </a:p>
          <a:p>
            <a:pPr lvl="1"/>
            <a:r>
              <a:rPr lang="en-US" dirty="0"/>
              <a:t>No sharing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no CSMA/CD</a:t>
            </a:r>
          </a:p>
          <a:p>
            <a:pPr lvl="2"/>
            <a:r>
              <a:rPr lang="en-US" dirty="0"/>
              <a:t>Uses “self learning” and “spanning tree” algorithms for routing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90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switched Ethernet?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5"/>
                </a:solidFill>
              </a:rPr>
              <a:t>Enables concurrent communication</a:t>
            </a:r>
          </a:p>
          <a:p>
            <a:pPr lvl="1"/>
            <a:r>
              <a:rPr lang="en-US" sz="2000" dirty="0"/>
              <a:t>Host A can talk to C, while B talks to D</a:t>
            </a:r>
          </a:p>
          <a:p>
            <a:pPr lvl="1"/>
            <a:r>
              <a:rPr lang="en-US" sz="2000" dirty="0"/>
              <a:t>No collisions and no need for CSMA/CD</a:t>
            </a:r>
          </a:p>
          <a:p>
            <a:pPr lvl="1"/>
            <a:r>
              <a:rPr lang="en-US" sz="2000" dirty="0"/>
              <a:t>No constraints on link lengths, etc.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873490" y="1723874"/>
            <a:ext cx="3344862" cy="3196500"/>
            <a:chOff x="2535238" y="1240544"/>
            <a:chExt cx="3344862" cy="3196500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/>
          </p:nvGraphicFramePr>
          <p:xfrm>
            <a:off x="3952875" y="1728769"/>
            <a:ext cx="51276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" name="Clip" r:id="rId4" imgW="1307948" imgH="1084823" progId="MS_ClipArt_Gallery.2">
                    <p:embed/>
                  </p:oleObj>
                </mc:Choice>
                <mc:Fallback>
                  <p:oleObj name="Clip" r:id="rId4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75" y="1728769"/>
                          <a:ext cx="512763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/>
          </p:nvGraphicFramePr>
          <p:xfrm>
            <a:off x="3983038" y="39893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" name="Clip" r:id="rId6" imgW="1307948" imgH="1084823" progId="MS_ClipArt_Gallery.2">
                    <p:embed/>
                  </p:oleObj>
                </mc:Choice>
                <mc:Fallback>
                  <p:oleObj name="Clip" r:id="rId6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038" y="39893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/>
          </p:nvGraphicFramePr>
          <p:xfrm>
            <a:off x="5367338" y="27574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" name="Clip" r:id="rId7" imgW="1307948" imgH="1084823" progId="MS_ClipArt_Gallery.2">
                    <p:embed/>
                  </p:oleObj>
                </mc:Choice>
                <mc:Fallback>
                  <p:oleObj name="Clip" r:id="rId7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7338" y="27574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/>
          </p:nvGraphicFramePr>
          <p:xfrm>
            <a:off x="2535238" y="2768582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" name="Clip" r:id="rId8" imgW="1307948" imgH="1084823" progId="MS_ClipArt_Gallery.2">
                    <p:embed/>
                  </p:oleObj>
                </mc:Choice>
                <mc:Fallback>
                  <p:oleObj name="Clip" r:id="rId8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238" y="2768582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3017838" y="2911457"/>
              <a:ext cx="153987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5273675" y="2911457"/>
              <a:ext cx="153988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4194175" y="216850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4202113" y="3795694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3171825" y="2967019"/>
              <a:ext cx="842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487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H="1">
              <a:off x="4403725" y="2967019"/>
              <a:ext cx="852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V="1">
              <a:off x="4240213" y="3087669"/>
              <a:ext cx="11112" cy="687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2989978" y="3244127"/>
              <a:ext cx="111227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dirty="0">
                  <a:latin typeface="+mn-lt"/>
                </a:rPr>
                <a:t>Ethernet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switch</a:t>
              </a: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V="1">
              <a:off x="3625850" y="3111482"/>
              <a:ext cx="355600" cy="231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584319" y="22902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A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4075610" y="12405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B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5470299" y="2289153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C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4532313" y="3936982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D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006237" y="2745465"/>
              <a:ext cx="459679" cy="459679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2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evolution of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Changed almost everything except the frame format</a:t>
            </a:r>
          </a:p>
          <a:p>
            <a:pPr lvl="1"/>
            <a:r>
              <a:rPr lang="en-US" dirty="0"/>
              <a:t>From the shared media coax cables to dedicated links</a:t>
            </a:r>
          </a:p>
          <a:p>
            <a:pPr lvl="1"/>
            <a:r>
              <a:rPr lang="en-US" dirty="0"/>
              <a:t>From 3 Mbit/s to 100 </a:t>
            </a:r>
            <a:r>
              <a:rPr lang="en-US" dirty="0" err="1"/>
              <a:t>Gbit</a:t>
            </a:r>
            <a:r>
              <a:rPr lang="en-US" dirty="0"/>
              <a:t>/s</a:t>
            </a:r>
          </a:p>
          <a:p>
            <a:pPr lvl="1"/>
            <a:r>
              <a:rPr lang="en-US" dirty="0"/>
              <a:t>From electrical signaling to optical</a:t>
            </a:r>
          </a:p>
          <a:p>
            <a:r>
              <a:rPr lang="en-US" dirty="0">
                <a:solidFill>
                  <a:schemeClr val="accent5"/>
                </a:solidFill>
              </a:rPr>
              <a:t>Lesson</a:t>
            </a:r>
            <a:r>
              <a:rPr lang="en-US" dirty="0"/>
              <a:t>: the right interface can accommodate many changes </a:t>
            </a:r>
          </a:p>
          <a:p>
            <a:pPr lvl="1"/>
            <a:r>
              <a:rPr lang="en-US" dirty="0"/>
              <a:t>Evolve the implementation while maintaining the</a:t>
            </a:r>
            <a:br>
              <a:rPr lang="en-US" dirty="0"/>
            </a:br>
            <a:r>
              <a:rPr lang="en-US" dirty="0"/>
              <a:t> interface (backward compatibility)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0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Frames and framing </a:t>
            </a:r>
          </a:p>
          <a:p>
            <a:r>
              <a:rPr lang="en-US" dirty="0"/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15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“Frames”</a:t>
            </a:r>
            <a:endParaRPr lang="en-US" dirty="0"/>
          </a:p>
        </p:txBody>
      </p:sp>
      <p:sp>
        <p:nvSpPr>
          <p:cNvPr id="1807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Encapsulates IP datagram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Preamble</a:t>
            </a:r>
            <a:r>
              <a:rPr lang="en-US" dirty="0"/>
              <a:t>: 7 bytes for clock synchronization and 1 byte to indicate start of frame </a:t>
            </a:r>
          </a:p>
          <a:p>
            <a:r>
              <a:rPr lang="en-US" dirty="0">
                <a:solidFill>
                  <a:schemeClr val="accent5"/>
                </a:solidFill>
              </a:rPr>
              <a:t>Addresses</a:t>
            </a:r>
            <a:r>
              <a:rPr lang="en-US" dirty="0"/>
              <a:t>: 6 bytes</a:t>
            </a:r>
          </a:p>
          <a:p>
            <a:r>
              <a:rPr lang="en-US" dirty="0">
                <a:solidFill>
                  <a:schemeClr val="accent5"/>
                </a:solidFill>
              </a:rPr>
              <a:t>Type</a:t>
            </a:r>
            <a:r>
              <a:rPr lang="en-US" dirty="0"/>
              <a:t>: 2 bytes, higher-layer protocol (e.g., IP)</a:t>
            </a:r>
          </a:p>
          <a:p>
            <a:r>
              <a:rPr lang="en-US" dirty="0">
                <a:solidFill>
                  <a:schemeClr val="accent5"/>
                </a:solidFill>
              </a:rPr>
              <a:t>Data payload</a:t>
            </a:r>
            <a:r>
              <a:rPr lang="en-US" dirty="0"/>
              <a:t>: max 1500 bytes, min 46 bytes</a:t>
            </a:r>
          </a:p>
          <a:p>
            <a:r>
              <a:rPr lang="en-US" dirty="0">
                <a:solidFill>
                  <a:schemeClr val="accent5"/>
                </a:solidFill>
              </a:rPr>
              <a:t>CRC</a:t>
            </a:r>
            <a:r>
              <a:rPr lang="en-US" dirty="0"/>
              <a:t>: 4 bytes for error detection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56747" y="2894951"/>
            <a:ext cx="673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ea typeface="Arial" charset="0"/>
                <a:cs typeface="Arial" charset="0"/>
              </a:rPr>
              <a:t>type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03489" y="2304355"/>
            <a:ext cx="6734225" cy="579810"/>
            <a:chOff x="1100667" y="1311822"/>
            <a:chExt cx="5729111" cy="579810"/>
          </a:xfrm>
        </p:grpSpPr>
        <p:sp>
          <p:nvSpPr>
            <p:cNvPr id="3" name="Rectangle 2"/>
            <p:cNvSpPr/>
            <p:nvPr/>
          </p:nvSpPr>
          <p:spPr>
            <a:xfrm>
              <a:off x="1100667" y="1311822"/>
              <a:ext cx="1368777" cy="579438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69444" y="1311822"/>
              <a:ext cx="889000" cy="57943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Dst</a:t>
              </a:r>
              <a:b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58444" y="1311822"/>
              <a:ext cx="889000" cy="57943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Source</a:t>
              </a:r>
              <a:b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33333" y="1311822"/>
              <a:ext cx="351586" cy="57943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83287" y="1311822"/>
              <a:ext cx="1557474" cy="57943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8331" y="1312194"/>
              <a:ext cx="691447" cy="57943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CRC</a:t>
              </a:r>
            </a:p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1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Framing frames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layer puts bits on a link</a:t>
            </a:r>
          </a:p>
          <a:p>
            <a:r>
              <a:rPr lang="en-US" dirty="0"/>
              <a:t>But, two hosts connected on the same physical medium need to be able to exchange frames</a:t>
            </a:r>
          </a:p>
          <a:p>
            <a:pPr lvl="1"/>
            <a:r>
              <a:rPr lang="en-US" dirty="0"/>
              <a:t>Service provided by the link layer</a:t>
            </a:r>
          </a:p>
          <a:p>
            <a:pPr lvl="1"/>
            <a:r>
              <a:rPr lang="en-US" dirty="0"/>
              <a:t>Implemented by the network adaptor</a:t>
            </a:r>
          </a:p>
          <a:p>
            <a:r>
              <a:rPr lang="en-US" dirty="0">
                <a:solidFill>
                  <a:schemeClr val="accent5"/>
                </a:solidFill>
              </a:rPr>
              <a:t>Framing problem</a:t>
            </a:r>
            <a:r>
              <a:rPr lang="en-US" dirty="0"/>
              <a:t>: how does the link layer determine where each frame begins and ends?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5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approach: Count bytes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03775"/>
          </a:xfrm>
        </p:spPr>
        <p:txBody>
          <a:bodyPr>
            <a:normAutofit/>
          </a:bodyPr>
          <a:lstStyle/>
          <a:p>
            <a:r>
              <a:rPr lang="en-US" dirty="0"/>
              <a:t>Sender includes number of bytes in header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Receiver extracts this number of bytes of body</a:t>
            </a:r>
          </a:p>
          <a:p>
            <a:r>
              <a:rPr lang="en-US" dirty="0">
                <a:solidFill>
                  <a:schemeClr val="accent5"/>
                </a:solidFill>
              </a:rPr>
              <a:t>What if the Count field is corrupted?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L2 will frame the wrong bytes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 framing error</a:t>
            </a:r>
          </a:p>
          <a:p>
            <a:pPr lvl="1"/>
            <a:r>
              <a:rPr lang="en-US" dirty="0"/>
              <a:t>CRC tells you to discard this frame, but what about the next one?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82017" y="2318771"/>
            <a:ext cx="6779967" cy="763616"/>
            <a:chOff x="1178378" y="2221468"/>
            <a:chExt cx="6779967" cy="763616"/>
          </a:xfrm>
        </p:grpSpPr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1178378" y="2221468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53</a:t>
              </a: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1876878" y="2221468"/>
              <a:ext cx="1913229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Body</a:t>
              </a: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3790107" y="2221468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80</a:t>
              </a:r>
            </a:p>
          </p:txBody>
        </p:sp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4488607" y="2221468"/>
              <a:ext cx="3469738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Body</a:t>
              </a:r>
            </a:p>
          </p:txBody>
        </p:sp>
        <p:sp>
          <p:nvSpPr>
            <p:cNvPr id="29" name="Left Brace 28"/>
            <p:cNvSpPr/>
            <p:nvPr/>
          </p:nvSpPr>
          <p:spPr>
            <a:xfrm rot="16200000">
              <a:off x="2745416" y="1708337"/>
              <a:ext cx="135332" cy="1872407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3953" y="2645613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ea typeface="Arial" charset="0"/>
                  <a:cs typeface="Arial" charset="0"/>
                </a:rPr>
                <a:t>53 bytes of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78999" y="2646530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ea typeface="Arial" charset="0"/>
                  <a:cs typeface="Arial" charset="0"/>
                </a:rPr>
                <a:t>80 bytes of data</a:t>
              </a:r>
            </a:p>
          </p:txBody>
        </p:sp>
        <p:sp>
          <p:nvSpPr>
            <p:cNvPr id="32" name="Left Brace 31"/>
            <p:cNvSpPr/>
            <p:nvPr/>
          </p:nvSpPr>
          <p:spPr>
            <a:xfrm rot="16200000">
              <a:off x="6155810" y="926740"/>
              <a:ext cx="135332" cy="3469737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9623" y="4145454"/>
            <a:ext cx="7584754" cy="1264746"/>
            <a:chOff x="1178376" y="4841625"/>
            <a:chExt cx="7584754" cy="1264746"/>
          </a:xfrm>
        </p:grpSpPr>
        <p:sp>
          <p:nvSpPr>
            <p:cNvPr id="35" name="Rectangle 7"/>
            <p:cNvSpPr>
              <a:spLocks noChangeArrowheads="1"/>
            </p:cNvSpPr>
            <p:nvPr/>
          </p:nvSpPr>
          <p:spPr bwMode="auto">
            <a:xfrm>
              <a:off x="1178376" y="5343672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61</a:t>
              </a:r>
            </a:p>
          </p:txBody>
        </p:sp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1876876" y="5343672"/>
              <a:ext cx="1913229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Body</a:t>
              </a: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790105" y="5343672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80</a:t>
              </a:r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4488605" y="5343672"/>
              <a:ext cx="3469740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Body</a:t>
              </a:r>
            </a:p>
          </p:txBody>
        </p:sp>
        <p:sp>
          <p:nvSpPr>
            <p:cNvPr id="39" name="Left Brace 38"/>
            <p:cNvSpPr/>
            <p:nvPr/>
          </p:nvSpPr>
          <p:spPr>
            <a:xfrm rot="16200000">
              <a:off x="3284129" y="4291827"/>
              <a:ext cx="135332" cy="2949835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53951" y="5767817"/>
              <a:ext cx="28536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61 bytes of data </a:t>
              </a:r>
              <a:r>
                <a:rPr lang="en-US" b="0" dirty="0">
                  <a:solidFill>
                    <a:srgbClr val="FF0000"/>
                  </a:solidFill>
                </a:rPr>
                <a:t>misdelivered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95651" y="5767817"/>
              <a:ext cx="29674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??? bytes of data </a:t>
              </a:r>
              <a:r>
                <a:rPr lang="en-US" b="0" dirty="0">
                  <a:solidFill>
                    <a:srgbClr val="FF0000"/>
                  </a:solidFill>
                </a:rPr>
                <a:t>misdelivered</a:t>
              </a:r>
            </a:p>
          </p:txBody>
        </p:sp>
        <p:sp>
          <p:nvSpPr>
            <p:cNvPr id="42" name="Left Brace 41"/>
            <p:cNvSpPr/>
            <p:nvPr/>
          </p:nvSpPr>
          <p:spPr>
            <a:xfrm rot="16200000">
              <a:off x="6691102" y="4568240"/>
              <a:ext cx="135332" cy="2399154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521470" y="5165969"/>
              <a:ext cx="355406" cy="3554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0" dirty="0"/>
            </a:p>
          </p:txBody>
        </p:sp>
        <p:sp>
          <p:nvSpPr>
            <p:cNvPr id="44" name="Rectangle 7"/>
            <p:cNvSpPr>
              <a:spLocks noChangeArrowheads="1"/>
            </p:cNvSpPr>
            <p:nvPr/>
          </p:nvSpPr>
          <p:spPr bwMode="auto">
            <a:xfrm>
              <a:off x="4860691" y="5343671"/>
              <a:ext cx="698500" cy="3554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???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51315" y="4841625"/>
              <a:ext cx="17572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Bogus count field</a:t>
              </a:r>
            </a:p>
          </p:txBody>
        </p:sp>
        <p:cxnSp>
          <p:nvCxnSpPr>
            <p:cNvPr id="48" name="Straight Arrow Connector 47"/>
            <p:cNvCxnSpPr>
              <a:stCxn id="46" idx="1"/>
              <a:endCxn id="44" idx="0"/>
            </p:cNvCxnSpPr>
            <p:nvPr/>
          </p:nvCxnSpPr>
          <p:spPr>
            <a:xfrm flipH="1">
              <a:off x="5209941" y="5010902"/>
              <a:ext cx="941374" cy="332769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9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Transfers data between </a:t>
            </a:r>
            <a:r>
              <a:rPr lang="en-US" dirty="0">
                <a:solidFill>
                  <a:schemeClr val="accent5"/>
                </a:solidFill>
              </a:rPr>
              <a:t>adjacent nodes </a:t>
            </a:r>
            <a:r>
              <a:rPr lang="en-US" dirty="0"/>
              <a:t>or between </a:t>
            </a:r>
            <a:r>
              <a:rPr lang="en-US" dirty="0">
                <a:solidFill>
                  <a:schemeClr val="accent5"/>
                </a:solidFill>
              </a:rPr>
              <a:t>nodes on the same local area network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8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framing on a link is desynchronized, it can stay that way</a:t>
            </a:r>
          </a:p>
          <a:p>
            <a:r>
              <a:rPr lang="en-US" dirty="0"/>
              <a:t>Need a method to </a:t>
            </a:r>
            <a:r>
              <a:rPr lang="en-US" dirty="0">
                <a:solidFill>
                  <a:schemeClr val="accent5"/>
                </a:solidFill>
              </a:rPr>
              <a:t>resynchronize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83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Framing with sentinel bits</a:t>
            </a:r>
            <a:endParaRPr lang="en-US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Delineate frame with special “sentinel” bit pattern</a:t>
            </a:r>
          </a:p>
          <a:p>
            <a:pPr lvl="1"/>
            <a:r>
              <a:rPr lang="en-US" dirty="0"/>
              <a:t>e.g., 01111110 </a:t>
            </a:r>
            <a:r>
              <a:rPr lang="en-US" dirty="0">
                <a:sym typeface="Symbol" charset="0"/>
              </a:rPr>
              <a:t> start, </a:t>
            </a:r>
            <a:r>
              <a:rPr lang="en-US" dirty="0"/>
              <a:t>01111111 </a:t>
            </a:r>
            <a:r>
              <a:rPr lang="en-US" dirty="0">
                <a:sym typeface="Symbol" charset="0"/>
              </a:rPr>
              <a:t> end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What if sentinel occurs within frame?</a:t>
            </a:r>
          </a:p>
          <a:p>
            <a:r>
              <a:rPr lang="en-US" dirty="0"/>
              <a:t>Solution: bit stuffing</a:t>
            </a:r>
          </a:p>
          <a:p>
            <a:pPr lvl="1"/>
            <a:r>
              <a:rPr lang="en-US" dirty="0"/>
              <a:t>Sender always inserts a 0 after five 1s in the frame contents</a:t>
            </a:r>
          </a:p>
          <a:p>
            <a:pPr lvl="1"/>
            <a:r>
              <a:rPr lang="en-US" dirty="0"/>
              <a:t>Receiver always removes a 0 appearing after five 1s</a:t>
            </a:r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1422402" y="2928937"/>
            <a:ext cx="6259513" cy="500063"/>
            <a:chOff x="969" y="2184"/>
            <a:chExt cx="3943" cy="315"/>
          </a:xfrm>
        </p:grpSpPr>
        <p:sp>
          <p:nvSpPr>
            <p:cNvPr id="37894" name="Rectangle 5"/>
            <p:cNvSpPr>
              <a:spLocks noChangeArrowheads="1"/>
            </p:cNvSpPr>
            <p:nvPr/>
          </p:nvSpPr>
          <p:spPr bwMode="auto">
            <a:xfrm>
              <a:off x="969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5" name="Text Box 6"/>
            <p:cNvSpPr txBox="1">
              <a:spLocks noChangeArrowheads="1"/>
            </p:cNvSpPr>
            <p:nvPr/>
          </p:nvSpPr>
          <p:spPr bwMode="auto">
            <a:xfrm>
              <a:off x="1045" y="2208"/>
              <a:ext cx="7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01111110</a:t>
              </a:r>
            </a:p>
          </p:txBody>
        </p:sp>
        <p:sp>
          <p:nvSpPr>
            <p:cNvPr id="37896" name="Rectangle 7"/>
            <p:cNvSpPr>
              <a:spLocks noChangeArrowheads="1"/>
            </p:cNvSpPr>
            <p:nvPr/>
          </p:nvSpPr>
          <p:spPr bwMode="auto">
            <a:xfrm>
              <a:off x="1889" y="2184"/>
              <a:ext cx="2104" cy="315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7" name="Rectangle 8"/>
            <p:cNvSpPr>
              <a:spLocks noChangeArrowheads="1"/>
            </p:cNvSpPr>
            <p:nvPr/>
          </p:nvSpPr>
          <p:spPr bwMode="auto">
            <a:xfrm>
              <a:off x="3993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8" name="Text Box 9"/>
            <p:cNvSpPr txBox="1">
              <a:spLocks noChangeArrowheads="1"/>
            </p:cNvSpPr>
            <p:nvPr/>
          </p:nvSpPr>
          <p:spPr bwMode="auto">
            <a:xfrm>
              <a:off x="4065" y="2208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01111111</a:t>
              </a:r>
            </a:p>
          </p:txBody>
        </p:sp>
        <p:sp>
          <p:nvSpPr>
            <p:cNvPr id="37899" name="Text Box 10"/>
            <p:cNvSpPr txBox="1">
              <a:spLocks noChangeArrowheads="1"/>
            </p:cNvSpPr>
            <p:nvPr/>
          </p:nvSpPr>
          <p:spPr bwMode="auto">
            <a:xfrm>
              <a:off x="2309" y="2208"/>
              <a:ext cx="123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Frame contents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7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receiver sees five 1s…</a:t>
            </a:r>
            <a:endParaRPr lang="en-US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If next bit 0, remove it; begin counting again</a:t>
            </a:r>
          </a:p>
          <a:p>
            <a:pPr lvl="1"/>
            <a:r>
              <a:rPr lang="en-US" dirty="0"/>
              <a:t>Because this must be a stuffed bit; we can’t be at beginning/end of frame (those had six or seven 1s)</a:t>
            </a:r>
          </a:p>
          <a:p>
            <a:r>
              <a:rPr lang="en-US" dirty="0"/>
              <a:t>If next bit 1 (i.e., we’ve seen six 1s) then:</a:t>
            </a:r>
          </a:p>
          <a:p>
            <a:pPr lvl="1"/>
            <a:r>
              <a:rPr lang="en-US" dirty="0"/>
              <a:t>If following bit is 0, this is start of frame</a:t>
            </a:r>
          </a:p>
          <a:p>
            <a:pPr lvl="2"/>
            <a:r>
              <a:rPr lang="en-US" dirty="0"/>
              <a:t>Because the receiver has seen 01111110</a:t>
            </a:r>
          </a:p>
          <a:p>
            <a:pPr lvl="1"/>
            <a:r>
              <a:rPr lang="en-US" dirty="0"/>
              <a:t>If following bit is 1, this is end of frame</a:t>
            </a:r>
          </a:p>
          <a:p>
            <a:pPr lvl="2"/>
            <a:r>
              <a:rPr lang="en-US" dirty="0"/>
              <a:t>Because the receiver has seen 01111111</a:t>
            </a:r>
          </a:p>
        </p:txBody>
      </p:sp>
      <p:grpSp>
        <p:nvGrpSpPr>
          <p:cNvPr id="39941" name="Group 4"/>
          <p:cNvGrpSpPr>
            <a:grpSpLocks/>
          </p:cNvGrpSpPr>
          <p:nvPr/>
        </p:nvGrpSpPr>
        <p:grpSpPr bwMode="auto">
          <a:xfrm>
            <a:off x="1442244" y="1920347"/>
            <a:ext cx="6259513" cy="500063"/>
            <a:chOff x="969" y="2184"/>
            <a:chExt cx="3943" cy="315"/>
          </a:xfrm>
        </p:grpSpPr>
        <p:sp>
          <p:nvSpPr>
            <p:cNvPr id="39942" name="Rectangle 5"/>
            <p:cNvSpPr>
              <a:spLocks noChangeArrowheads="1"/>
            </p:cNvSpPr>
            <p:nvPr/>
          </p:nvSpPr>
          <p:spPr bwMode="auto">
            <a:xfrm>
              <a:off x="969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3" name="Text Box 6"/>
            <p:cNvSpPr txBox="1">
              <a:spLocks noChangeArrowheads="1"/>
            </p:cNvSpPr>
            <p:nvPr/>
          </p:nvSpPr>
          <p:spPr bwMode="auto">
            <a:xfrm>
              <a:off x="1045" y="2208"/>
              <a:ext cx="7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01111110</a:t>
              </a:r>
            </a:p>
          </p:txBody>
        </p:sp>
        <p:sp>
          <p:nvSpPr>
            <p:cNvPr id="39944" name="Rectangle 7"/>
            <p:cNvSpPr>
              <a:spLocks noChangeArrowheads="1"/>
            </p:cNvSpPr>
            <p:nvPr/>
          </p:nvSpPr>
          <p:spPr bwMode="auto">
            <a:xfrm>
              <a:off x="1889" y="2184"/>
              <a:ext cx="2104" cy="315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5" name="Rectangle 8"/>
            <p:cNvSpPr>
              <a:spLocks noChangeArrowheads="1"/>
            </p:cNvSpPr>
            <p:nvPr/>
          </p:nvSpPr>
          <p:spPr bwMode="auto">
            <a:xfrm>
              <a:off x="3993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6" name="Text Box 9"/>
            <p:cNvSpPr txBox="1">
              <a:spLocks noChangeArrowheads="1"/>
            </p:cNvSpPr>
            <p:nvPr/>
          </p:nvSpPr>
          <p:spPr bwMode="auto">
            <a:xfrm>
              <a:off x="4065" y="2208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01111111</a:t>
              </a:r>
            </a:p>
          </p:txBody>
        </p:sp>
        <p:sp>
          <p:nvSpPr>
            <p:cNvPr id="39947" name="Text Box 10"/>
            <p:cNvSpPr txBox="1">
              <a:spLocks noChangeArrowheads="1"/>
            </p:cNvSpPr>
            <p:nvPr/>
          </p:nvSpPr>
          <p:spPr bwMode="auto">
            <a:xfrm>
              <a:off x="2350" y="2208"/>
              <a:ext cx="115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Frame content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0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sentinel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Original data, including </a:t>
            </a:r>
            <a:r>
              <a:rPr lang="en-US" sz="28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start/end of frame</a:t>
            </a:r>
            <a:r>
              <a:rPr lang="en-US" sz="2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1"/>
            <a:r>
              <a:rPr lang="en-US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0111111011111011111001</a:t>
            </a:r>
            <a:r>
              <a:rPr lang="en-US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3200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Sender rule: five 1s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Wingdings"/>
              </a:rPr>
              <a:t> insert a </a:t>
            </a:r>
            <a:r>
              <a:rPr lang="en-US" sz="28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0</a:t>
            </a:r>
            <a:endParaRPr lang="en-US" sz="28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After bit stuffing at the sender:</a:t>
            </a:r>
          </a:p>
          <a:p>
            <a:pPr lvl="1"/>
            <a:r>
              <a:rPr lang="en-US" sz="24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10</a:t>
            </a:r>
            <a:r>
              <a:rPr lang="en-US" sz="2400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001</a:t>
            </a:r>
            <a:r>
              <a:rPr lang="en-US" sz="24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2800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Receiver rule: five 1s and next bit 0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Wingdings"/>
              </a:rPr>
              <a:t> remove 0</a:t>
            </a:r>
            <a:endParaRPr lang="en-US" dirty="0">
              <a:solidFill>
                <a:srgbClr val="0000E5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lvl="1"/>
            <a:r>
              <a:rPr lang="en-US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10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001</a:t>
            </a:r>
            <a:r>
              <a:rPr lang="en-US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2800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/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71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Access Control (MAC) Address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address</a:t>
            </a:r>
          </a:p>
          <a:p>
            <a:pPr lvl="1"/>
            <a:r>
              <a:rPr lang="en-US" dirty="0"/>
              <a:t>Numerical address associated with a network adapter</a:t>
            </a:r>
          </a:p>
          <a:p>
            <a:pPr lvl="1"/>
            <a:r>
              <a:rPr lang="en-US" dirty="0"/>
              <a:t>Flat name space of 48 bits (e.g., </a:t>
            </a:r>
            <a:r>
              <a:rPr lang="en-US" dirty="0">
                <a:solidFill>
                  <a:schemeClr val="accent5"/>
                </a:solidFill>
              </a:rPr>
              <a:t>00-15-C5-49-04-A9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in HEX)</a:t>
            </a:r>
          </a:p>
          <a:p>
            <a:pPr lvl="1"/>
            <a:r>
              <a:rPr lang="en-US" dirty="0"/>
              <a:t>Unique, hard-coded in the adapter when it is built</a:t>
            </a:r>
          </a:p>
          <a:p>
            <a:r>
              <a:rPr lang="en-US" dirty="0"/>
              <a:t>Hierarchical Allocation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Blocks</a:t>
            </a:r>
            <a:r>
              <a:rPr lang="en-US" dirty="0"/>
              <a:t>: assigned to vendors (e.g., Dell) by the IEEE</a:t>
            </a:r>
          </a:p>
          <a:p>
            <a:pPr lvl="2"/>
            <a:r>
              <a:rPr lang="en-US" dirty="0"/>
              <a:t>First 24 bits (e.g., 00-15-C5-**-**-**)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Adapter</a:t>
            </a:r>
            <a:r>
              <a:rPr lang="en-US" dirty="0"/>
              <a:t>: assigned by the vendor from its block</a:t>
            </a:r>
          </a:p>
          <a:p>
            <a:pPr lvl="2"/>
            <a:r>
              <a:rPr lang="en-US" dirty="0"/>
              <a:t>Last 24 bits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8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address vs. IP address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 Addresses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/>
              <a:t>Hard-coded when adapter is built</a:t>
            </a:r>
          </a:p>
          <a:p>
            <a:r>
              <a:rPr lang="en-US" b="0" dirty="0"/>
              <a:t>Flat name space of 48 bits (e.g., 00-0E-9B-6E-49-76)</a:t>
            </a:r>
          </a:p>
          <a:p>
            <a:r>
              <a:rPr lang="en-US" b="0" dirty="0"/>
              <a:t>Like a social security number</a:t>
            </a:r>
          </a:p>
          <a:p>
            <a:r>
              <a:rPr lang="en-US" b="0" dirty="0"/>
              <a:t>Portable, and can stay the same as the host moves</a:t>
            </a:r>
          </a:p>
          <a:p>
            <a:r>
              <a:rPr lang="en-US" b="0" dirty="0"/>
              <a:t>Used to get packet between interfaces on same network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IP Addresses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/>
              <a:t>Configured, or learned dynamically</a:t>
            </a:r>
          </a:p>
          <a:p>
            <a:r>
              <a:rPr lang="en-US" b="0" dirty="0"/>
              <a:t>Hierarchical name space of 32 bits (e.g., 12.178.66.9)</a:t>
            </a:r>
          </a:p>
          <a:p>
            <a:r>
              <a:rPr lang="en-US" b="0" dirty="0"/>
              <a:t>Like a postal mailing address</a:t>
            </a:r>
          </a:p>
          <a:p>
            <a:r>
              <a:rPr lang="en-US" b="0" dirty="0"/>
              <a:t>Not portable, and depends on where the host is attached</a:t>
            </a:r>
          </a:p>
          <a:p>
            <a:r>
              <a:rPr lang="en-US" b="0" dirty="0"/>
              <a:t>Used to get a packet to destination IP subnet </a:t>
            </a:r>
          </a:p>
          <a:p>
            <a:endParaRPr lang="en-US" b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7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105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with switched Ethernet?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57891" y="3221327"/>
            <a:ext cx="120650" cy="626164"/>
            <a:chOff x="2820129" y="2959980"/>
            <a:chExt cx="120650" cy="626164"/>
          </a:xfrm>
          <a:solidFill>
            <a:schemeClr val="accent1"/>
          </a:solidFill>
        </p:grpSpPr>
        <p:sp>
          <p:nvSpPr>
            <p:cNvPr id="58381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5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8388" name="Text Box 19"/>
          <p:cNvSpPr txBox="1">
            <a:spLocks noChangeArrowheads="1"/>
          </p:cNvSpPr>
          <p:nvPr/>
        </p:nvSpPr>
        <p:spPr bwMode="auto">
          <a:xfrm>
            <a:off x="2475902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A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grpSp>
        <p:nvGrpSpPr>
          <p:cNvPr id="2" name="Group 1"/>
          <p:cNvGrpSpPr/>
          <p:nvPr/>
        </p:nvGrpSpPr>
        <p:grpSpPr>
          <a:xfrm rot="19140000">
            <a:off x="5257644" y="2154092"/>
            <a:ext cx="120651" cy="644729"/>
            <a:chOff x="4180663" y="2330627"/>
            <a:chExt cx="120650" cy="644727"/>
          </a:xfrm>
          <a:solidFill>
            <a:schemeClr val="accent1"/>
          </a:solidFill>
        </p:grpSpPr>
        <p:sp>
          <p:nvSpPr>
            <p:cNvPr id="58383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0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>
            <a:grpSpLocks noChangeAspect="1"/>
          </p:cNvGrpSpPr>
          <p:nvPr/>
        </p:nvGrpSpPr>
        <p:grpSpPr>
          <a:xfrm rot="2820000">
            <a:off x="6002364" y="2184781"/>
            <a:ext cx="120650" cy="644727"/>
            <a:chOff x="5955836" y="2330627"/>
            <a:chExt cx="120650" cy="644727"/>
          </a:xfrm>
          <a:solidFill>
            <a:schemeClr val="accent1"/>
          </a:solidFill>
        </p:grpSpPr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75834" y="4426939"/>
            <a:ext cx="120650" cy="626164"/>
            <a:chOff x="3659188" y="2974268"/>
            <a:chExt cx="120650" cy="626164"/>
          </a:xfrm>
          <a:solidFill>
            <a:schemeClr val="accent1"/>
          </a:solidFill>
        </p:grpSpPr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 flipV="1">
              <a:off x="3711399" y="2974268"/>
              <a:ext cx="0" cy="41107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23344" y="3048621"/>
            <a:ext cx="120650" cy="626164"/>
            <a:chOff x="4863307" y="2993358"/>
            <a:chExt cx="120650" cy="626164"/>
          </a:xfrm>
          <a:solidFill>
            <a:schemeClr val="accent1"/>
          </a:solidFill>
        </p:grpSpPr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4682322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B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20216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C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2817049" y="3906826"/>
            <a:ext cx="6787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D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4117600" y="4992996"/>
            <a:ext cx="6463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E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5319081" y="3751377"/>
            <a:ext cx="6463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F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32116" y="2761648"/>
            <a:ext cx="459679" cy="459679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 rot="19140000">
            <a:off x="2908030" y="2232290"/>
            <a:ext cx="120651" cy="644729"/>
            <a:chOff x="4180663" y="2330627"/>
            <a:chExt cx="120650" cy="644727"/>
          </a:xfrm>
          <a:solidFill>
            <a:schemeClr val="accent1"/>
          </a:solidFill>
        </p:grpSpPr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9" name="Straight Connector 8"/>
          <p:cNvCxnSpPr>
            <a:stCxn id="45" idx="3"/>
            <a:endCxn id="35" idx="1"/>
          </p:cNvCxnSpPr>
          <p:nvPr/>
        </p:nvCxnSpPr>
        <p:spPr>
          <a:xfrm flipV="1">
            <a:off x="3491795" y="2890732"/>
            <a:ext cx="1943431" cy="100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477684" y="3134682"/>
            <a:ext cx="722176" cy="905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496484" y="3048621"/>
            <a:ext cx="1032392" cy="1059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55651" y="4026279"/>
            <a:ext cx="459679" cy="45967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35226" y="2660892"/>
            <a:ext cx="459679" cy="459679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651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Ethernet not use LS/DV?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Concerns over scalability  </a:t>
            </a:r>
          </a:p>
          <a:p>
            <a:pPr lvl="1"/>
            <a:r>
              <a:rPr lang="en-US"/>
              <a:t>Flat MAC addresses cannot be aggregated like IP addresses </a:t>
            </a:r>
          </a:p>
          <a:p>
            <a:r>
              <a:rPr lang="en-US"/>
              <a:t>Legacy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four primary services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Framing</a:t>
            </a:r>
          </a:p>
          <a:p>
            <a:pPr lvl="2"/>
            <a:r>
              <a:rPr lang="en-US" dirty="0"/>
              <a:t>Encapsulates network layer data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Link access</a:t>
            </a:r>
          </a:p>
          <a:p>
            <a:pPr lvl="2"/>
            <a:r>
              <a:rPr lang="en-US" dirty="0"/>
              <a:t>Medium access control (MAC) protocol defines when to transmit frames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Reliable delivery</a:t>
            </a:r>
          </a:p>
          <a:p>
            <a:pPr lvl="2"/>
            <a:r>
              <a:rPr lang="en-US" dirty="0"/>
              <a:t>Primarily for mediums with high error rates (e.g., wireless)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Error detection and correction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1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“Routing” with broadcast Ethernet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3289611"/>
            <a:ext cx="7924800" cy="2730190"/>
          </a:xfrm>
        </p:spPr>
        <p:txBody>
          <a:bodyPr/>
          <a:lstStyle/>
          <a:p>
            <a:r>
              <a:rPr lang="en-US" dirty="0"/>
              <a:t>Sender transmits frame onto broadcast link</a:t>
            </a:r>
          </a:p>
          <a:p>
            <a:r>
              <a:rPr lang="en-US" dirty="0"/>
              <a:t>Each receiver’s link layer passes the frame to the network layer: </a:t>
            </a:r>
          </a:p>
          <a:p>
            <a:pPr lvl="1"/>
            <a:r>
              <a:rPr lang="en-US" dirty="0"/>
              <a:t>If destination address matches the receiver’s MAC address OR if the destination address is the broadcast MAC address (</a:t>
            </a:r>
            <a:r>
              <a:rPr lang="en-US" dirty="0" err="1"/>
              <a:t>ff:ff:ff:ff:ff:ff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261240" y="1623765"/>
            <a:ext cx="4621521" cy="1551128"/>
            <a:chOff x="2261240" y="1791030"/>
            <a:chExt cx="4621521" cy="1551128"/>
          </a:xfrm>
          <a:solidFill>
            <a:schemeClr val="accent1"/>
          </a:solidFill>
        </p:grpSpPr>
        <p:sp>
          <p:nvSpPr>
            <p:cNvPr id="58388" name="Text Box 19"/>
            <p:cNvSpPr txBox="1">
              <a:spLocks noChangeArrowheads="1"/>
            </p:cNvSpPr>
            <p:nvPr/>
          </p:nvSpPr>
          <p:spPr bwMode="auto">
            <a:xfrm>
              <a:off x="2387378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A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61240" y="2232688"/>
              <a:ext cx="4621521" cy="731520"/>
              <a:chOff x="1929452" y="2266141"/>
              <a:chExt cx="4621521" cy="1201737"/>
            </a:xfrm>
            <a:grpFill/>
          </p:grpSpPr>
          <p:sp>
            <p:nvSpPr>
              <p:cNvPr id="58381" name="Rectangle 12"/>
              <p:cNvSpPr>
                <a:spLocks noChangeArrowheads="1"/>
              </p:cNvSpPr>
              <p:nvPr/>
            </p:nvSpPr>
            <p:spPr bwMode="auto">
              <a:xfrm>
                <a:off x="2820129" y="3242857"/>
                <a:ext cx="120650" cy="1939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3" name="Line 14"/>
              <p:cNvSpPr>
                <a:spLocks noChangeShapeType="1"/>
              </p:cNvSpPr>
              <p:nvPr/>
            </p:nvSpPr>
            <p:spPr bwMode="auto">
              <a:xfrm>
                <a:off x="4240213" y="2311843"/>
                <a:ext cx="0" cy="55542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4" name="Line 15"/>
              <p:cNvSpPr>
                <a:spLocks noChangeShapeType="1"/>
              </p:cNvSpPr>
              <p:nvPr/>
            </p:nvSpPr>
            <p:spPr bwMode="auto">
              <a:xfrm flipH="1">
                <a:off x="1929452" y="2848952"/>
                <a:ext cx="4621521" cy="0"/>
              </a:xfrm>
              <a:prstGeom prst="line">
                <a:avLst/>
              </a:prstGeom>
              <a:grp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5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852936"/>
                <a:ext cx="0" cy="38327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0" name="Rectangle 11"/>
              <p:cNvSpPr>
                <a:spLocks noChangeArrowheads="1"/>
              </p:cNvSpPr>
              <p:nvPr/>
            </p:nvSpPr>
            <p:spPr bwMode="auto">
              <a:xfrm>
                <a:off x="4180663" y="2266141"/>
                <a:ext cx="120650" cy="19389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>
                <a:off x="6015386" y="2311843"/>
                <a:ext cx="0" cy="55542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Rectangle 11"/>
              <p:cNvSpPr>
                <a:spLocks noChangeArrowheads="1"/>
              </p:cNvSpPr>
              <p:nvPr/>
            </p:nvSpPr>
            <p:spPr bwMode="auto">
              <a:xfrm>
                <a:off x="5955836" y="2266141"/>
                <a:ext cx="120650" cy="19389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14"/>
              <p:cNvSpPr>
                <a:spLocks noChangeShapeType="1"/>
              </p:cNvSpPr>
              <p:nvPr/>
            </p:nvSpPr>
            <p:spPr bwMode="auto">
              <a:xfrm>
                <a:off x="2371016" y="2311843"/>
                <a:ext cx="0" cy="55542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2311466" y="2266141"/>
                <a:ext cx="120650" cy="19389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3659188" y="3256179"/>
                <a:ext cx="120650" cy="1939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16"/>
              <p:cNvSpPr>
                <a:spLocks noChangeShapeType="1"/>
              </p:cNvSpPr>
              <p:nvPr/>
            </p:nvSpPr>
            <p:spPr bwMode="auto">
              <a:xfrm flipH="1" flipV="1">
                <a:off x="3697288" y="2866258"/>
                <a:ext cx="0" cy="38327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" name="Rectangle 12"/>
              <p:cNvSpPr>
                <a:spLocks noChangeArrowheads="1"/>
              </p:cNvSpPr>
              <p:nvPr/>
            </p:nvSpPr>
            <p:spPr bwMode="auto">
              <a:xfrm>
                <a:off x="4863307" y="3273978"/>
                <a:ext cx="120650" cy="1939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16"/>
              <p:cNvSpPr>
                <a:spLocks noChangeShapeType="1"/>
              </p:cNvSpPr>
              <p:nvPr/>
            </p:nvSpPr>
            <p:spPr bwMode="auto">
              <a:xfrm flipH="1" flipV="1">
                <a:off x="4901407" y="2884057"/>
                <a:ext cx="0" cy="38327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8" name="Text Box 19"/>
            <p:cNvSpPr txBox="1">
              <a:spLocks noChangeArrowheads="1"/>
            </p:cNvSpPr>
            <p:nvPr/>
          </p:nvSpPr>
          <p:spPr bwMode="auto">
            <a:xfrm>
              <a:off x="4225806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B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39" name="Text Box 19"/>
            <p:cNvSpPr txBox="1">
              <a:spLocks noChangeArrowheads="1"/>
            </p:cNvSpPr>
            <p:nvPr/>
          </p:nvSpPr>
          <p:spPr bwMode="auto">
            <a:xfrm>
              <a:off x="6020901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C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2896035" y="2969104"/>
              <a:ext cx="678758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D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41" name="Text Box 19"/>
            <p:cNvSpPr txBox="1">
              <a:spLocks noChangeArrowheads="1"/>
            </p:cNvSpPr>
            <p:nvPr/>
          </p:nvSpPr>
          <p:spPr bwMode="auto">
            <a:xfrm>
              <a:off x="3738396" y="2967722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E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5006091" y="2947710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F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3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“Routing” with broadcast Ethernet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3311912"/>
            <a:ext cx="7924800" cy="2707888"/>
          </a:xfrm>
        </p:spPr>
        <p:txBody>
          <a:bodyPr/>
          <a:lstStyle/>
          <a:p>
            <a:r>
              <a:rPr lang="en-US" dirty="0"/>
              <a:t>Ethernet is “plug-n-play”</a:t>
            </a:r>
          </a:p>
          <a:p>
            <a:r>
              <a:rPr lang="en-US" dirty="0"/>
              <a:t>A new host plugs into the Ethernet and is good to go</a:t>
            </a:r>
          </a:p>
          <a:p>
            <a:pPr lvl="1"/>
            <a:r>
              <a:rPr lang="en-US" dirty="0"/>
              <a:t>No configuration by users or network operators</a:t>
            </a:r>
          </a:p>
          <a:p>
            <a:pPr lvl="1"/>
            <a:r>
              <a:rPr lang="en-US" dirty="0"/>
              <a:t>Broadcast as a means of </a:t>
            </a:r>
            <a:r>
              <a:rPr lang="en-US"/>
              <a:t>bootstrapping communication</a:t>
            </a:r>
            <a:endParaRPr lang="en-US" dirty="0"/>
          </a:p>
          <a:p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2261240" y="1623765"/>
            <a:ext cx="4621521" cy="1551128"/>
            <a:chOff x="2261240" y="1791030"/>
            <a:chExt cx="4621521" cy="1551128"/>
          </a:xfrm>
        </p:grpSpPr>
        <p:sp>
          <p:nvSpPr>
            <p:cNvPr id="69" name="Text Box 19"/>
            <p:cNvSpPr txBox="1">
              <a:spLocks noChangeArrowheads="1"/>
            </p:cNvSpPr>
            <p:nvPr/>
          </p:nvSpPr>
          <p:spPr bwMode="auto">
            <a:xfrm>
              <a:off x="2387378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A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2261240" y="2232688"/>
              <a:ext cx="4621521" cy="731520"/>
              <a:chOff x="1929452" y="2266141"/>
              <a:chExt cx="4621521" cy="1201737"/>
            </a:xfrm>
          </p:grpSpPr>
          <p:sp>
            <p:nvSpPr>
              <p:cNvPr id="76" name="Rectangle 12"/>
              <p:cNvSpPr>
                <a:spLocks noChangeArrowheads="1"/>
              </p:cNvSpPr>
              <p:nvPr/>
            </p:nvSpPr>
            <p:spPr bwMode="auto">
              <a:xfrm>
                <a:off x="2820129" y="3242857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14"/>
              <p:cNvSpPr>
                <a:spLocks noChangeShapeType="1"/>
              </p:cNvSpPr>
              <p:nvPr/>
            </p:nvSpPr>
            <p:spPr bwMode="auto">
              <a:xfrm>
                <a:off x="4240213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" name="Line 15"/>
              <p:cNvSpPr>
                <a:spLocks noChangeShapeType="1"/>
              </p:cNvSpPr>
              <p:nvPr/>
            </p:nvSpPr>
            <p:spPr bwMode="auto">
              <a:xfrm flipH="1">
                <a:off x="1929452" y="2848952"/>
                <a:ext cx="4621521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9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852936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0" name="Rectangle 11"/>
              <p:cNvSpPr>
                <a:spLocks noChangeArrowheads="1"/>
              </p:cNvSpPr>
              <p:nvPr/>
            </p:nvSpPr>
            <p:spPr bwMode="auto">
              <a:xfrm>
                <a:off x="4180663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14"/>
              <p:cNvSpPr>
                <a:spLocks noChangeShapeType="1"/>
              </p:cNvSpPr>
              <p:nvPr/>
            </p:nvSpPr>
            <p:spPr bwMode="auto">
              <a:xfrm>
                <a:off x="601538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2" name="Rectangle 11"/>
              <p:cNvSpPr>
                <a:spLocks noChangeArrowheads="1"/>
              </p:cNvSpPr>
              <p:nvPr/>
            </p:nvSpPr>
            <p:spPr bwMode="auto">
              <a:xfrm>
                <a:off x="595583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14"/>
              <p:cNvSpPr>
                <a:spLocks noChangeShapeType="1"/>
              </p:cNvSpPr>
              <p:nvPr/>
            </p:nvSpPr>
            <p:spPr bwMode="auto">
              <a:xfrm>
                <a:off x="237101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" name="Rectangle 11"/>
              <p:cNvSpPr>
                <a:spLocks noChangeArrowheads="1"/>
              </p:cNvSpPr>
              <p:nvPr/>
            </p:nvSpPr>
            <p:spPr bwMode="auto">
              <a:xfrm>
                <a:off x="231146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Rectangle 12"/>
              <p:cNvSpPr>
                <a:spLocks noChangeArrowheads="1"/>
              </p:cNvSpPr>
              <p:nvPr/>
            </p:nvSpPr>
            <p:spPr bwMode="auto">
              <a:xfrm>
                <a:off x="3659188" y="3256179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16"/>
              <p:cNvSpPr>
                <a:spLocks noChangeShapeType="1"/>
              </p:cNvSpPr>
              <p:nvPr/>
            </p:nvSpPr>
            <p:spPr bwMode="auto">
              <a:xfrm flipH="1" flipV="1">
                <a:off x="3697288" y="2866258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7" name="Rectangle 12"/>
              <p:cNvSpPr>
                <a:spLocks noChangeArrowheads="1"/>
              </p:cNvSpPr>
              <p:nvPr/>
            </p:nvSpPr>
            <p:spPr bwMode="auto">
              <a:xfrm>
                <a:off x="4863307" y="3273978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16"/>
              <p:cNvSpPr>
                <a:spLocks noChangeShapeType="1"/>
              </p:cNvSpPr>
              <p:nvPr/>
            </p:nvSpPr>
            <p:spPr bwMode="auto">
              <a:xfrm flipH="1" flipV="1">
                <a:off x="4901407" y="2884057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" name="Text Box 19"/>
            <p:cNvSpPr txBox="1">
              <a:spLocks noChangeArrowheads="1"/>
            </p:cNvSpPr>
            <p:nvPr/>
          </p:nvSpPr>
          <p:spPr bwMode="auto">
            <a:xfrm>
              <a:off x="4225806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B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2" name="Text Box 19"/>
            <p:cNvSpPr txBox="1">
              <a:spLocks noChangeArrowheads="1"/>
            </p:cNvSpPr>
            <p:nvPr/>
          </p:nvSpPr>
          <p:spPr bwMode="auto">
            <a:xfrm>
              <a:off x="6020901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C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3" name="Text Box 19"/>
            <p:cNvSpPr txBox="1">
              <a:spLocks noChangeArrowheads="1"/>
            </p:cNvSpPr>
            <p:nvPr/>
          </p:nvSpPr>
          <p:spPr bwMode="auto">
            <a:xfrm>
              <a:off x="2896035" y="2969104"/>
              <a:ext cx="678758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D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4" name="Text Box 19"/>
            <p:cNvSpPr txBox="1">
              <a:spLocks noChangeArrowheads="1"/>
            </p:cNvSpPr>
            <p:nvPr/>
          </p:nvSpPr>
          <p:spPr bwMode="auto">
            <a:xfrm>
              <a:off x="3738396" y="2967722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E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5" name="Text Box 19"/>
            <p:cNvSpPr txBox="1">
              <a:spLocks noChangeArrowheads="1"/>
            </p:cNvSpPr>
            <p:nvPr/>
          </p:nvSpPr>
          <p:spPr bwMode="auto">
            <a:xfrm>
              <a:off x="5006091" y="2947710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F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51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Ethernet not use LS/DV?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Concerns over scalability  </a:t>
            </a:r>
          </a:p>
          <a:p>
            <a:pPr lvl="1"/>
            <a:r>
              <a:rPr lang="en-US" dirty="0"/>
              <a:t>Flat MAC addresses cannot be aggregated like IP addresses </a:t>
            </a:r>
          </a:p>
          <a:p>
            <a:r>
              <a:rPr lang="en-US" dirty="0"/>
              <a:t>Legacy</a:t>
            </a:r>
          </a:p>
          <a:p>
            <a:pPr lvl="1"/>
            <a:r>
              <a:rPr lang="en-US" dirty="0"/>
              <a:t>Backward compatibility with broadcast Ethernet </a:t>
            </a:r>
          </a:p>
          <a:p>
            <a:pPr lvl="1"/>
            <a:r>
              <a:rPr lang="en-US" dirty="0"/>
              <a:t>Desire to maintain Ethernet’s plug-n-play behavior</a:t>
            </a:r>
          </a:p>
          <a:p>
            <a:pPr lvl="1"/>
            <a:r>
              <a:rPr lang="en-US" dirty="0"/>
              <a:t>How broadcast Ethernet evolved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8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Routing in extended LANs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9563" y="1457779"/>
            <a:ext cx="3610194" cy="1041176"/>
            <a:chOff x="1929452" y="2330627"/>
            <a:chExt cx="4621521" cy="1288895"/>
          </a:xfrm>
          <a:effectLst/>
        </p:grpSpPr>
        <p:sp>
          <p:nvSpPr>
            <p:cNvPr id="58381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3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4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5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0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>
              <a:off x="237101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231146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863263" y="2749700"/>
            <a:ext cx="5362667" cy="1041175"/>
            <a:chOff x="1929452" y="2330627"/>
            <a:chExt cx="4621521" cy="1288895"/>
          </a:xfrm>
          <a:effectLst/>
        </p:grpSpPr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4660" y="4225371"/>
            <a:ext cx="3610194" cy="1041175"/>
            <a:chOff x="1929452" y="2330627"/>
            <a:chExt cx="4621521" cy="1288895"/>
          </a:xfrm>
          <a:effectLst/>
        </p:grpSpPr>
        <p:sp>
          <p:nvSpPr>
            <p:cNvPr id="6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730255" y="4209950"/>
            <a:ext cx="3610194" cy="1041175"/>
            <a:chOff x="1929452" y="2330627"/>
            <a:chExt cx="4621521" cy="1288895"/>
          </a:xfrm>
          <a:effectLst/>
        </p:grpSpPr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164606" y="1357957"/>
            <a:ext cx="1569773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Local-Area</a:t>
            </a:r>
            <a:br>
              <a:rPr lang="en-US" dirty="0"/>
            </a:br>
            <a:r>
              <a:rPr lang="en-US" dirty="0"/>
              <a:t>Network (LAN)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409757" y="1681123"/>
            <a:ext cx="754849" cy="296202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175721" y="1973934"/>
            <a:ext cx="0" cy="1284160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437618" y="1973934"/>
            <a:ext cx="287716" cy="1294744"/>
            <a:chOff x="3437618" y="2441030"/>
            <a:chExt cx="287716" cy="1294744"/>
          </a:xfrm>
          <a:effectLst/>
        </p:grpSpPr>
        <p:sp>
          <p:nvSpPr>
            <p:cNvPr id="10" name="Rounded Rectangle 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036686" y="3258094"/>
            <a:ext cx="287716" cy="1488090"/>
            <a:chOff x="3437618" y="2441030"/>
            <a:chExt cx="287716" cy="1294744"/>
          </a:xfrm>
          <a:effectLst/>
        </p:grpSpPr>
        <p:sp>
          <p:nvSpPr>
            <p:cNvPr id="93" name="Rounded Rectangle 92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082175" y="4713181"/>
            <a:ext cx="331522" cy="1371118"/>
            <a:chOff x="3437618" y="2441030"/>
            <a:chExt cx="287716" cy="1294744"/>
          </a:xfrm>
          <a:effectLst/>
        </p:grpSpPr>
        <p:sp>
          <p:nvSpPr>
            <p:cNvPr id="99" name="Rounded Rectangle 98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-13850" y="2777922"/>
            <a:ext cx="2162323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Bridges</a:t>
            </a:r>
            <a:r>
              <a:rPr lang="en-US" b="0" dirty="0"/>
              <a:t> relay</a:t>
            </a:r>
            <a:br>
              <a:rPr lang="en-US" b="0" dirty="0"/>
            </a:br>
            <a:r>
              <a:rPr lang="en-US" b="0" dirty="0"/>
              <a:t>broadcasts from</a:t>
            </a:r>
            <a:br>
              <a:rPr lang="en-US" b="0" dirty="0"/>
            </a:br>
            <a:r>
              <a:rPr lang="en-US" b="0" dirty="0"/>
              <a:t>one LAN to the other</a:t>
            </a:r>
          </a:p>
        </p:txBody>
      </p:sp>
      <p:cxnSp>
        <p:nvCxnSpPr>
          <p:cNvPr id="105" name="Straight Arrow Connector 104"/>
          <p:cNvCxnSpPr>
            <a:endCxn id="93" idx="1"/>
          </p:cNvCxnSpPr>
          <p:nvPr/>
        </p:nvCxnSpPr>
        <p:spPr>
          <a:xfrm>
            <a:off x="1192229" y="3701252"/>
            <a:ext cx="844457" cy="295670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10" idx="1"/>
          </p:cNvCxnSpPr>
          <p:nvPr/>
        </p:nvCxnSpPr>
        <p:spPr>
          <a:xfrm flipV="1">
            <a:off x="1715641" y="2616767"/>
            <a:ext cx="1721977" cy="300926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734379" y="3230254"/>
            <a:ext cx="287716" cy="1488090"/>
            <a:chOff x="3437618" y="2441030"/>
            <a:chExt cx="287716" cy="1294744"/>
          </a:xfrm>
          <a:effectLst/>
        </p:grpSpPr>
        <p:sp>
          <p:nvSpPr>
            <p:cNvPr id="110" name="Rounded Rectangle 10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717927" y="5575905"/>
            <a:ext cx="3610194" cy="1041175"/>
            <a:chOff x="1929452" y="2330627"/>
            <a:chExt cx="4621521" cy="1288895"/>
          </a:xfrm>
          <a:effectLst/>
        </p:grpSpPr>
        <p:sp>
          <p:nvSpPr>
            <p:cNvPr id="118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039529" y="4713181"/>
            <a:ext cx="287716" cy="1371118"/>
            <a:chOff x="3437618" y="2441030"/>
            <a:chExt cx="287716" cy="1294744"/>
          </a:xfrm>
          <a:effectLst/>
        </p:grpSpPr>
        <p:sp>
          <p:nvSpPr>
            <p:cNvPr id="128" name="Rounded Rectangle 127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“broadcast storm” problem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863263" y="2749700"/>
            <a:ext cx="5362667" cy="1041175"/>
            <a:chOff x="1929452" y="2330627"/>
            <a:chExt cx="4621521" cy="1288895"/>
          </a:xfrm>
        </p:grpSpPr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4660" y="4225371"/>
            <a:ext cx="3610194" cy="1041175"/>
            <a:chOff x="1929452" y="2330627"/>
            <a:chExt cx="4621521" cy="1288895"/>
          </a:xfrm>
        </p:grpSpPr>
        <p:sp>
          <p:nvSpPr>
            <p:cNvPr id="6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730255" y="4209950"/>
            <a:ext cx="3610194" cy="1041175"/>
            <a:chOff x="1929452" y="2330627"/>
            <a:chExt cx="4621521" cy="1288895"/>
          </a:xfrm>
        </p:grpSpPr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37618" y="1973934"/>
            <a:ext cx="287716" cy="1294744"/>
            <a:chOff x="3437618" y="2441030"/>
            <a:chExt cx="287716" cy="1294744"/>
          </a:xfrm>
        </p:grpSpPr>
        <p:sp>
          <p:nvSpPr>
            <p:cNvPr id="10" name="Rounded Rectangle 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036686" y="3258094"/>
            <a:ext cx="287716" cy="1488090"/>
            <a:chOff x="3437618" y="2441030"/>
            <a:chExt cx="287716" cy="1294744"/>
          </a:xfrm>
        </p:grpSpPr>
        <p:sp>
          <p:nvSpPr>
            <p:cNvPr id="93" name="Rounded Rectangle 92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082175" y="4713181"/>
            <a:ext cx="331522" cy="1371118"/>
            <a:chOff x="3437618" y="2441030"/>
            <a:chExt cx="287716" cy="1294744"/>
          </a:xfrm>
        </p:grpSpPr>
        <p:sp>
          <p:nvSpPr>
            <p:cNvPr id="99" name="Rounded Rectangle 98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6734379" y="3230254"/>
            <a:ext cx="287716" cy="1488090"/>
            <a:chOff x="3437618" y="2441030"/>
            <a:chExt cx="287716" cy="1294744"/>
          </a:xfrm>
        </p:grpSpPr>
        <p:sp>
          <p:nvSpPr>
            <p:cNvPr id="110" name="Rounded Rectangle 10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717927" y="5575905"/>
            <a:ext cx="3610194" cy="1041175"/>
            <a:chOff x="1929452" y="2330627"/>
            <a:chExt cx="4621521" cy="1288895"/>
          </a:xfrm>
        </p:grpSpPr>
        <p:sp>
          <p:nvSpPr>
            <p:cNvPr id="118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039529" y="4713181"/>
            <a:ext cx="287716" cy="1371118"/>
            <a:chOff x="3437618" y="2441030"/>
            <a:chExt cx="287716" cy="1294744"/>
          </a:xfrm>
        </p:grpSpPr>
        <p:sp>
          <p:nvSpPr>
            <p:cNvPr id="128" name="Rounded Rectangle 127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" name="Line 15"/>
          <p:cNvSpPr>
            <a:spLocks noChangeShapeType="1"/>
          </p:cNvSpPr>
          <p:nvPr/>
        </p:nvSpPr>
        <p:spPr bwMode="auto">
          <a:xfrm>
            <a:off x="1328177" y="1841472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12"/>
          <p:cNvSpPr>
            <a:spLocks noChangeShapeType="1"/>
          </p:cNvSpPr>
          <p:nvPr/>
        </p:nvSpPr>
        <p:spPr bwMode="auto">
          <a:xfrm>
            <a:off x="3870394" y="2096844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5"/>
          <p:cNvSpPr>
            <a:spLocks noChangeShapeType="1"/>
          </p:cNvSpPr>
          <p:nvPr/>
        </p:nvSpPr>
        <p:spPr bwMode="auto">
          <a:xfrm>
            <a:off x="3185651" y="3404983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2"/>
          <p:cNvSpPr>
            <a:spLocks noChangeShapeType="1"/>
          </p:cNvSpPr>
          <p:nvPr/>
        </p:nvSpPr>
        <p:spPr bwMode="auto">
          <a:xfrm>
            <a:off x="2516936" y="3590161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Line 12"/>
          <p:cNvSpPr>
            <a:spLocks noChangeShapeType="1"/>
          </p:cNvSpPr>
          <p:nvPr/>
        </p:nvSpPr>
        <p:spPr bwMode="auto">
          <a:xfrm>
            <a:off x="7116343" y="3428164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Line 15"/>
          <p:cNvSpPr>
            <a:spLocks noChangeShapeType="1"/>
          </p:cNvSpPr>
          <p:nvPr/>
        </p:nvSpPr>
        <p:spPr bwMode="auto">
          <a:xfrm>
            <a:off x="658083" y="4625916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Line 15"/>
          <p:cNvSpPr>
            <a:spLocks noChangeShapeType="1"/>
          </p:cNvSpPr>
          <p:nvPr/>
        </p:nvSpPr>
        <p:spPr bwMode="auto">
          <a:xfrm>
            <a:off x="5311826" y="4564122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Line 12"/>
          <p:cNvSpPr>
            <a:spLocks noChangeShapeType="1"/>
          </p:cNvSpPr>
          <p:nvPr/>
        </p:nvSpPr>
        <p:spPr bwMode="auto">
          <a:xfrm>
            <a:off x="4954520" y="4924220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Line 12"/>
          <p:cNvSpPr>
            <a:spLocks noChangeShapeType="1"/>
          </p:cNvSpPr>
          <p:nvPr/>
        </p:nvSpPr>
        <p:spPr bwMode="auto">
          <a:xfrm>
            <a:off x="3526469" y="4924220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Line 15"/>
          <p:cNvSpPr>
            <a:spLocks noChangeShapeType="1"/>
          </p:cNvSpPr>
          <p:nvPr/>
        </p:nvSpPr>
        <p:spPr bwMode="auto">
          <a:xfrm>
            <a:off x="3234593" y="5977497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Line 12"/>
          <p:cNvSpPr>
            <a:spLocks noChangeShapeType="1"/>
          </p:cNvSpPr>
          <p:nvPr/>
        </p:nvSpPr>
        <p:spPr bwMode="auto">
          <a:xfrm flipV="1">
            <a:off x="5327245" y="486498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Line 15"/>
          <p:cNvSpPr>
            <a:spLocks noChangeShapeType="1"/>
          </p:cNvSpPr>
          <p:nvPr/>
        </p:nvSpPr>
        <p:spPr bwMode="auto">
          <a:xfrm>
            <a:off x="3288216" y="5904121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Line 12"/>
          <p:cNvSpPr>
            <a:spLocks noChangeShapeType="1"/>
          </p:cNvSpPr>
          <p:nvPr/>
        </p:nvSpPr>
        <p:spPr bwMode="auto">
          <a:xfrm flipV="1">
            <a:off x="3626266" y="486216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Line 15"/>
          <p:cNvSpPr>
            <a:spLocks noChangeShapeType="1"/>
          </p:cNvSpPr>
          <p:nvPr/>
        </p:nvSpPr>
        <p:spPr bwMode="auto">
          <a:xfrm>
            <a:off x="824594" y="4510207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Line 15"/>
          <p:cNvSpPr>
            <a:spLocks noChangeShapeType="1"/>
          </p:cNvSpPr>
          <p:nvPr/>
        </p:nvSpPr>
        <p:spPr bwMode="auto">
          <a:xfrm>
            <a:off x="5327245" y="4473814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Line 12"/>
          <p:cNvSpPr>
            <a:spLocks noChangeShapeType="1"/>
          </p:cNvSpPr>
          <p:nvPr/>
        </p:nvSpPr>
        <p:spPr bwMode="auto">
          <a:xfrm flipV="1">
            <a:off x="6606082" y="335221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Line 12"/>
          <p:cNvSpPr>
            <a:spLocks noChangeShapeType="1"/>
          </p:cNvSpPr>
          <p:nvPr/>
        </p:nvSpPr>
        <p:spPr bwMode="auto">
          <a:xfrm flipV="1">
            <a:off x="2623596" y="335221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Line 15"/>
          <p:cNvSpPr>
            <a:spLocks noChangeShapeType="1"/>
          </p:cNvSpPr>
          <p:nvPr/>
        </p:nvSpPr>
        <p:spPr bwMode="auto">
          <a:xfrm>
            <a:off x="3338051" y="3557383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Line 15"/>
          <p:cNvSpPr>
            <a:spLocks noChangeShapeType="1"/>
          </p:cNvSpPr>
          <p:nvPr/>
        </p:nvSpPr>
        <p:spPr bwMode="auto">
          <a:xfrm>
            <a:off x="3490451" y="3709783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8" name="Group 147"/>
          <p:cNvGrpSpPr/>
          <p:nvPr/>
        </p:nvGrpSpPr>
        <p:grpSpPr>
          <a:xfrm>
            <a:off x="7419185" y="1564311"/>
            <a:ext cx="1541370" cy="2199601"/>
            <a:chOff x="7602630" y="1433355"/>
            <a:chExt cx="1541370" cy="2199601"/>
          </a:xfrm>
        </p:grpSpPr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4190" y="1433355"/>
              <a:ext cx="1196362" cy="1794543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7602630" y="3263624"/>
              <a:ext cx="15413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Radia Perlman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799563" y="1457779"/>
            <a:ext cx="3610194" cy="1041176"/>
            <a:chOff x="1929452" y="2330627"/>
            <a:chExt cx="4621521" cy="1288895"/>
          </a:xfrm>
          <a:effectLst/>
        </p:grpSpPr>
        <p:sp>
          <p:nvSpPr>
            <p:cNvPr id="153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6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7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9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14"/>
            <p:cNvSpPr>
              <a:spLocks noChangeShapeType="1"/>
            </p:cNvSpPr>
            <p:nvPr/>
          </p:nvSpPr>
          <p:spPr bwMode="auto">
            <a:xfrm>
              <a:off x="237101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1" name="Rectangle 11"/>
            <p:cNvSpPr>
              <a:spLocks noChangeArrowheads="1"/>
            </p:cNvSpPr>
            <p:nvPr/>
          </p:nvSpPr>
          <p:spPr bwMode="auto">
            <a:xfrm>
              <a:off x="231146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51" name="Rectangle 23"/>
          <p:cNvSpPr>
            <a:spLocks noChangeArrowheads="1"/>
          </p:cNvSpPr>
          <p:nvPr/>
        </p:nvSpPr>
        <p:spPr bwMode="auto">
          <a:xfrm>
            <a:off x="585771" y="6213031"/>
            <a:ext cx="7972459" cy="4888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pPr algn="ctr" eaLnBrk="0" hangingPunct="0">
              <a:spcBef>
                <a:spcPct val="10000"/>
              </a:spcBef>
              <a:buClr>
                <a:schemeClr val="tx2"/>
              </a:buClr>
            </a:pPr>
            <a:r>
              <a:rPr lang="en-US" sz="2800" dirty="0"/>
              <a:t>Perlman’s idea</a:t>
            </a:r>
            <a:r>
              <a:rPr lang="en-US" sz="2800" b="0" dirty="0"/>
              <a:t>: eliminate loops in </a:t>
            </a:r>
            <a:r>
              <a:rPr lang="en-US" sz="2800" b="0"/>
              <a:t>the topology</a:t>
            </a:r>
          </a:p>
          <a:p>
            <a:pPr marL="625475" lvl="1" indent="-285750" algn="ctr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79782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 animBg="1"/>
      <p:bldP spid="115" grpId="0" animBg="1"/>
      <p:bldP spid="116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51" grpId="0" build="allAtOnce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Easiest way to avoid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topology where loops are impossible!</a:t>
            </a:r>
          </a:p>
          <a:p>
            <a:r>
              <a:rPr lang="en-US" dirty="0"/>
              <a:t>Take arbitrary topology and build a </a:t>
            </a:r>
            <a:r>
              <a:rPr lang="en-US" dirty="0">
                <a:solidFill>
                  <a:schemeClr val="accent5"/>
                </a:solidFill>
              </a:rPr>
              <a:t>spanning tree </a:t>
            </a:r>
          </a:p>
          <a:p>
            <a:pPr lvl="1"/>
            <a:r>
              <a:rPr lang="en-US" dirty="0"/>
              <a:t>Sub-graph that includes all vertices but contains no cycles</a:t>
            </a:r>
          </a:p>
          <a:p>
            <a:pPr lvl="1"/>
            <a:r>
              <a:rPr lang="en-US" dirty="0"/>
              <a:t>Links not in the spanning tree are not used to forward frames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2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graph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19200" y="1828800"/>
            <a:ext cx="4724400" cy="3505200"/>
            <a:chOff x="1219200" y="1828800"/>
            <a:chExt cx="4724400" cy="3505200"/>
          </a:xfrm>
        </p:grpSpPr>
        <p:sp>
          <p:nvSpPr>
            <p:cNvPr id="5" name="Oval 4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5" idx="5"/>
              <a:endCxn id="10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5" idx="3"/>
              <a:endCxn id="6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6" idx="5"/>
              <a:endCxn id="13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endCxn id="12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4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endCxn id="14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endCxn id="11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5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endCxn id="9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endCxn id="8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endCxn id="8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endCxn id="8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9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10" idx="6"/>
              <a:endCxn id="14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stCxn id="6" idx="6"/>
              <a:endCxn id="10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stCxn id="13" idx="0"/>
              <a:endCxn id="12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stCxn id="9" idx="7"/>
              <a:endCxn id="8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>
              <a:stCxn id="13" idx="0"/>
              <a:endCxn id="10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12" idx="0"/>
              <a:endCxn id="14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14" idx="7"/>
              <a:endCxn id="11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5" idx="7"/>
              <a:endCxn id="7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10" idx="7"/>
              <a:endCxn id="7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053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7E8F-4C46-A54F-A59E-8662EF143610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941457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spanning tree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889287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another spanning tree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6127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Packets are now “frames”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47915"/>
            <a:ext cx="7924800" cy="2171885"/>
          </a:xfrm>
        </p:spPr>
        <p:txBody>
          <a:bodyPr/>
          <a:lstStyle/>
          <a:p>
            <a:r>
              <a:rPr lang="en-US" dirty="0"/>
              <a:t>Frames encapsulate network layer packets</a:t>
            </a:r>
          </a:p>
          <a:p>
            <a:r>
              <a:rPr lang="en-US" dirty="0"/>
              <a:t>Link layer protocols are implemented in h/w</a:t>
            </a:r>
          </a:p>
          <a:p>
            <a:r>
              <a:rPr lang="en-US" dirty="0"/>
              <a:t>Frame formats can change based on link layer protocol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52400" y="1981205"/>
            <a:ext cx="917172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sending</a:t>
            </a:r>
          </a:p>
          <a:p>
            <a:pPr algn="l"/>
            <a:r>
              <a:rPr lang="en-US" sz="1800" dirty="0">
                <a:latin typeface="+mn-lt"/>
              </a:rPr>
              <a:t>node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2303966" y="2617786"/>
            <a:ext cx="965200" cy="427038"/>
            <a:chOff x="1477" y="1377"/>
            <a:chExt cx="608" cy="269"/>
          </a:xfrm>
        </p:grpSpPr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1477" y="1377"/>
              <a:ext cx="608" cy="269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1546" y="1415"/>
              <a:ext cx="477" cy="1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dirty="0">
                  <a:latin typeface="+mn-lt"/>
                </a:rPr>
                <a:t>frame</a:t>
              </a:r>
            </a:p>
          </p:txBody>
        </p:sp>
      </p:grp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256466" y="2886074"/>
            <a:ext cx="2527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42617" y="1824036"/>
            <a:ext cx="1125537" cy="1220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042653" y="2203449"/>
            <a:ext cx="487363" cy="280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78428" y="1824036"/>
            <a:ext cx="1125538" cy="1220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03867" y="2195512"/>
            <a:ext cx="487362" cy="257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926896" y="1981205"/>
            <a:ext cx="1031178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receiving</a:t>
            </a:r>
          </a:p>
          <a:p>
            <a:pPr algn="l"/>
            <a:r>
              <a:rPr lang="en-US" sz="1800" dirty="0">
                <a:latin typeface="+mn-lt"/>
              </a:rPr>
              <a:t>node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2022978" y="2043112"/>
            <a:ext cx="414338" cy="220663"/>
          </a:xfrm>
          <a:prstGeom prst="line">
            <a:avLst/>
          </a:prstGeom>
          <a:noFill/>
          <a:ln w="9525">
            <a:solidFill>
              <a:schemeClr val="accent5"/>
            </a:solidFill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303967" y="1676400"/>
            <a:ext cx="599778" cy="36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data</a:t>
            </a: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1705485" y="2409824"/>
            <a:ext cx="695325" cy="460375"/>
          </a:xfrm>
          <a:custGeom>
            <a:avLst/>
            <a:gdLst/>
            <a:ahLst/>
            <a:cxnLst>
              <a:cxn ang="0">
                <a:pos x="15" y="0"/>
              </a:cxn>
              <a:cxn ang="0">
                <a:pos x="15" y="162"/>
              </a:cxn>
              <a:cxn ang="0">
                <a:pos x="108" y="269"/>
              </a:cxn>
              <a:cxn ang="0">
                <a:pos x="438" y="285"/>
              </a:cxn>
            </a:cxnLst>
            <a:rect l="0" t="0" r="r" b="b"/>
            <a:pathLst>
              <a:path w="438" h="290">
                <a:moveTo>
                  <a:pt x="15" y="0"/>
                </a:moveTo>
                <a:cubicBezTo>
                  <a:pt x="7" y="58"/>
                  <a:pt x="0" y="117"/>
                  <a:pt x="15" y="162"/>
                </a:cubicBezTo>
                <a:cubicBezTo>
                  <a:pt x="30" y="207"/>
                  <a:pt x="38" y="248"/>
                  <a:pt x="108" y="269"/>
                </a:cubicBezTo>
                <a:cubicBezTo>
                  <a:pt x="178" y="290"/>
                  <a:pt x="383" y="282"/>
                  <a:pt x="438" y="285"/>
                </a:cubicBezTo>
              </a:path>
            </a:pathLst>
          </a:custGeom>
          <a:noFill/>
          <a:ln w="38100" cap="flat" cmpd="sng">
            <a:solidFill>
              <a:schemeClr val="accent5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779003" y="2611437"/>
            <a:ext cx="965200" cy="427038"/>
            <a:chOff x="1477" y="1377"/>
            <a:chExt cx="608" cy="269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77" y="1377"/>
              <a:ext cx="608" cy="269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546" y="1415"/>
              <a:ext cx="477" cy="1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dirty="0">
                  <a:latin typeface="+mn-lt"/>
                </a:rPr>
                <a:t>frame</a:t>
              </a:r>
            </a:p>
          </p:txBody>
        </p:sp>
      </p:grp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2346922" y="3049587"/>
            <a:ext cx="966865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network</a:t>
            </a:r>
          </a:p>
          <a:p>
            <a:pPr algn="ctr"/>
            <a:r>
              <a:rPr lang="en-US" sz="1800" dirty="0">
                <a:latin typeface="+mn-lt"/>
              </a:rPr>
              <a:t>adaptor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5760047" y="3055937"/>
            <a:ext cx="966865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network</a:t>
            </a:r>
          </a:p>
          <a:p>
            <a:pPr algn="ctr"/>
            <a:r>
              <a:rPr lang="en-US" sz="1800" dirty="0"/>
              <a:t>adaptor</a:t>
            </a:r>
          </a:p>
        </p:txBody>
      </p:sp>
      <p:sp>
        <p:nvSpPr>
          <p:cNvPr id="22" name="AutoShape 23"/>
          <p:cNvSpPr>
            <a:spLocks/>
          </p:cNvSpPr>
          <p:nvPr/>
        </p:nvSpPr>
        <p:spPr bwMode="auto">
          <a:xfrm rot="5399521">
            <a:off x="4493129" y="987425"/>
            <a:ext cx="220663" cy="2865437"/>
          </a:xfrm>
          <a:prstGeom prst="leftBrace">
            <a:avLst>
              <a:gd name="adj1" fmla="val 10821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3594609" y="1943101"/>
            <a:ext cx="1916819" cy="37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link layer protocol</a:t>
            </a:r>
          </a:p>
        </p:txBody>
      </p:sp>
      <p:sp>
        <p:nvSpPr>
          <p:cNvPr id="24" name="Freeform 25"/>
          <p:cNvSpPr>
            <a:spLocks/>
          </p:cNvSpPr>
          <p:nvPr/>
        </p:nvSpPr>
        <p:spPr bwMode="auto">
          <a:xfrm>
            <a:off x="6663241" y="2495549"/>
            <a:ext cx="647700" cy="342900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184" y="208"/>
              </a:cxn>
              <a:cxn ang="0">
                <a:pos x="361" y="161"/>
              </a:cxn>
              <a:cxn ang="0">
                <a:pos x="408" y="0"/>
              </a:cxn>
            </a:cxnLst>
            <a:rect l="0" t="0" r="r" b="b"/>
            <a:pathLst>
              <a:path w="408" h="216">
                <a:moveTo>
                  <a:pt x="0" y="208"/>
                </a:moveTo>
                <a:cubicBezTo>
                  <a:pt x="62" y="212"/>
                  <a:pt x="124" y="216"/>
                  <a:pt x="184" y="208"/>
                </a:cubicBezTo>
                <a:cubicBezTo>
                  <a:pt x="244" y="200"/>
                  <a:pt x="324" y="196"/>
                  <a:pt x="361" y="161"/>
                </a:cubicBezTo>
                <a:cubicBezTo>
                  <a:pt x="398" y="126"/>
                  <a:pt x="400" y="27"/>
                  <a:pt x="408" y="0"/>
                </a:cubicBezTo>
              </a:path>
            </a:pathLst>
          </a:custGeom>
          <a:noFill/>
          <a:ln w="38100" cap="flat" cmpd="sng">
            <a:solidFill>
              <a:schemeClr val="accent5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792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protocol (Perlman’85)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by which bridges construct a spanning tree</a:t>
            </a:r>
          </a:p>
          <a:p>
            <a:r>
              <a:rPr lang="en-US" dirty="0"/>
              <a:t>Nice properties</a:t>
            </a:r>
          </a:p>
          <a:p>
            <a:pPr lvl="1"/>
            <a:r>
              <a:rPr lang="en-US" dirty="0"/>
              <a:t>Zero configuration (by operators or users)</a:t>
            </a:r>
          </a:p>
          <a:p>
            <a:pPr lvl="1"/>
            <a:r>
              <a:rPr lang="en-US" dirty="0"/>
              <a:t>Self healing</a:t>
            </a:r>
          </a:p>
          <a:p>
            <a:r>
              <a:rPr lang="en-US" dirty="0"/>
              <a:t>Still used today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3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extended LANs to switched Ethernet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2242" y="2556268"/>
            <a:ext cx="3652411" cy="2394613"/>
            <a:chOff x="382242" y="2556268"/>
            <a:chExt cx="3652411" cy="2394613"/>
          </a:xfrm>
        </p:grpSpPr>
        <p:sp>
          <p:nvSpPr>
            <p:cNvPr id="68" name="Line 14"/>
            <p:cNvSpPr>
              <a:spLocks noChangeShapeType="1"/>
            </p:cNvSpPr>
            <p:nvPr/>
          </p:nvSpPr>
          <p:spPr bwMode="auto">
            <a:xfrm>
              <a:off x="2229556" y="2594799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5"/>
            <p:cNvSpPr>
              <a:spLocks noChangeShapeType="1"/>
            </p:cNvSpPr>
            <p:nvPr/>
          </p:nvSpPr>
          <p:spPr bwMode="auto">
            <a:xfrm flipH="1">
              <a:off x="424459" y="3076017"/>
              <a:ext cx="3610194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2183038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4"/>
            <p:cNvSpPr>
              <a:spLocks noChangeShapeType="1"/>
            </p:cNvSpPr>
            <p:nvPr/>
          </p:nvSpPr>
          <p:spPr bwMode="auto">
            <a:xfrm>
              <a:off x="3616268" y="2594799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" name="Rectangle 11"/>
            <p:cNvSpPr>
              <a:spLocks noChangeArrowheads="1"/>
            </p:cNvSpPr>
            <p:nvPr/>
          </p:nvSpPr>
          <p:spPr bwMode="auto">
            <a:xfrm>
              <a:off x="3569750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14"/>
            <p:cNvSpPr>
              <a:spLocks noChangeShapeType="1"/>
            </p:cNvSpPr>
            <p:nvPr/>
          </p:nvSpPr>
          <p:spPr bwMode="auto">
            <a:xfrm>
              <a:off x="769396" y="2594799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722877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1411514" y="3055434"/>
              <a:ext cx="287716" cy="1391346"/>
              <a:chOff x="3437618" y="2441030"/>
              <a:chExt cx="287716" cy="1294744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437618" y="2922707"/>
                <a:ext cx="287716" cy="322311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12"/>
              <p:cNvSpPr>
                <a:spLocks noChangeArrowheads="1"/>
              </p:cNvSpPr>
              <p:nvPr/>
            </p:nvSpPr>
            <p:spPr bwMode="auto">
              <a:xfrm>
                <a:off x="3540134" y="2778854"/>
                <a:ext cx="94248" cy="1679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1F497D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16"/>
              <p:cNvSpPr>
                <a:spLocks noChangeShapeType="1"/>
              </p:cNvSpPr>
              <p:nvPr/>
            </p:nvSpPr>
            <p:spPr bwMode="auto">
              <a:xfrm flipH="1" flipV="1">
                <a:off x="3581047" y="2441030"/>
                <a:ext cx="0" cy="332068"/>
              </a:xfrm>
              <a:prstGeom prst="line">
                <a:avLst/>
              </a:prstGeom>
              <a:noFill/>
              <a:ln w="28575" cmpd="sng">
                <a:solidFill>
                  <a:srgbClr val="1F49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" name="Line 14"/>
              <p:cNvSpPr>
                <a:spLocks noChangeShapeType="1"/>
              </p:cNvSpPr>
              <p:nvPr/>
            </p:nvSpPr>
            <p:spPr bwMode="auto">
              <a:xfrm>
                <a:off x="3579091" y="3254557"/>
                <a:ext cx="0" cy="481217"/>
              </a:xfrm>
              <a:prstGeom prst="line">
                <a:avLst/>
              </a:prstGeom>
              <a:noFill/>
              <a:ln w="28575" cmpd="sng">
                <a:solidFill>
                  <a:srgbClr val="1F49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5" name="Rectangle 11"/>
              <p:cNvSpPr>
                <a:spLocks noChangeArrowheads="1"/>
              </p:cNvSpPr>
              <p:nvPr/>
            </p:nvSpPr>
            <p:spPr bwMode="auto">
              <a:xfrm>
                <a:off x="3509991" y="3214961"/>
                <a:ext cx="139998" cy="1679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1F497D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9" name="Line 15"/>
            <p:cNvSpPr>
              <a:spLocks noChangeShapeType="1"/>
            </p:cNvSpPr>
            <p:nvPr/>
          </p:nvSpPr>
          <p:spPr bwMode="auto">
            <a:xfrm flipH="1">
              <a:off x="382242" y="4443141"/>
              <a:ext cx="3610194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2978446" y="2596928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2931928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182173" y="4420474"/>
              <a:ext cx="104201" cy="518076"/>
              <a:chOff x="2820129" y="2959980"/>
              <a:chExt cx="120650" cy="626164"/>
            </a:xfrm>
          </p:grpSpPr>
          <p:sp>
            <p:nvSpPr>
              <p:cNvPr id="97" name="Rectangle 12"/>
              <p:cNvSpPr>
                <a:spLocks noChangeArrowheads="1"/>
              </p:cNvSpPr>
              <p:nvPr/>
            </p:nvSpPr>
            <p:spPr bwMode="auto">
              <a:xfrm>
                <a:off x="2820129" y="3378181"/>
                <a:ext cx="120650" cy="2079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959980"/>
                <a:ext cx="0" cy="41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2055016" y="4419501"/>
              <a:ext cx="104201" cy="518076"/>
              <a:chOff x="2820129" y="2959980"/>
              <a:chExt cx="120650" cy="626164"/>
            </a:xfrm>
          </p:grpSpPr>
          <p:sp>
            <p:nvSpPr>
              <p:cNvPr id="101" name="Rectangle 12"/>
              <p:cNvSpPr>
                <a:spLocks noChangeArrowheads="1"/>
              </p:cNvSpPr>
              <p:nvPr/>
            </p:nvSpPr>
            <p:spPr bwMode="auto">
              <a:xfrm>
                <a:off x="2820129" y="3378181"/>
                <a:ext cx="120650" cy="2079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959980"/>
                <a:ext cx="0" cy="41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047092" y="4432805"/>
              <a:ext cx="104201" cy="518076"/>
              <a:chOff x="2820129" y="2959980"/>
              <a:chExt cx="120650" cy="626164"/>
            </a:xfrm>
          </p:grpSpPr>
          <p:sp>
            <p:nvSpPr>
              <p:cNvPr id="105" name="Rectangle 12"/>
              <p:cNvSpPr>
                <a:spLocks noChangeArrowheads="1"/>
              </p:cNvSpPr>
              <p:nvPr/>
            </p:nvSpPr>
            <p:spPr bwMode="auto">
              <a:xfrm>
                <a:off x="2820129" y="3378181"/>
                <a:ext cx="120650" cy="2079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959980"/>
                <a:ext cx="0" cy="41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5464207" y="2625385"/>
            <a:ext cx="2941121" cy="2829296"/>
            <a:chOff x="5464207" y="2625385"/>
            <a:chExt cx="2941121" cy="2829296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88817" y="3419381"/>
              <a:ext cx="397008" cy="380329"/>
            </a:xfrm>
            <a:prstGeom prst="rect">
              <a:avLst/>
            </a:prstGeom>
          </p:spPr>
        </p:pic>
        <p:sp>
          <p:nvSpPr>
            <p:cNvPr id="109" name="Line 14"/>
            <p:cNvSpPr>
              <a:spLocks noChangeShapeType="1"/>
            </p:cNvSpPr>
            <p:nvPr/>
          </p:nvSpPr>
          <p:spPr bwMode="auto">
            <a:xfrm>
              <a:off x="6970885" y="2663915"/>
              <a:ext cx="221427" cy="749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0" name="Rectangle 11"/>
            <p:cNvSpPr>
              <a:spLocks noChangeArrowheads="1"/>
            </p:cNvSpPr>
            <p:nvPr/>
          </p:nvSpPr>
          <p:spPr bwMode="auto">
            <a:xfrm>
              <a:off x="6924368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4"/>
            <p:cNvSpPr>
              <a:spLocks noChangeShapeType="1"/>
            </p:cNvSpPr>
            <p:nvPr/>
          </p:nvSpPr>
          <p:spPr bwMode="auto">
            <a:xfrm flipH="1">
              <a:off x="7485824" y="2663915"/>
              <a:ext cx="825255" cy="75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" name="Rectangle 11"/>
            <p:cNvSpPr>
              <a:spLocks noChangeArrowheads="1"/>
            </p:cNvSpPr>
            <p:nvPr/>
          </p:nvSpPr>
          <p:spPr bwMode="auto">
            <a:xfrm>
              <a:off x="8311080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5510725" y="2663915"/>
              <a:ext cx="1678701" cy="75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5464207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4"/>
            <p:cNvSpPr>
              <a:spLocks noChangeShapeType="1"/>
            </p:cNvSpPr>
            <p:nvPr/>
          </p:nvSpPr>
          <p:spPr bwMode="auto">
            <a:xfrm flipH="1">
              <a:off x="7368820" y="2666045"/>
              <a:ext cx="350956" cy="7475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7" name="Rectangle 11"/>
            <p:cNvSpPr>
              <a:spLocks noChangeArrowheads="1"/>
            </p:cNvSpPr>
            <p:nvPr/>
          </p:nvSpPr>
          <p:spPr bwMode="auto">
            <a:xfrm>
              <a:off x="7673258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12"/>
            <p:cNvSpPr>
              <a:spLocks noChangeArrowheads="1"/>
            </p:cNvSpPr>
            <p:nvPr/>
          </p:nvSpPr>
          <p:spPr bwMode="auto">
            <a:xfrm>
              <a:off x="6316584" y="5282616"/>
              <a:ext cx="104201" cy="1720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16"/>
            <p:cNvSpPr>
              <a:spLocks noChangeShapeType="1"/>
            </p:cNvSpPr>
            <p:nvPr/>
          </p:nvSpPr>
          <p:spPr bwMode="auto">
            <a:xfrm flipV="1">
              <a:off x="6349489" y="4561703"/>
              <a:ext cx="839937" cy="709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7189427" y="5282616"/>
              <a:ext cx="104201" cy="1720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7222333" y="4561702"/>
              <a:ext cx="0" cy="7083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8181503" y="5282616"/>
              <a:ext cx="104201" cy="1720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7368820" y="4561702"/>
              <a:ext cx="845589" cy="7216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74974" y="4286506"/>
              <a:ext cx="397008" cy="380329"/>
            </a:xfrm>
            <a:prstGeom prst="rect">
              <a:avLst/>
            </a:prstGeom>
          </p:spPr>
        </p:pic>
        <p:sp>
          <p:nvSpPr>
            <p:cNvPr id="142" name="Line 16"/>
            <p:cNvSpPr>
              <a:spLocks noChangeShapeType="1"/>
            </p:cNvSpPr>
            <p:nvPr/>
          </p:nvSpPr>
          <p:spPr bwMode="auto">
            <a:xfrm flipH="1" flipV="1">
              <a:off x="7268264" y="3799710"/>
              <a:ext cx="0" cy="486796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Switched Ethernet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Constraints (for backward compatibility)</a:t>
            </a:r>
          </a:p>
          <a:p>
            <a:pPr lvl="1"/>
            <a:r>
              <a:rPr lang="en-US" dirty="0"/>
              <a:t>No changes to end-hosts </a:t>
            </a:r>
          </a:p>
          <a:p>
            <a:pPr lvl="1"/>
            <a:r>
              <a:rPr lang="en-US" dirty="0"/>
              <a:t>Maintain plug-n-play aspect </a:t>
            </a:r>
          </a:p>
          <a:p>
            <a:r>
              <a:rPr lang="en-US" dirty="0"/>
              <a:t>Earlier Ethernet achieved plug-n-play by leveraging a broadcast medium</a:t>
            </a:r>
          </a:p>
          <a:p>
            <a:pPr lvl="1"/>
            <a:r>
              <a:rPr lang="en-US" dirty="0"/>
              <a:t>Can we do the same in a switched topology?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1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F9CF-A5B6-D949-8A11-32073B6F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F912-8CBA-794C-B435-EC8716EF1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/>
              <a:t>Topic: Ethernet routing</a:t>
            </a:r>
          </a:p>
          <a:p>
            <a:pPr lvl="1"/>
            <a:r>
              <a:rPr lang="en-US" altLang="zh-CN" dirty="0"/>
              <a:t>How does Ethernet do routing? What are the pros and cons of the approach?</a:t>
            </a:r>
            <a:endParaRPr lang="en-US" dirty="0"/>
          </a:p>
          <a:p>
            <a:endParaRPr lang="en-US" dirty="0"/>
          </a:p>
          <a:p>
            <a:r>
              <a:rPr lang="en-US" dirty="0"/>
              <a:t>Discuss in groups, and each group chooses a leader to summarize the discussion</a:t>
            </a:r>
          </a:p>
          <a:p>
            <a:pPr lvl="1"/>
            <a:r>
              <a:rPr lang="en-US" b="1" dirty="0">
                <a:solidFill>
                  <a:schemeClr val="accent5"/>
                </a:solidFill>
              </a:rPr>
              <a:t>Everyone should speak.</a:t>
            </a:r>
          </a:p>
          <a:p>
            <a:pPr lvl="1"/>
            <a:r>
              <a:rPr lang="en-US" b="1" dirty="0">
                <a:solidFill>
                  <a:schemeClr val="accent5"/>
                </a:solidFill>
              </a:rPr>
              <a:t>Turn on your audio and video. Do not mute.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59D9B-0B3C-C844-9E4B-D8E267CC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82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link layer transfers data between adjacent nodes or nodes connected to the same switch</a:t>
            </a:r>
          </a:p>
          <a:p>
            <a:r>
              <a:rPr lang="en-US" dirty="0"/>
              <a:t>Ethernet  evolved from a broadcast medium to switched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Next week</a:t>
            </a:r>
            <a:r>
              <a:rPr lang="en-US" dirty="0"/>
              <a:t>: Link layer wrap up + putting everything together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127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/>
              <a:t>Thanks!</a:t>
            </a:r>
            <a:br>
              <a:rPr lang="en-US"/>
            </a:br>
            <a:r>
              <a:rPr lang="en-US" dirty="0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Point-to-point vs. broadcast medium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Point-to-point</a:t>
            </a:r>
            <a:r>
              <a:rPr lang="en-US" dirty="0"/>
              <a:t>: dedicated pairwise communication</a:t>
            </a:r>
          </a:p>
          <a:p>
            <a:pPr lvl="1"/>
            <a:r>
              <a:rPr lang="en-US" dirty="0"/>
              <a:t>E.g., long-distance fiber link</a:t>
            </a:r>
          </a:p>
          <a:p>
            <a:pPr lvl="1"/>
            <a:r>
              <a:rPr lang="en-US" dirty="0"/>
              <a:t>E.g., point-to-point link b/n Ethernet switch and host</a:t>
            </a:r>
          </a:p>
          <a:p>
            <a:r>
              <a:rPr lang="en-US" dirty="0">
                <a:solidFill>
                  <a:schemeClr val="accent5"/>
                </a:solidFill>
              </a:rPr>
              <a:t>Broadcast</a:t>
            </a:r>
            <a:r>
              <a:rPr lang="en-US" dirty="0"/>
              <a:t>: shared wire or wireless medium</a:t>
            </a:r>
          </a:p>
          <a:p>
            <a:pPr lvl="1"/>
            <a:r>
              <a:rPr lang="en-US" dirty="0"/>
              <a:t>Traditional Ethernet (pre ~2000)</a:t>
            </a:r>
          </a:p>
          <a:p>
            <a:pPr lvl="1"/>
            <a:r>
              <a:rPr lang="en-US" dirty="0"/>
              <a:t>802.11 wireless LAN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4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access algorithm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Context: a shared broadcast channel</a:t>
            </a:r>
          </a:p>
          <a:p>
            <a:pPr lvl="1"/>
            <a:r>
              <a:rPr lang="en-US" dirty="0"/>
              <a:t>Must avoid having multiple nodes speaking at once</a:t>
            </a:r>
          </a:p>
          <a:p>
            <a:pPr lvl="2"/>
            <a:r>
              <a:rPr lang="en-US" dirty="0"/>
              <a:t>Otherwise, collisions lead to garbled data</a:t>
            </a:r>
          </a:p>
          <a:p>
            <a:pPr lvl="1"/>
            <a:r>
              <a:rPr lang="en-US" dirty="0"/>
              <a:t>Need distributed algorithm to determine which node can transmit</a:t>
            </a:r>
          </a:p>
          <a:p>
            <a:r>
              <a:rPr lang="en-US" dirty="0"/>
              <a:t>Three classes of techniques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Channel partitioning</a:t>
            </a:r>
            <a:r>
              <a:rPr lang="en-US" dirty="0"/>
              <a:t>: divide channel into pieces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Taking turns</a:t>
            </a:r>
            <a:r>
              <a:rPr lang="en-US" dirty="0"/>
              <a:t>: scheme for deciding who transmits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Random access</a:t>
            </a:r>
            <a:r>
              <a:rPr lang="en-US" dirty="0"/>
              <a:t>: allow collisions, and then recover</a:t>
            </a:r>
          </a:p>
          <a:p>
            <a:pPr lvl="2"/>
            <a:r>
              <a:rPr lang="en-US" dirty="0"/>
              <a:t>More in the Internet style!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 MAC protocols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node has packet to send</a:t>
            </a:r>
          </a:p>
          <a:p>
            <a:pPr lvl="1"/>
            <a:r>
              <a:rPr lang="en-US" dirty="0"/>
              <a:t>Transmit at full channel data rate </a:t>
            </a:r>
            <a:r>
              <a:rPr lang="en-US" b="1" dirty="0"/>
              <a:t>w/o</a:t>
            </a:r>
            <a:r>
              <a:rPr lang="en-US" dirty="0"/>
              <a:t> coordination</a:t>
            </a:r>
          </a:p>
          <a:p>
            <a:r>
              <a:rPr lang="en-US" dirty="0"/>
              <a:t>Two or more transmitting nodes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collision</a:t>
            </a:r>
          </a:p>
          <a:p>
            <a:pPr lvl="1"/>
            <a:r>
              <a:rPr lang="en-US" dirty="0"/>
              <a:t>Data lost</a:t>
            </a:r>
          </a:p>
          <a:p>
            <a:r>
              <a:rPr lang="en-US" dirty="0"/>
              <a:t>Random access MAC protocol specifies</a:t>
            </a:r>
          </a:p>
          <a:p>
            <a:pPr lvl="1"/>
            <a:r>
              <a:rPr lang="en-US" dirty="0"/>
              <a:t>How to </a:t>
            </a:r>
            <a:r>
              <a:rPr lang="en-US" dirty="0">
                <a:solidFill>
                  <a:schemeClr val="accent5"/>
                </a:solidFill>
              </a:rPr>
              <a:t>detect </a:t>
            </a:r>
            <a:r>
              <a:rPr lang="en-US" dirty="0"/>
              <a:t>and </a:t>
            </a:r>
            <a:r>
              <a:rPr lang="en-US" dirty="0">
                <a:solidFill>
                  <a:schemeClr val="accent5"/>
                </a:solidFill>
              </a:rPr>
              <a:t>recover </a:t>
            </a:r>
            <a:r>
              <a:rPr lang="en-US" dirty="0"/>
              <a:t>from collisions </a:t>
            </a:r>
          </a:p>
          <a:p>
            <a:r>
              <a:rPr lang="en-US" dirty="0"/>
              <a:t>Examples </a:t>
            </a:r>
          </a:p>
          <a:p>
            <a:pPr lvl="1"/>
            <a:r>
              <a:rPr lang="en-US" dirty="0"/>
              <a:t>ALOHA and Slotted ALOHA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CSMA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CSMA/CD</a:t>
            </a:r>
            <a:r>
              <a:rPr lang="en-US" dirty="0"/>
              <a:t>, CSMA/CA (wireless)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as a broadcast technology</a:t>
            </a:r>
          </a:p>
          <a:p>
            <a:pPr lvl="1"/>
            <a:r>
              <a:rPr lang="en-US" dirty="0"/>
              <a:t>Hosts share channel</a:t>
            </a:r>
          </a:p>
          <a:p>
            <a:pPr lvl="1"/>
            <a:r>
              <a:rPr lang="en-US" dirty="0"/>
              <a:t>Each packet received by all attached hosts</a:t>
            </a:r>
          </a:p>
          <a:p>
            <a:pPr lvl="1"/>
            <a:r>
              <a:rPr lang="en-US" dirty="0"/>
              <a:t>CSMA/CD for media access control</a:t>
            </a:r>
          </a:p>
          <a:p>
            <a:r>
              <a:rPr lang="en-US" dirty="0">
                <a:solidFill>
                  <a:schemeClr val="accent5"/>
                </a:solidFill>
              </a:rPr>
              <a:t>Modern Ethernets are “switched” </a:t>
            </a:r>
            <a:r>
              <a:rPr lang="en-US" dirty="0"/>
              <a:t>(later)</a:t>
            </a:r>
          </a:p>
          <a:p>
            <a:pPr lvl="1"/>
            <a:r>
              <a:rPr lang="en-US" dirty="0"/>
              <a:t>Point-to-point links between switches and between a host and switch</a:t>
            </a:r>
          </a:p>
          <a:p>
            <a:pPr lvl="1"/>
            <a:r>
              <a:rPr lang="en-US" dirty="0"/>
              <a:t>No sharing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no CSMA/CD</a:t>
            </a:r>
          </a:p>
          <a:p>
            <a:pPr lvl="2"/>
            <a:r>
              <a:rPr lang="en-US" dirty="0"/>
              <a:t>Uses “self learning” and “spanning tree” algorithms for routing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3123</TotalTime>
  <Words>2326</Words>
  <Application>Microsoft Macintosh PowerPoint</Application>
  <PresentationFormat>On-screen Show (4:3)</PresentationFormat>
  <Paragraphs>494</Paragraphs>
  <Slides>55</Slides>
  <Notes>28</Notes>
  <HiddenSlides>6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Calibri</vt:lpstr>
      <vt:lpstr>Calibri Light</vt:lpstr>
      <vt:lpstr>Courier New</vt:lpstr>
      <vt:lpstr>Helvetica</vt:lpstr>
      <vt:lpstr>Times New Roman</vt:lpstr>
      <vt:lpstr>Wingdings</vt:lpstr>
      <vt:lpstr>Office Theme</vt:lpstr>
      <vt:lpstr>Clip</vt:lpstr>
      <vt:lpstr>EN.601.414/614 Computer Networks  Data Link Layer</vt:lpstr>
      <vt:lpstr>Agenda</vt:lpstr>
      <vt:lpstr>Data link layer</vt:lpstr>
      <vt:lpstr>Data link layer</vt:lpstr>
      <vt:lpstr>Packets are now “frames”</vt:lpstr>
      <vt:lpstr>Point-to-point vs. broadcast medium</vt:lpstr>
      <vt:lpstr>Multiple access algorithm</vt:lpstr>
      <vt:lpstr>Random access MAC protocols</vt:lpstr>
      <vt:lpstr>Ethernet</vt:lpstr>
      <vt:lpstr>CSMA (Carrier Sense Multiple Access)</vt:lpstr>
      <vt:lpstr>CSMA collisions</vt:lpstr>
      <vt:lpstr>CSMA/CD (Collision Detection)</vt:lpstr>
      <vt:lpstr>CSMA/CD (Collision Detection)</vt:lpstr>
      <vt:lpstr>Limits on CSMA/CD network length</vt:lpstr>
      <vt:lpstr>Limits on CSMA/CD network length</vt:lpstr>
      <vt:lpstr>Three key ideas of random access</vt:lpstr>
      <vt:lpstr>Three key ideas of random access</vt:lpstr>
      <vt:lpstr>How long should you wait?</vt:lpstr>
      <vt:lpstr>Ethernet: CSMA/CD Protocol</vt:lpstr>
      <vt:lpstr>Efficiency of CSMA/CD</vt:lpstr>
      <vt:lpstr>Efficiency of CSMA/CD</vt:lpstr>
      <vt:lpstr>Switched Ethernet</vt:lpstr>
      <vt:lpstr>Broadcast vs. switched Ethernet</vt:lpstr>
      <vt:lpstr>Why switched Ethernet?</vt:lpstr>
      <vt:lpstr>The evolution of Ethernet</vt:lpstr>
      <vt:lpstr>Topics</vt:lpstr>
      <vt:lpstr>Ethernet “Frames”</vt:lpstr>
      <vt:lpstr>Framing frames</vt:lpstr>
      <vt:lpstr>Simple approach: Count bytes</vt:lpstr>
      <vt:lpstr>Desynchronization</vt:lpstr>
      <vt:lpstr>Framing with sentinel bits</vt:lpstr>
      <vt:lpstr>When receiver sees five 1s…</vt:lpstr>
      <vt:lpstr>Example: sentinel bits</vt:lpstr>
      <vt:lpstr>Topics</vt:lpstr>
      <vt:lpstr>Medium Access Control (MAC) Address</vt:lpstr>
      <vt:lpstr>MAC address vs. IP address</vt:lpstr>
      <vt:lpstr>Topics</vt:lpstr>
      <vt:lpstr>Routing with switched Ethernet?</vt:lpstr>
      <vt:lpstr>Why does Ethernet not use LS/DV? </vt:lpstr>
      <vt:lpstr>“Routing” with broadcast Ethernet</vt:lpstr>
      <vt:lpstr>“Routing” with broadcast Ethernet</vt:lpstr>
      <vt:lpstr>Why does Ethernet not use LS/DV? </vt:lpstr>
      <vt:lpstr>Routing in extended LANs</vt:lpstr>
      <vt:lpstr>The “broadcast storm” problem</vt:lpstr>
      <vt:lpstr>Easiest way to avoid loops</vt:lpstr>
      <vt:lpstr>Consider a graph</vt:lpstr>
      <vt:lpstr>A spanning tree</vt:lpstr>
      <vt:lpstr>Another spanning tree</vt:lpstr>
      <vt:lpstr>Yet another spanning tree</vt:lpstr>
      <vt:lpstr>Spanning tree protocol (Perlman’85)</vt:lpstr>
      <vt:lpstr>From extended LANs to switched Ethernet</vt:lpstr>
      <vt:lpstr>Switched Ethernet </vt:lpstr>
      <vt:lpstr>Group Discussion</vt:lpstr>
      <vt:lpstr>Summary</vt:lpstr>
      <vt:lpstr>Thanks!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516</cp:revision>
  <dcterms:created xsi:type="dcterms:W3CDTF">2017-09-02T14:15:58Z</dcterms:created>
  <dcterms:modified xsi:type="dcterms:W3CDTF">2020-11-12T18:03:19Z</dcterms:modified>
</cp:coreProperties>
</file>