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6"/>
  </p:notesMasterIdLst>
  <p:sldIdLst>
    <p:sldId id="256" r:id="rId2"/>
    <p:sldId id="461" r:id="rId3"/>
    <p:sldId id="462" r:id="rId4"/>
    <p:sldId id="463" r:id="rId5"/>
    <p:sldId id="464" r:id="rId6"/>
    <p:sldId id="465" r:id="rId7"/>
    <p:sldId id="533" r:id="rId8"/>
    <p:sldId id="522" r:id="rId9"/>
    <p:sldId id="523" r:id="rId10"/>
    <p:sldId id="469" r:id="rId11"/>
    <p:sldId id="524" r:id="rId12"/>
    <p:sldId id="539" r:id="rId13"/>
    <p:sldId id="540" r:id="rId14"/>
    <p:sldId id="471" r:id="rId15"/>
    <p:sldId id="472" r:id="rId16"/>
    <p:sldId id="473" r:id="rId17"/>
    <p:sldId id="474" r:id="rId18"/>
    <p:sldId id="525" r:id="rId19"/>
    <p:sldId id="476" r:id="rId20"/>
    <p:sldId id="526" r:id="rId21"/>
    <p:sldId id="478" r:id="rId22"/>
    <p:sldId id="479" r:id="rId23"/>
    <p:sldId id="480" r:id="rId24"/>
    <p:sldId id="481" r:id="rId25"/>
    <p:sldId id="482" r:id="rId26"/>
    <p:sldId id="527" r:id="rId27"/>
    <p:sldId id="484" r:id="rId28"/>
    <p:sldId id="485" r:id="rId29"/>
    <p:sldId id="486" r:id="rId30"/>
    <p:sldId id="528" r:id="rId31"/>
    <p:sldId id="488" r:id="rId32"/>
    <p:sldId id="489" r:id="rId33"/>
    <p:sldId id="490" r:id="rId34"/>
    <p:sldId id="491" r:id="rId35"/>
    <p:sldId id="492" r:id="rId36"/>
    <p:sldId id="493" r:id="rId37"/>
    <p:sldId id="494" r:id="rId38"/>
    <p:sldId id="495" r:id="rId39"/>
    <p:sldId id="496" r:id="rId40"/>
    <p:sldId id="497" r:id="rId41"/>
    <p:sldId id="498" r:id="rId42"/>
    <p:sldId id="499" r:id="rId43"/>
    <p:sldId id="500" r:id="rId44"/>
    <p:sldId id="534" r:id="rId45"/>
    <p:sldId id="529" r:id="rId46"/>
    <p:sldId id="535" r:id="rId47"/>
    <p:sldId id="504" r:id="rId48"/>
    <p:sldId id="505" r:id="rId49"/>
    <p:sldId id="506" r:id="rId50"/>
    <p:sldId id="530" r:id="rId51"/>
    <p:sldId id="508" r:id="rId52"/>
    <p:sldId id="509" r:id="rId53"/>
    <p:sldId id="510" r:id="rId54"/>
    <p:sldId id="511" r:id="rId55"/>
    <p:sldId id="512" r:id="rId56"/>
    <p:sldId id="513" r:id="rId57"/>
    <p:sldId id="514" r:id="rId58"/>
    <p:sldId id="515" r:id="rId59"/>
    <p:sldId id="516" r:id="rId60"/>
    <p:sldId id="517" r:id="rId61"/>
    <p:sldId id="532" r:id="rId62"/>
    <p:sldId id="519" r:id="rId63"/>
    <p:sldId id="520" r:id="rId64"/>
    <p:sldId id="460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88187"/>
  </p:normalViewPr>
  <p:slideViewPr>
    <p:cSldViewPr snapToObjects="1">
      <p:cViewPr>
        <p:scale>
          <a:sx n="110" d="100"/>
          <a:sy n="110" d="100"/>
        </p:scale>
        <p:origin x="1416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121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77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E73F25-B83A-D648-AFA5-DAF8D5ED7F57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69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975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If the window moves, the timer is restarted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83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A42316-7BDE-E242-A2E7-21BC69DF4EEC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0.125 is 1/8,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which is easier to compute by simple right shifting bits.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886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048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066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342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C3C6E6-5BD2-C34F-9643-EE0DADF7AF6D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317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592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3626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4735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572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3037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4350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C67908-891F-064C-BF1C-8DC331DCFB45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7168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EB63B9-CE76-CA46-A985-4EBE2E5DD35D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1963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5A0D10-E7F8-E946-BE1E-635A5BF6387A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4751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9B2A7C-4352-6F4A-9BCA-59016BCB4C2F}" type="slidenum">
              <a:rPr lang="en-US" sz="1300" b="0">
                <a:latin typeface="Times New Roman" charset="0"/>
              </a:rPr>
              <a:pPr eaLnBrk="1" hangingPunct="1"/>
              <a:t>58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Why timer?  Will get packet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with no state!!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7245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4BC5DD-F3D6-734B-AE37-06D4ABF193E0}" type="slidenum">
              <a:rPr lang="en-US" sz="1300" b="0">
                <a:latin typeface="Times New Roman" charset="0"/>
              </a:rPr>
              <a:pPr eaLnBrk="1" hangingPunct="1"/>
              <a:t>59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273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0232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F2F9F7-F13F-A745-B601-041547EB2A10}" type="slidenum">
              <a:rPr lang="en-US" sz="1300" b="0">
                <a:latin typeface="Times New Roman" charset="0"/>
              </a:rPr>
              <a:pPr eaLnBrk="1" hangingPunct="1"/>
              <a:t>60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7463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61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39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The Pseudo-Header consists of the Source IP Address, the Destination IP Address, the protocol number for the TCP-Protocol (0x0006) and the length of the TCP-Header including Payload (in Bytes).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247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893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36CF3E-E769-AC40-9E12-9CC078555AB7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555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54433D-2A41-5444-9C42-7A0F027E8C55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871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BFC7EA-0BB6-894E-83B3-32EB41C590E5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843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659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2/27/19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2/27/19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2/27/19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/>
              <a:t>Spring 2019 (MW 3:00-4:15pm in Shaffer 301)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smtClean="0"/>
              <a:t/>
            </a:r>
            <a:br>
              <a:rPr lang="en-US" sz="4800" smtClean="0"/>
            </a:br>
            <a:r>
              <a:rPr lang="en-US" altLang="zh-CN" sz="4800" smtClean="0"/>
              <a:t>TCP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Selective </a:t>
            </a:r>
            <a:r>
              <a:rPr lang="en-US" dirty="0" smtClean="0"/>
              <a:t>Repeat (SR)</a:t>
            </a:r>
            <a:endParaRPr lang="en-US" dirty="0"/>
          </a:p>
        </p:txBody>
      </p:sp>
      <p:sp>
        <p:nvSpPr>
          <p:cNvPr id="112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Sender: transmit up to n unacknowledged packets</a:t>
            </a:r>
          </a:p>
          <a:p>
            <a:r>
              <a:rPr lang="en-US" dirty="0" smtClean="0"/>
              <a:t>Assume packet k is lost, k+1 is not</a:t>
            </a:r>
          </a:p>
          <a:p>
            <a:pPr lvl="1"/>
            <a:r>
              <a:rPr lang="en-US" dirty="0" smtClean="0"/>
              <a:t>Receiver: indicate packet k+1 correctly received</a:t>
            </a:r>
          </a:p>
          <a:p>
            <a:pPr lvl="1"/>
            <a:r>
              <a:rPr lang="en-US" dirty="0" smtClean="0"/>
              <a:t>Sender: retransmit only packet k on timeout</a:t>
            </a:r>
          </a:p>
          <a:p>
            <a:r>
              <a:rPr lang="en-US" dirty="0" smtClean="0"/>
              <a:t>Efficient in retransmissions but complex book-keeping</a:t>
            </a:r>
          </a:p>
          <a:p>
            <a:pPr lvl="1"/>
            <a:r>
              <a:rPr lang="en-US" dirty="0" smtClean="0"/>
              <a:t>Need a timer/flag per packet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1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45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SR </a:t>
            </a:r>
            <a:r>
              <a:rPr lang="en-US" dirty="0"/>
              <a:t>example with errors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222463" cy="46165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chemeClr val="bg1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3856037" cy="429574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 smtClean="0">
                <a:latin typeface="+mn-lt"/>
              </a:rPr>
              <a:t>Sender </a:t>
            </a:r>
            <a:r>
              <a:rPr lang="en-US" sz="2000" b="0" dirty="0">
                <a:latin typeface="+mn-lt"/>
              </a:rPr>
              <a:t>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83456" y="5600882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2" name="Line 48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3" name="Line 49"/>
          <p:cNvSpPr>
            <a:spLocks noChangeShapeType="1"/>
          </p:cNvSpPr>
          <p:nvPr/>
        </p:nvSpPr>
        <p:spPr bwMode="auto">
          <a:xfrm flipH="1"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50292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47" name="Line 33"/>
          <p:cNvSpPr>
            <a:spLocks noChangeShapeType="1"/>
          </p:cNvSpPr>
          <p:nvPr/>
        </p:nvSpPr>
        <p:spPr bwMode="auto">
          <a:xfrm>
            <a:off x="5867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48" name="Line 34"/>
          <p:cNvSpPr>
            <a:spLocks noChangeShapeType="1"/>
          </p:cNvSpPr>
          <p:nvPr/>
        </p:nvSpPr>
        <p:spPr bwMode="auto">
          <a:xfrm flipH="1">
            <a:off x="5867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 rot="21254809">
            <a:off x="4173983" y="438531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+mn-lt"/>
              </a:rPr>
              <a:t>ACK=5</a:t>
            </a:r>
            <a:endParaRPr lang="en-US" sz="1800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 rot="21254809">
            <a:off x="4173983" y="469414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+mn-lt"/>
              </a:rPr>
              <a:t>ACK=6</a:t>
            </a:r>
            <a:endParaRPr lang="en-US" sz="1800" b="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51" name="Group 72"/>
          <p:cNvGrpSpPr>
            <a:grpSpLocks/>
          </p:cNvGrpSpPr>
          <p:nvPr/>
        </p:nvGrpSpPr>
        <p:grpSpPr bwMode="auto">
          <a:xfrm>
            <a:off x="101984" y="4693126"/>
            <a:ext cx="1595438" cy="458788"/>
            <a:chOff x="66" y="2450"/>
            <a:chExt cx="1005" cy="289"/>
          </a:xfrm>
        </p:grpSpPr>
        <p:sp>
          <p:nvSpPr>
            <p:cNvPr id="52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 dirty="0">
                <a:latin typeface="+mn-lt"/>
              </a:endParaRPr>
            </a:p>
          </p:txBody>
        </p:sp>
        <p:sp>
          <p:nvSpPr>
            <p:cNvPr id="53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{4, 5, 6}</a:t>
              </a:r>
            </a:p>
          </p:txBody>
        </p:sp>
      </p:grpSp>
      <p:grpSp>
        <p:nvGrpSpPr>
          <p:cNvPr id="54" name="Group 72"/>
          <p:cNvGrpSpPr>
            <a:grpSpLocks/>
          </p:cNvGrpSpPr>
          <p:nvPr/>
        </p:nvGrpSpPr>
        <p:grpSpPr bwMode="auto">
          <a:xfrm>
            <a:off x="98531" y="5061427"/>
            <a:ext cx="1595438" cy="458788"/>
            <a:chOff x="66" y="2450"/>
            <a:chExt cx="1005" cy="289"/>
          </a:xfrm>
        </p:grpSpPr>
        <p:sp>
          <p:nvSpPr>
            <p:cNvPr id="55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 dirty="0">
                <a:latin typeface="+mn-lt"/>
              </a:endParaRPr>
            </a:p>
          </p:txBody>
        </p:sp>
        <p:sp>
          <p:nvSpPr>
            <p:cNvPr id="56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{4, 5, 6}</a:t>
              </a:r>
            </a:p>
          </p:txBody>
        </p:sp>
      </p:grpSp>
      <p:grpSp>
        <p:nvGrpSpPr>
          <p:cNvPr id="57" name="Group 61"/>
          <p:cNvGrpSpPr>
            <a:grpSpLocks/>
          </p:cNvGrpSpPr>
          <p:nvPr/>
        </p:nvGrpSpPr>
        <p:grpSpPr bwMode="auto">
          <a:xfrm>
            <a:off x="180975" y="3581400"/>
            <a:ext cx="1800225" cy="1172051"/>
            <a:chOff x="94" y="1968"/>
            <a:chExt cx="1134" cy="1200"/>
          </a:xfrm>
        </p:grpSpPr>
        <p:sp>
          <p:nvSpPr>
            <p:cNvPr id="58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" name="Line 64"/>
            <p:cNvSpPr>
              <a:spLocks noChangeShapeType="1"/>
            </p:cNvSpPr>
            <p:nvPr/>
          </p:nvSpPr>
          <p:spPr bwMode="auto">
            <a:xfrm>
              <a:off x="940" y="1968"/>
              <a:ext cx="0" cy="120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Text Box 65"/>
            <p:cNvSpPr txBox="1">
              <a:spLocks noChangeArrowheads="1"/>
            </p:cNvSpPr>
            <p:nvPr/>
          </p:nvSpPr>
          <p:spPr bwMode="auto">
            <a:xfrm>
              <a:off x="94" y="2241"/>
              <a:ext cx="798" cy="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1532322" y="4776125"/>
            <a:ext cx="33655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 smtClean="0">
                <a:latin typeface="+mn-lt"/>
              </a:rPr>
              <a:t>4</a:t>
            </a:r>
            <a:endParaRPr lang="en-US" b="0" dirty="0">
              <a:latin typeface="+mn-lt"/>
            </a:endParaRP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 rot="21254809">
            <a:off x="4160364" y="5566601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+mn-lt"/>
              </a:rPr>
              <a:t>ACK=4</a:t>
            </a:r>
            <a:endParaRPr lang="en-US" sz="1800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4" name="Text Box 26"/>
          <p:cNvSpPr txBox="1">
            <a:spLocks noChangeArrowheads="1"/>
          </p:cNvSpPr>
          <p:nvPr/>
        </p:nvSpPr>
        <p:spPr bwMode="auto">
          <a:xfrm>
            <a:off x="1524000" y="5948609"/>
            <a:ext cx="336889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7</a:t>
            </a:r>
          </a:p>
        </p:txBody>
      </p:sp>
      <p:sp>
        <p:nvSpPr>
          <p:cNvPr id="65" name="Line 45"/>
          <p:cNvSpPr>
            <a:spLocks noChangeShapeType="1"/>
          </p:cNvSpPr>
          <p:nvPr/>
        </p:nvSpPr>
        <p:spPr bwMode="auto">
          <a:xfrm>
            <a:off x="2057400" y="6248400"/>
            <a:ext cx="3048000" cy="3048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66" name="Text Box 46"/>
          <p:cNvSpPr txBox="1">
            <a:spLocks noChangeArrowheads="1"/>
          </p:cNvSpPr>
          <p:nvPr/>
        </p:nvSpPr>
        <p:spPr bwMode="auto">
          <a:xfrm>
            <a:off x="98064" y="5907247"/>
            <a:ext cx="124388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 dirty="0">
                <a:latin typeface="+mn-lt"/>
              </a:rPr>
              <a:t>{</a:t>
            </a:r>
            <a:r>
              <a:rPr lang="en-US" sz="2400" b="0" dirty="0" smtClean="0">
                <a:latin typeface="+mn-lt"/>
              </a:rPr>
              <a:t>7, 8, 9}</a:t>
            </a:r>
            <a:endParaRPr lang="en-US" sz="2400" b="0" dirty="0">
              <a:latin typeface="+mn-lt"/>
            </a:endParaRPr>
          </a:p>
        </p:txBody>
      </p:sp>
      <p:sp>
        <p:nvSpPr>
          <p:cNvPr id="67" name="Text Box 10"/>
          <p:cNvSpPr txBox="1">
            <a:spLocks noChangeArrowheads="1"/>
          </p:cNvSpPr>
          <p:nvPr/>
        </p:nvSpPr>
        <p:spPr bwMode="auto">
          <a:xfrm>
            <a:off x="1233105" y="6400800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Sender</a:t>
            </a:r>
          </a:p>
        </p:txBody>
      </p:sp>
      <p:sp>
        <p:nvSpPr>
          <p:cNvPr id="68" name="Text Box 11"/>
          <p:cNvSpPr txBox="1">
            <a:spLocks noChangeArrowheads="1"/>
          </p:cNvSpPr>
          <p:nvPr/>
        </p:nvSpPr>
        <p:spPr bwMode="auto">
          <a:xfrm>
            <a:off x="6585162" y="6400800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Receiver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369325" y="4233446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Buffered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366000" y="4552063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Buffered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34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68" grpId="0" animBg="1"/>
      <p:bldP spid="1127469" grpId="0" animBg="1"/>
      <p:bldP spid="1127470" grpId="0" animBg="1"/>
      <p:bldP spid="1127472" grpId="0" animBg="1"/>
      <p:bldP spid="1127472" grpId="1" animBg="1"/>
      <p:bldP spid="1127473" grpId="0" animBg="1"/>
      <p:bldP spid="1127473" grpId="1" animBg="1"/>
      <p:bldP spid="1127474" grpId="0" animBg="1"/>
      <p:bldP spid="49" grpId="0"/>
      <p:bldP spid="50" grpId="0"/>
      <p:bldP spid="62" grpId="0"/>
      <p:bldP spid="63" grpId="0"/>
      <p:bldP spid="64" grpId="0"/>
      <p:bldP spid="65" grpId="0" animBg="1"/>
      <p:bldP spid="66" grpId="0"/>
      <p:bldP spid="69" grpId="0"/>
      <p:bldP spid="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 smtClean="0"/>
              <a:t>2: </a:t>
            </a:r>
            <a:r>
              <a:rPr lang="en-US" altLang="zh-CN" smtClean="0"/>
              <a:t>Reliable Transport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Reliable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UDP</a:t>
            </a:r>
          </a:p>
          <a:p>
            <a:r>
              <a:rPr lang="en-US" altLang="zh-CN" dirty="0"/>
              <a:t>Sender</a:t>
            </a:r>
          </a:p>
          <a:p>
            <a:pPr lvl="1"/>
            <a:r>
              <a:rPr lang="en-US" altLang="zh-CN" dirty="0"/>
              <a:t>Send</a:t>
            </a:r>
            <a:r>
              <a:rPr lang="zh-CN" altLang="en-US" dirty="0"/>
              <a:t> </a:t>
            </a:r>
            <a:r>
              <a:rPr lang="en-US" altLang="zh-CN" dirty="0"/>
              <a:t>packets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sliding</a:t>
            </a:r>
            <a:r>
              <a:rPr lang="zh-CN" altLang="en-US" dirty="0"/>
              <a:t> </a:t>
            </a:r>
            <a:r>
              <a:rPr lang="en-US" altLang="zh-CN" dirty="0"/>
              <a:t>window</a:t>
            </a:r>
          </a:p>
          <a:p>
            <a:pPr lvl="1"/>
            <a:r>
              <a:rPr lang="en-US" altLang="zh-CN" dirty="0"/>
              <a:t>Reset</a:t>
            </a:r>
            <a:r>
              <a:rPr lang="zh-CN" altLang="en-US" dirty="0"/>
              <a:t> </a:t>
            </a:r>
            <a:r>
              <a:rPr lang="en-US" altLang="zh-CN" dirty="0"/>
              <a:t>timer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500ms</a:t>
            </a:r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receive</a:t>
            </a:r>
            <a:r>
              <a:rPr lang="zh-CN" altLang="en-US" dirty="0"/>
              <a:t> </a:t>
            </a:r>
            <a:r>
              <a:rPr lang="en-US" altLang="zh-CN" dirty="0"/>
              <a:t>expected</a:t>
            </a:r>
            <a:r>
              <a:rPr lang="zh-CN" altLang="en-US" dirty="0"/>
              <a:t> </a:t>
            </a:r>
            <a:r>
              <a:rPr lang="en-US" altLang="zh-CN" dirty="0"/>
              <a:t>ACK,</a:t>
            </a:r>
            <a:r>
              <a:rPr lang="zh-CN" altLang="en-US" dirty="0"/>
              <a:t> </a:t>
            </a:r>
            <a:r>
              <a:rPr lang="en-US" altLang="zh-CN" dirty="0"/>
              <a:t>move</a:t>
            </a:r>
            <a:r>
              <a:rPr lang="zh-CN" altLang="en-US" dirty="0"/>
              <a:t> </a:t>
            </a:r>
            <a:r>
              <a:rPr lang="en-US" altLang="zh-CN" dirty="0"/>
              <a:t>forward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window;</a:t>
            </a:r>
            <a:r>
              <a:rPr lang="zh-CN" altLang="en-US" dirty="0"/>
              <a:t> </a:t>
            </a:r>
            <a:r>
              <a:rPr lang="en-US" altLang="zh-CN" dirty="0"/>
              <a:t>otherwise,</a:t>
            </a:r>
            <a:r>
              <a:rPr lang="zh-CN" altLang="en-US" dirty="0"/>
              <a:t> </a:t>
            </a:r>
            <a:r>
              <a:rPr lang="en-US" altLang="zh-CN" dirty="0"/>
              <a:t>wait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timer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expire</a:t>
            </a:r>
          </a:p>
          <a:p>
            <a:r>
              <a:rPr lang="en-US" altLang="zh-CN" dirty="0" smtClean="0"/>
              <a:t>Receiver: </a:t>
            </a:r>
            <a:r>
              <a:rPr lang="en-US" altLang="zh-CN" b="0" dirty="0" smtClean="0"/>
              <a:t>improved GBN</a:t>
            </a:r>
          </a:p>
          <a:p>
            <a:pPr lvl="1"/>
            <a:r>
              <a:rPr lang="en-US" altLang="zh-CN" dirty="0" smtClean="0"/>
              <a:t>Receive</a:t>
            </a:r>
            <a:r>
              <a:rPr lang="zh-CN" altLang="en-US" dirty="0" smtClean="0"/>
              <a:t> </a:t>
            </a:r>
            <a:r>
              <a:rPr lang="en-US" altLang="zh-CN" dirty="0"/>
              <a:t>packets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sliding</a:t>
            </a:r>
            <a:r>
              <a:rPr lang="zh-CN" altLang="en-US" dirty="0"/>
              <a:t> </a:t>
            </a:r>
            <a:r>
              <a:rPr lang="en-US" altLang="zh-CN" dirty="0" smtClean="0"/>
              <a:t>window,</a:t>
            </a:r>
            <a:r>
              <a:rPr lang="zh-CN" altLang="en-US" dirty="0" smtClean="0"/>
              <a:t> </a:t>
            </a:r>
            <a:r>
              <a:rPr lang="en-US" altLang="zh-CN" dirty="0"/>
              <a:t>send</a:t>
            </a:r>
            <a:r>
              <a:rPr lang="zh-CN" altLang="en-US" dirty="0"/>
              <a:t> </a:t>
            </a:r>
            <a:r>
              <a:rPr lang="en-US" altLang="zh-CN" dirty="0"/>
              <a:t>cumulative</a:t>
            </a:r>
            <a:r>
              <a:rPr lang="zh-CN" altLang="en-US" dirty="0"/>
              <a:t> </a:t>
            </a:r>
            <a:r>
              <a:rPr lang="en-US" altLang="zh-CN" dirty="0"/>
              <a:t>ACKs,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move</a:t>
            </a:r>
            <a:r>
              <a:rPr lang="zh-CN" altLang="en-US" dirty="0"/>
              <a:t> </a:t>
            </a:r>
            <a:r>
              <a:rPr lang="en-US" altLang="zh-CN" dirty="0"/>
              <a:t>forward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window</a:t>
            </a:r>
            <a:r>
              <a:rPr lang="zh-CN" altLang="en-US" dirty="0"/>
              <a:t> </a:t>
            </a:r>
            <a:r>
              <a:rPr lang="en-US" altLang="zh-CN" dirty="0"/>
              <a:t>accordingly</a:t>
            </a:r>
          </a:p>
          <a:p>
            <a:r>
              <a:rPr lang="en-US" altLang="zh-CN" dirty="0"/>
              <a:t>Optimization:</a:t>
            </a:r>
            <a:r>
              <a:rPr lang="zh-CN" altLang="en-US" dirty="0"/>
              <a:t> </a:t>
            </a:r>
            <a:r>
              <a:rPr lang="en-US" altLang="zh-CN" b="0" dirty="0"/>
              <a:t>use</a:t>
            </a:r>
            <a:r>
              <a:rPr lang="zh-CN" altLang="en-US" b="0" dirty="0"/>
              <a:t> </a:t>
            </a:r>
            <a:r>
              <a:rPr lang="en-US" altLang="zh-CN" b="0" dirty="0"/>
              <a:t>selective</a:t>
            </a:r>
            <a:r>
              <a:rPr lang="zh-CN" altLang="en-US" b="0" dirty="0"/>
              <a:t> </a:t>
            </a:r>
            <a:r>
              <a:rPr lang="en-US" altLang="zh-CN" b="0" dirty="0"/>
              <a:t>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6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 smtClean="0"/>
              <a:t>2: Reliable Transport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Tips</a:t>
            </a:r>
          </a:p>
          <a:p>
            <a:pPr lvl="1"/>
            <a:r>
              <a:rPr lang="en-US" altLang="zh-CN" dirty="0"/>
              <a:t>C</a:t>
            </a:r>
            <a:r>
              <a:rPr lang="en-US" altLang="zh-CN" dirty="0" smtClean="0"/>
              <a:t>hecksum</a:t>
            </a:r>
          </a:p>
          <a:p>
            <a:pPr lvl="2"/>
            <a:r>
              <a:rPr lang="en-US" altLang="zh-CN" dirty="0" err="1"/>
              <a:t>SignedIntField</a:t>
            </a:r>
            <a:r>
              <a:rPr lang="en-US" altLang="zh-CN" dirty="0"/>
              <a:t>(“checksum”, 0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/>
              <a:t>binascii.crc32(</a:t>
            </a:r>
            <a:r>
              <a:rPr lang="en-US" altLang="zh-CN" dirty="0" err="1"/>
              <a:t>str</a:t>
            </a:r>
            <a:r>
              <a:rPr lang="en-US" altLang="zh-CN" dirty="0"/>
              <a:t>(</a:t>
            </a:r>
            <a:r>
              <a:rPr lang="en-US" altLang="zh-CN" dirty="0" err="1"/>
              <a:t>pkt</a:t>
            </a:r>
            <a:r>
              <a:rPr lang="en-US" altLang="zh-CN" dirty="0"/>
              <a:t>)) &amp; 0xffffffff</a:t>
            </a:r>
          </a:p>
          <a:p>
            <a:pPr lvl="1"/>
            <a:r>
              <a:rPr lang="en-US" altLang="zh-CN" dirty="0" smtClean="0"/>
              <a:t>Testing,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debugging: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own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scripts</a:t>
            </a:r>
          </a:p>
          <a:p>
            <a:pPr lvl="2"/>
            <a:r>
              <a:rPr lang="en-US" altLang="zh-CN" dirty="0" smtClean="0"/>
              <a:t>Idea:</a:t>
            </a:r>
            <a:r>
              <a:rPr lang="zh-CN" altLang="en-US" dirty="0" smtClean="0"/>
              <a:t> 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UDP</a:t>
            </a:r>
            <a:r>
              <a:rPr lang="zh-CN" altLang="en-US" dirty="0" smtClean="0"/>
              <a:t> </a:t>
            </a:r>
            <a:r>
              <a:rPr lang="en-US" altLang="zh-CN" dirty="0" smtClean="0"/>
              <a:t>sockets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proxy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receiver</a:t>
            </a:r>
          </a:p>
          <a:p>
            <a:pPr lvl="2"/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corrupt,</a:t>
            </a:r>
            <a:r>
              <a:rPr lang="zh-CN" altLang="en-US" dirty="0" smtClean="0"/>
              <a:t> </a:t>
            </a:r>
            <a:r>
              <a:rPr lang="en-US" altLang="zh-CN" dirty="0" smtClean="0"/>
              <a:t>drop,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record,</a:t>
            </a:r>
            <a:r>
              <a:rPr lang="zh-CN" altLang="en-US" dirty="0" smtClean="0"/>
              <a:t> </a:t>
            </a:r>
            <a:r>
              <a:rPr lang="en-US" altLang="zh-CN" dirty="0" smtClean="0"/>
              <a:t>duplicate,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delay</a:t>
            </a:r>
            <a:r>
              <a:rPr lang="zh-CN" altLang="en-US" dirty="0" smtClean="0"/>
              <a:t> </a:t>
            </a:r>
            <a:r>
              <a:rPr lang="en-US" altLang="zh-CN" dirty="0" smtClean="0"/>
              <a:t>packets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endParaRPr lang="en-US" altLang="zh-C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2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TCP: Transmission Control Protocol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4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TCP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delivers a reliable, in-order, byte stream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Reliable</a:t>
            </a:r>
            <a:r>
              <a:rPr lang="en-US" dirty="0" smtClean="0"/>
              <a:t>: TCP resends lost packets (recursively)</a:t>
            </a:r>
          </a:p>
          <a:p>
            <a:pPr lvl="1"/>
            <a:r>
              <a:rPr lang="en-US" dirty="0" smtClean="0"/>
              <a:t>Until it gives up and shuts down connection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In-order</a:t>
            </a:r>
            <a:r>
              <a:rPr lang="en-US" dirty="0" smtClean="0"/>
              <a:t>: TCP only hands consecutive chunks of data to application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Byte stream</a:t>
            </a:r>
            <a:r>
              <a:rPr lang="en-US" dirty="0" smtClean="0"/>
              <a:t>: TCP assumes there is an incoming stream of data, and attempts to deliver it to app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1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TCP use from what we’ve seen so far?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what we’ve seen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Checksums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Sequence numbers </a:t>
            </a:r>
            <a:r>
              <a:rPr lang="en-US" dirty="0" smtClean="0"/>
              <a:t>are byte offsets </a:t>
            </a:r>
          </a:p>
          <a:p>
            <a:pPr lvl="1"/>
            <a:r>
              <a:rPr lang="en-US" dirty="0" smtClean="0"/>
              <a:t>Sender and receiver maintain a </a:t>
            </a:r>
            <a:r>
              <a:rPr lang="en-US" dirty="0" smtClean="0">
                <a:solidFill>
                  <a:schemeClr val="accent5"/>
                </a:solidFill>
              </a:rPr>
              <a:t>sliding window</a:t>
            </a:r>
          </a:p>
          <a:p>
            <a:pPr lvl="1"/>
            <a:r>
              <a:rPr lang="en-US" dirty="0" smtClean="0"/>
              <a:t>Receiver sends </a:t>
            </a:r>
            <a:r>
              <a:rPr lang="en-US" dirty="0" smtClean="0">
                <a:solidFill>
                  <a:schemeClr val="accent5"/>
                </a:solidFill>
              </a:rPr>
              <a:t>cumulative acknowledgements </a:t>
            </a:r>
            <a:r>
              <a:rPr lang="en-US" dirty="0" smtClean="0"/>
              <a:t>(like GBN)</a:t>
            </a:r>
          </a:p>
          <a:p>
            <a:pPr lvl="2"/>
            <a:r>
              <a:rPr lang="en-US" dirty="0" smtClean="0"/>
              <a:t>Sender maintains a </a:t>
            </a:r>
            <a:r>
              <a:rPr lang="en-US" dirty="0" smtClean="0">
                <a:solidFill>
                  <a:schemeClr val="accent5"/>
                </a:solidFill>
              </a:rPr>
              <a:t>single retransmission timer </a:t>
            </a:r>
          </a:p>
          <a:p>
            <a:pPr lvl="1"/>
            <a:r>
              <a:rPr lang="en-US" dirty="0" smtClean="0"/>
              <a:t>Receivers </a:t>
            </a:r>
            <a:r>
              <a:rPr lang="en-US" dirty="0" smtClean="0">
                <a:solidFill>
                  <a:schemeClr val="accent5"/>
                </a:solidFill>
              </a:rPr>
              <a:t>buffer out-of-sequence packets </a:t>
            </a:r>
            <a:r>
              <a:rPr lang="en-US" dirty="0" smtClean="0"/>
              <a:t>(like SR)</a:t>
            </a:r>
          </a:p>
          <a:p>
            <a:r>
              <a:rPr lang="en-US" dirty="0" smtClean="0"/>
              <a:t>Few more: fast retransmit, timeout estimation algorithms etc.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0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6892" name="Text Box 27"/>
          <p:cNvSpPr txBox="1">
            <a:spLocks noChangeArrowheads="1"/>
          </p:cNvSpPr>
          <p:nvPr/>
        </p:nvSpPr>
        <p:spPr bwMode="auto">
          <a:xfrm>
            <a:off x="762000" y="2362200"/>
            <a:ext cx="1693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Used to Mux </a:t>
            </a:r>
          </a:p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and Demux 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93" name="Oval 28"/>
          <p:cNvSpPr>
            <a:spLocks noChangeArrowheads="1"/>
          </p:cNvSpPr>
          <p:nvPr/>
        </p:nvSpPr>
        <p:spPr bwMode="auto">
          <a:xfrm>
            <a:off x="3048000" y="1828800"/>
            <a:ext cx="5486400" cy="609600"/>
          </a:xfrm>
          <a:prstGeom prst="ellips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cxnSp>
        <p:nvCxnSpPr>
          <p:cNvPr id="36895" name="AutoShape 30"/>
          <p:cNvCxnSpPr>
            <a:cxnSpLocks noChangeShapeType="1"/>
            <a:stCxn id="36892" idx="3"/>
            <a:endCxn id="36893" idx="2"/>
          </p:cNvCxnSpPr>
          <p:nvPr/>
        </p:nvCxnSpPr>
        <p:spPr bwMode="auto">
          <a:xfrm flipV="1">
            <a:off x="2455092" y="2133600"/>
            <a:ext cx="592908" cy="582543"/>
          </a:xfrm>
          <a:prstGeom prst="straightConnector1">
            <a:avLst/>
          </a:prstGeom>
          <a:noFill/>
          <a:ln w="28575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2" grpId="0"/>
      <p:bldP spid="3689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762000" y="3124200"/>
            <a:ext cx="25490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Computed </a:t>
            </a:r>
            <a:br>
              <a:rPr lang="en-US" b="0" dirty="0" smtClean="0">
                <a:solidFill>
                  <a:schemeClr val="accent4"/>
                </a:solidFill>
                <a:latin typeface="Arial" charset="0"/>
              </a:rPr>
            </a:br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over</a:t>
            </a:r>
            <a:r>
              <a:rPr lang="en-US" b="0" dirty="0">
                <a:solidFill>
                  <a:schemeClr val="accent4"/>
                </a:solidFill>
                <a:latin typeface="Arial" charset="0"/>
              </a:rPr>
              <a:t> </a:t>
            </a:r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pseudo-header </a:t>
            </a:r>
          </a:p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and data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1" name="Oval 28"/>
          <p:cNvSpPr>
            <a:spLocks noChangeArrowheads="1"/>
          </p:cNvSpPr>
          <p:nvPr/>
        </p:nvSpPr>
        <p:spPr bwMode="auto">
          <a:xfrm>
            <a:off x="2971800" y="3810000"/>
            <a:ext cx="3124200" cy="609600"/>
          </a:xfrm>
          <a:prstGeom prst="ellips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55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 smtClean="0"/>
              <a:t>Checksum 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Sequence numbers</a:t>
            </a:r>
            <a:r>
              <a:rPr lang="en-US" dirty="0" smtClean="0"/>
              <a:t> are byte offsets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9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reliable data transfer to TCP</a:t>
            </a:r>
          </a:p>
          <a:p>
            <a:r>
              <a:rPr lang="en-US" dirty="0" smtClean="0"/>
              <a:t>TCP connection setup</a:t>
            </a:r>
          </a:p>
          <a:p>
            <a:r>
              <a:rPr lang="en-US" dirty="0" smtClean="0"/>
              <a:t>TCP connection teardown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0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27055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Byte offsets</a:t>
            </a:r>
          </a:p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(NOT packet id),</a:t>
            </a:r>
          </a:p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b</a:t>
            </a:r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ecause TCP is a </a:t>
            </a:r>
          </a:p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byte stream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43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</a:t>
            </a:r>
            <a:r>
              <a:rPr lang="ja-JP" altLang="en-US" dirty="0" smtClean="0"/>
              <a:t>“</a:t>
            </a:r>
            <a:r>
              <a:rPr lang="en-US" altLang="ja-JP" dirty="0"/>
              <a:t>s</a:t>
            </a:r>
            <a:r>
              <a:rPr lang="en-US" dirty="0" smtClean="0"/>
              <a:t>tream of bytes</a:t>
            </a:r>
            <a:r>
              <a:rPr lang="ja-JP" altLang="en-US" dirty="0" smtClean="0"/>
              <a:t>”</a:t>
            </a:r>
            <a:r>
              <a:rPr lang="en-US" altLang="ja-JP" dirty="0"/>
              <a:t> s</a:t>
            </a:r>
            <a:r>
              <a:rPr lang="en-US" dirty="0" smtClean="0"/>
              <a:t>ervice…</a:t>
            </a:r>
            <a:endParaRPr lang="en-US" dirty="0"/>
          </a:p>
        </p:txBody>
      </p:sp>
      <p:grpSp>
        <p:nvGrpSpPr>
          <p:cNvPr id="63492" name="Group 3"/>
          <p:cNvGrpSpPr>
            <a:grpSpLocks/>
          </p:cNvGrpSpPr>
          <p:nvPr/>
        </p:nvGrpSpPr>
        <p:grpSpPr bwMode="auto">
          <a:xfrm>
            <a:off x="1460500" y="2122488"/>
            <a:ext cx="5029200" cy="609600"/>
            <a:chOff x="912" y="1104"/>
            <a:chExt cx="3648" cy="384"/>
          </a:xfrm>
        </p:grpSpPr>
        <p:sp>
          <p:nvSpPr>
            <p:cNvPr id="63589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0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1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2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3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4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5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6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7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8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9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1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2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3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4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5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6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7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8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9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0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1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2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3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4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5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6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7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8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9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0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1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2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3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4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5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6" name="Text Box 41"/>
          <p:cNvSpPr txBox="1">
            <a:spLocks noChangeArrowheads="1"/>
          </p:cNvSpPr>
          <p:nvPr/>
        </p:nvSpPr>
        <p:spPr bwMode="auto">
          <a:xfrm rot="5390887">
            <a:off x="12430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27" name="Text Box 42"/>
          <p:cNvSpPr txBox="1">
            <a:spLocks noChangeArrowheads="1"/>
          </p:cNvSpPr>
          <p:nvPr/>
        </p:nvSpPr>
        <p:spPr bwMode="auto">
          <a:xfrm rot="5390887">
            <a:off x="13954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28" name="Text Box 43"/>
          <p:cNvSpPr txBox="1">
            <a:spLocks noChangeArrowheads="1"/>
          </p:cNvSpPr>
          <p:nvPr/>
        </p:nvSpPr>
        <p:spPr bwMode="auto">
          <a:xfrm rot="5390887">
            <a:off x="15494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29" name="Text Box 44"/>
          <p:cNvSpPr txBox="1">
            <a:spLocks noChangeArrowheads="1"/>
          </p:cNvSpPr>
          <p:nvPr/>
        </p:nvSpPr>
        <p:spPr bwMode="auto">
          <a:xfrm rot="5390887">
            <a:off x="17018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30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531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3585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6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7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8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32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3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4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5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6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7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8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9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0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1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2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3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4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5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6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7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8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9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0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1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2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3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4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5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6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7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8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9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0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1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2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3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4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5" name="Text Box 84"/>
          <p:cNvSpPr txBox="1">
            <a:spLocks noChangeArrowheads="1"/>
          </p:cNvSpPr>
          <p:nvPr/>
        </p:nvSpPr>
        <p:spPr bwMode="auto">
          <a:xfrm rot="5390887">
            <a:off x="25400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66" name="Text Box 85"/>
          <p:cNvSpPr txBox="1">
            <a:spLocks noChangeArrowheads="1"/>
          </p:cNvSpPr>
          <p:nvPr/>
        </p:nvSpPr>
        <p:spPr bwMode="auto">
          <a:xfrm rot="5390887">
            <a:off x="26924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67" name="Text Box 86"/>
          <p:cNvSpPr txBox="1">
            <a:spLocks noChangeArrowheads="1"/>
          </p:cNvSpPr>
          <p:nvPr/>
        </p:nvSpPr>
        <p:spPr bwMode="auto">
          <a:xfrm rot="5390887">
            <a:off x="28448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68" name="Text Box 87"/>
          <p:cNvSpPr txBox="1">
            <a:spLocks noChangeArrowheads="1"/>
          </p:cNvSpPr>
          <p:nvPr/>
        </p:nvSpPr>
        <p:spPr bwMode="auto">
          <a:xfrm rot="5390887">
            <a:off x="29972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69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0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1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30957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 smtClean="0">
                <a:latin typeface="+mn-lt"/>
              </a:rPr>
              <a:t>Application @ Host </a:t>
            </a:r>
            <a:r>
              <a:rPr lang="en-US" sz="2400" b="0" dirty="0">
                <a:latin typeface="+mn-lt"/>
              </a:rPr>
              <a:t>A</a:t>
            </a:r>
          </a:p>
        </p:txBody>
      </p:sp>
      <p:sp>
        <p:nvSpPr>
          <p:cNvPr id="63572" name="Text Box 91"/>
          <p:cNvSpPr txBox="1">
            <a:spLocks noChangeArrowheads="1"/>
          </p:cNvSpPr>
          <p:nvPr/>
        </p:nvSpPr>
        <p:spPr bwMode="auto">
          <a:xfrm>
            <a:off x="304800" y="6015335"/>
            <a:ext cx="31102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 smtClean="0">
                <a:latin typeface="+mn-lt"/>
              </a:rPr>
              <a:t>Application @ Host </a:t>
            </a:r>
            <a:r>
              <a:rPr lang="en-US" sz="2400" b="0" dirty="0">
                <a:latin typeface="+mn-lt"/>
              </a:rPr>
              <a:t>B</a:t>
            </a:r>
          </a:p>
        </p:txBody>
      </p:sp>
      <p:sp>
        <p:nvSpPr>
          <p:cNvPr id="63573" name="Text Box 92"/>
          <p:cNvSpPr txBox="1">
            <a:spLocks noChangeArrowheads="1"/>
          </p:cNvSpPr>
          <p:nvPr/>
        </p:nvSpPr>
        <p:spPr bwMode="auto">
          <a:xfrm rot="5390887">
            <a:off x="2271713" y="2346325"/>
            <a:ext cx="6619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4" name="Line 93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5" name="Text Box 94"/>
          <p:cNvSpPr txBox="1">
            <a:spLocks noChangeArrowheads="1"/>
          </p:cNvSpPr>
          <p:nvPr/>
        </p:nvSpPr>
        <p:spPr bwMode="auto">
          <a:xfrm rot="5390887">
            <a:off x="3568700" y="5548313"/>
            <a:ext cx="6619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6" name="Line 95"/>
          <p:cNvSpPr>
            <a:spLocks noChangeShapeType="1"/>
          </p:cNvSpPr>
          <p:nvPr/>
        </p:nvSpPr>
        <p:spPr bwMode="auto">
          <a:xfrm>
            <a:off x="1485900" y="28178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7" name="Line 96"/>
          <p:cNvSpPr>
            <a:spLocks noChangeShapeType="1"/>
          </p:cNvSpPr>
          <p:nvPr/>
        </p:nvSpPr>
        <p:spPr bwMode="auto">
          <a:xfrm>
            <a:off x="1981200" y="281940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8" name="Line 97"/>
          <p:cNvSpPr>
            <a:spLocks noChangeShapeType="1"/>
          </p:cNvSpPr>
          <p:nvPr/>
        </p:nvSpPr>
        <p:spPr bwMode="auto">
          <a:xfrm>
            <a:off x="2476500" y="282098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9" name="Line 98"/>
          <p:cNvSpPr>
            <a:spLocks noChangeShapeType="1"/>
          </p:cNvSpPr>
          <p:nvPr/>
        </p:nvSpPr>
        <p:spPr bwMode="auto">
          <a:xfrm>
            <a:off x="2971800" y="282257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0" name="Line 99"/>
          <p:cNvSpPr>
            <a:spLocks noChangeShapeType="1"/>
          </p:cNvSpPr>
          <p:nvPr/>
        </p:nvSpPr>
        <p:spPr bwMode="auto">
          <a:xfrm>
            <a:off x="3467100" y="282416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1" name="Line 100"/>
          <p:cNvSpPr>
            <a:spLocks noChangeShapeType="1"/>
          </p:cNvSpPr>
          <p:nvPr/>
        </p:nvSpPr>
        <p:spPr bwMode="auto">
          <a:xfrm>
            <a:off x="3962400" y="282575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2" name="Line 101"/>
          <p:cNvSpPr>
            <a:spLocks noChangeShapeType="1"/>
          </p:cNvSpPr>
          <p:nvPr/>
        </p:nvSpPr>
        <p:spPr bwMode="auto">
          <a:xfrm>
            <a:off x="4457700" y="282733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3" name="Line 102"/>
          <p:cNvSpPr>
            <a:spLocks noChangeShapeType="1"/>
          </p:cNvSpPr>
          <p:nvPr/>
        </p:nvSpPr>
        <p:spPr bwMode="auto">
          <a:xfrm>
            <a:off x="4953000" y="282892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4" name="Line 103"/>
          <p:cNvSpPr>
            <a:spLocks noChangeShapeType="1"/>
          </p:cNvSpPr>
          <p:nvPr/>
        </p:nvSpPr>
        <p:spPr bwMode="auto">
          <a:xfrm>
            <a:off x="5448300" y="28305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7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provided using TCP </a:t>
            </a:r>
            <a:r>
              <a:rPr lang="ja-JP" altLang="en-US" dirty="0" smtClean="0"/>
              <a:t>“</a:t>
            </a:r>
            <a:r>
              <a:rPr lang="en-US" altLang="ja-JP" dirty="0"/>
              <a:t>s</a:t>
            </a:r>
            <a:r>
              <a:rPr lang="en-US" dirty="0" smtClean="0"/>
              <a:t>egments</a:t>
            </a:r>
            <a:r>
              <a:rPr lang="ja-JP" altLang="en-US" dirty="0" smtClean="0"/>
              <a:t>”</a:t>
            </a:r>
            <a:endParaRPr lang="en-US" dirty="0"/>
          </a:p>
        </p:txBody>
      </p:sp>
      <p:grpSp>
        <p:nvGrpSpPr>
          <p:cNvPr id="65540" name="Group 3"/>
          <p:cNvGrpSpPr>
            <a:grpSpLocks/>
          </p:cNvGrpSpPr>
          <p:nvPr/>
        </p:nvGrpSpPr>
        <p:grpSpPr bwMode="auto">
          <a:xfrm>
            <a:off x="1447800" y="2128838"/>
            <a:ext cx="5029200" cy="609600"/>
            <a:chOff x="912" y="1104"/>
            <a:chExt cx="3648" cy="384"/>
          </a:xfrm>
        </p:grpSpPr>
        <p:sp>
          <p:nvSpPr>
            <p:cNvPr id="65647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8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9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50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41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2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3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4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5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6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7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8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9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0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1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2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3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4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5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6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7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8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9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0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1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2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3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4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5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6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7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8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9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0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1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2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3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4" name="Text Box 41"/>
          <p:cNvSpPr txBox="1">
            <a:spLocks noChangeArrowheads="1"/>
          </p:cNvSpPr>
          <p:nvPr/>
        </p:nvSpPr>
        <p:spPr bwMode="auto">
          <a:xfrm rot="5390887">
            <a:off x="12254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575" name="Text Box 42"/>
          <p:cNvSpPr txBox="1">
            <a:spLocks noChangeArrowheads="1"/>
          </p:cNvSpPr>
          <p:nvPr/>
        </p:nvSpPr>
        <p:spPr bwMode="auto">
          <a:xfrm rot="5390887">
            <a:off x="13778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576" name="Text Box 43"/>
          <p:cNvSpPr txBox="1">
            <a:spLocks noChangeArrowheads="1"/>
          </p:cNvSpPr>
          <p:nvPr/>
        </p:nvSpPr>
        <p:spPr bwMode="auto">
          <a:xfrm rot="5390887">
            <a:off x="15318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577" name="Text Box 44"/>
          <p:cNvSpPr txBox="1">
            <a:spLocks noChangeArrowheads="1"/>
          </p:cNvSpPr>
          <p:nvPr/>
        </p:nvSpPr>
        <p:spPr bwMode="auto">
          <a:xfrm rot="5390887">
            <a:off x="16842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578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5579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5643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4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5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6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80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1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2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3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4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5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6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7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8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9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0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1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2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3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4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5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6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7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8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9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0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1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2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3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4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5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6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7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8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9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0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1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2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3" name="Text Box 84"/>
          <p:cNvSpPr txBox="1">
            <a:spLocks noChangeArrowheads="1"/>
          </p:cNvSpPr>
          <p:nvPr/>
        </p:nvSpPr>
        <p:spPr bwMode="auto">
          <a:xfrm rot="5390887">
            <a:off x="25224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614" name="Text Box 85"/>
          <p:cNvSpPr txBox="1">
            <a:spLocks noChangeArrowheads="1"/>
          </p:cNvSpPr>
          <p:nvPr/>
        </p:nvSpPr>
        <p:spPr bwMode="auto">
          <a:xfrm rot="5390887">
            <a:off x="26748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615" name="Text Box 86"/>
          <p:cNvSpPr txBox="1">
            <a:spLocks noChangeArrowheads="1"/>
          </p:cNvSpPr>
          <p:nvPr/>
        </p:nvSpPr>
        <p:spPr bwMode="auto">
          <a:xfrm rot="5390887">
            <a:off x="28272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616" name="Text Box 87"/>
          <p:cNvSpPr txBox="1">
            <a:spLocks noChangeArrowheads="1"/>
          </p:cNvSpPr>
          <p:nvPr/>
        </p:nvSpPr>
        <p:spPr bwMode="auto">
          <a:xfrm rot="5390887">
            <a:off x="29796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617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8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9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A</a:t>
            </a:r>
          </a:p>
        </p:txBody>
      </p:sp>
      <p:sp>
        <p:nvSpPr>
          <p:cNvPr id="65620" name="Text Box 91"/>
          <p:cNvSpPr txBox="1">
            <a:spLocks noChangeArrowheads="1"/>
          </p:cNvSpPr>
          <p:nvPr/>
        </p:nvSpPr>
        <p:spPr bwMode="auto">
          <a:xfrm>
            <a:off x="304800" y="4805363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B</a:t>
            </a:r>
          </a:p>
        </p:txBody>
      </p:sp>
      <p:sp>
        <p:nvSpPr>
          <p:cNvPr id="65621" name="Rectangle 92"/>
          <p:cNvSpPr>
            <a:spLocks noChangeArrowheads="1"/>
          </p:cNvSpPr>
          <p:nvPr/>
        </p:nvSpPr>
        <p:spPr bwMode="auto">
          <a:xfrm>
            <a:off x="1447800" y="32004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2" name="Text Box 93"/>
          <p:cNvSpPr txBox="1">
            <a:spLocks noChangeArrowheads="1"/>
          </p:cNvSpPr>
          <p:nvPr/>
        </p:nvSpPr>
        <p:spPr bwMode="auto">
          <a:xfrm rot="5390887">
            <a:off x="2249448" y="2345144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65623" name="Line 94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4" name="Rectangle 95"/>
          <p:cNvSpPr>
            <a:spLocks noChangeArrowheads="1"/>
          </p:cNvSpPr>
          <p:nvPr/>
        </p:nvSpPr>
        <p:spPr bwMode="auto">
          <a:xfrm>
            <a:off x="2743200" y="44958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5" name="Line 96"/>
          <p:cNvSpPr>
            <a:spLocks noChangeShapeType="1"/>
          </p:cNvSpPr>
          <p:nvPr/>
        </p:nvSpPr>
        <p:spPr bwMode="auto">
          <a:xfrm>
            <a:off x="14478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6" name="Line 97"/>
          <p:cNvSpPr>
            <a:spLocks noChangeShapeType="1"/>
          </p:cNvSpPr>
          <p:nvPr/>
        </p:nvSpPr>
        <p:spPr bwMode="auto">
          <a:xfrm>
            <a:off x="26670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7" name="Line 98"/>
          <p:cNvSpPr>
            <a:spLocks noChangeShapeType="1"/>
          </p:cNvSpPr>
          <p:nvPr/>
        </p:nvSpPr>
        <p:spPr bwMode="auto">
          <a:xfrm>
            <a:off x="15240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8" name="Line 99"/>
          <p:cNvSpPr>
            <a:spLocks noChangeShapeType="1"/>
          </p:cNvSpPr>
          <p:nvPr/>
        </p:nvSpPr>
        <p:spPr bwMode="auto">
          <a:xfrm>
            <a:off x="16764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9" name="Line 100"/>
          <p:cNvSpPr>
            <a:spLocks noChangeShapeType="1"/>
          </p:cNvSpPr>
          <p:nvPr/>
        </p:nvSpPr>
        <p:spPr bwMode="auto">
          <a:xfrm>
            <a:off x="1828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0" name="Line 101"/>
          <p:cNvSpPr>
            <a:spLocks noChangeShapeType="1"/>
          </p:cNvSpPr>
          <p:nvPr/>
        </p:nvSpPr>
        <p:spPr bwMode="auto">
          <a:xfrm>
            <a:off x="19812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1" name="Line 102"/>
          <p:cNvSpPr>
            <a:spLocks noChangeShapeType="1"/>
          </p:cNvSpPr>
          <p:nvPr/>
        </p:nvSpPr>
        <p:spPr bwMode="auto">
          <a:xfrm>
            <a:off x="2590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2" name="Line 103"/>
          <p:cNvSpPr>
            <a:spLocks noChangeShapeType="1"/>
          </p:cNvSpPr>
          <p:nvPr/>
        </p:nvSpPr>
        <p:spPr bwMode="auto">
          <a:xfrm>
            <a:off x="2133600" y="2967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3" name="Line 104"/>
          <p:cNvSpPr>
            <a:spLocks noChangeShapeType="1"/>
          </p:cNvSpPr>
          <p:nvPr/>
        </p:nvSpPr>
        <p:spPr bwMode="auto">
          <a:xfrm>
            <a:off x="28194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4" name="Line 105"/>
          <p:cNvSpPr>
            <a:spLocks noChangeShapeType="1"/>
          </p:cNvSpPr>
          <p:nvPr/>
        </p:nvSpPr>
        <p:spPr bwMode="auto">
          <a:xfrm>
            <a:off x="29718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5" name="Line 106"/>
          <p:cNvSpPr>
            <a:spLocks noChangeShapeType="1"/>
          </p:cNvSpPr>
          <p:nvPr/>
        </p:nvSpPr>
        <p:spPr bwMode="auto">
          <a:xfrm>
            <a:off x="3124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6" name="Line 107"/>
          <p:cNvSpPr>
            <a:spLocks noChangeShapeType="1"/>
          </p:cNvSpPr>
          <p:nvPr/>
        </p:nvSpPr>
        <p:spPr bwMode="auto">
          <a:xfrm>
            <a:off x="32766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7" name="Line 108"/>
          <p:cNvSpPr>
            <a:spLocks noChangeShapeType="1"/>
          </p:cNvSpPr>
          <p:nvPr/>
        </p:nvSpPr>
        <p:spPr bwMode="auto">
          <a:xfrm>
            <a:off x="3886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8" name="Line 109"/>
          <p:cNvSpPr>
            <a:spLocks noChangeShapeType="1"/>
          </p:cNvSpPr>
          <p:nvPr/>
        </p:nvSpPr>
        <p:spPr bwMode="auto">
          <a:xfrm>
            <a:off x="3429000" y="51006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9" name="Text Box 110"/>
          <p:cNvSpPr txBox="1">
            <a:spLocks noChangeArrowheads="1"/>
          </p:cNvSpPr>
          <p:nvPr/>
        </p:nvSpPr>
        <p:spPr bwMode="auto">
          <a:xfrm>
            <a:off x="1498600" y="3203575"/>
            <a:ext cx="10232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chemeClr val="accent5"/>
                </a:solidFill>
                <a:latin typeface="+mn-lt"/>
              </a:rPr>
              <a:t>TCP Data</a:t>
            </a:r>
          </a:p>
        </p:txBody>
      </p:sp>
      <p:sp>
        <p:nvSpPr>
          <p:cNvPr id="65640" name="Text Box 111"/>
          <p:cNvSpPr txBox="1">
            <a:spLocks noChangeArrowheads="1"/>
          </p:cNvSpPr>
          <p:nvPr/>
        </p:nvSpPr>
        <p:spPr bwMode="auto">
          <a:xfrm>
            <a:off x="2717800" y="4513263"/>
            <a:ext cx="10232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chemeClr val="accent5"/>
                </a:solidFill>
                <a:latin typeface="+mn-lt"/>
              </a:rPr>
              <a:t>TCP Data</a:t>
            </a:r>
          </a:p>
        </p:txBody>
      </p:sp>
      <p:sp>
        <p:nvSpPr>
          <p:cNvPr id="65641" name="Text Box 112"/>
          <p:cNvSpPr txBox="1">
            <a:spLocks noChangeArrowheads="1"/>
          </p:cNvSpPr>
          <p:nvPr/>
        </p:nvSpPr>
        <p:spPr bwMode="auto">
          <a:xfrm rot="5390887">
            <a:off x="3546434" y="5547133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947313" name="AutoShape 113"/>
          <p:cNvSpPr>
            <a:spLocks noChangeArrowheads="1"/>
          </p:cNvSpPr>
          <p:nvPr/>
        </p:nvSpPr>
        <p:spPr bwMode="auto">
          <a:xfrm>
            <a:off x="4114800" y="2890838"/>
            <a:ext cx="4648200" cy="1528762"/>
          </a:xfrm>
          <a:prstGeom prst="wedgeRectCallout">
            <a:avLst>
              <a:gd name="adj1" fmla="val -80620"/>
              <a:gd name="adj2" fmla="val -160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l" eaLnBrk="0" hangingPunct="0"/>
            <a:r>
              <a:rPr lang="en-US" sz="2400" b="0" i="1" dirty="0" smtClean="0">
                <a:solidFill>
                  <a:schemeClr val="bg1"/>
                </a:solidFill>
                <a:latin typeface="+mn-lt"/>
              </a:rPr>
              <a:t>Segment</a:t>
            </a:r>
            <a:r>
              <a:rPr lang="en-US" sz="2400" b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sent when: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Segment full (Max Segment Size),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Not full, but times </a:t>
            </a:r>
            <a:r>
              <a:rPr lang="en-US" sz="2000" b="0" dirty="0" smtClean="0">
                <a:solidFill>
                  <a:schemeClr val="bg1"/>
                </a:solidFill>
                <a:latin typeface="+mn-lt"/>
              </a:rPr>
              <a:t>out</a:t>
            </a:r>
            <a:endParaRPr lang="en-US" sz="20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8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animBg="1"/>
      <p:bldP spid="65542" grpId="0" animBg="1"/>
      <p:bldP spid="65543" grpId="0" animBg="1"/>
      <p:bldP spid="65544" grpId="0" animBg="1"/>
      <p:bldP spid="65545" grpId="0" animBg="1"/>
      <p:bldP spid="65546" grpId="0" animBg="1"/>
      <p:bldP spid="65547" grpId="0" animBg="1"/>
      <p:bldP spid="65548" grpId="0" animBg="1"/>
      <p:bldP spid="65549" grpId="0" animBg="1"/>
      <p:bldP spid="65550" grpId="0" animBg="1"/>
      <p:bldP spid="65551" grpId="0" animBg="1"/>
      <p:bldP spid="65552" grpId="0" animBg="1"/>
      <p:bldP spid="65553" grpId="0" animBg="1"/>
      <p:bldP spid="65554" grpId="0" animBg="1"/>
      <p:bldP spid="65555" grpId="0" animBg="1"/>
      <p:bldP spid="65556" grpId="0" animBg="1"/>
      <p:bldP spid="65557" grpId="0" animBg="1"/>
      <p:bldP spid="65558" grpId="0" animBg="1"/>
      <p:bldP spid="65559" grpId="0" animBg="1"/>
      <p:bldP spid="65560" grpId="0" animBg="1"/>
      <p:bldP spid="65561" grpId="0" animBg="1"/>
      <p:bldP spid="65562" grpId="0" animBg="1"/>
      <p:bldP spid="65563" grpId="0" animBg="1"/>
      <p:bldP spid="65564" grpId="0" animBg="1"/>
      <p:bldP spid="65565" grpId="0" animBg="1"/>
      <p:bldP spid="65566" grpId="0" animBg="1"/>
      <p:bldP spid="65567" grpId="0" animBg="1"/>
      <p:bldP spid="65568" grpId="0" animBg="1"/>
      <p:bldP spid="65569" grpId="0" animBg="1"/>
      <p:bldP spid="65570" grpId="0" animBg="1"/>
      <p:bldP spid="65571" grpId="0" animBg="1"/>
      <p:bldP spid="65572" grpId="0" animBg="1"/>
      <p:bldP spid="65573" grpId="0" animBg="1"/>
      <p:bldP spid="65574" grpId="0"/>
      <p:bldP spid="65575" grpId="0"/>
      <p:bldP spid="65576" grpId="0"/>
      <p:bldP spid="65577" grpId="0"/>
      <p:bldP spid="65578" grpId="0" animBg="1"/>
      <p:bldP spid="65580" grpId="0" animBg="1"/>
      <p:bldP spid="65581" grpId="0" animBg="1"/>
      <p:bldP spid="65582" grpId="0" animBg="1"/>
      <p:bldP spid="65583" grpId="0" animBg="1"/>
      <p:bldP spid="65584" grpId="0" animBg="1"/>
      <p:bldP spid="65585" grpId="0" animBg="1"/>
      <p:bldP spid="65586" grpId="0" animBg="1"/>
      <p:bldP spid="65587" grpId="0" animBg="1"/>
      <p:bldP spid="65588" grpId="0" animBg="1"/>
      <p:bldP spid="65589" grpId="0" animBg="1"/>
      <p:bldP spid="65590" grpId="0" animBg="1"/>
      <p:bldP spid="65591" grpId="0" animBg="1"/>
      <p:bldP spid="65592" grpId="0" animBg="1"/>
      <p:bldP spid="65593" grpId="0" animBg="1"/>
      <p:bldP spid="65594" grpId="0" animBg="1"/>
      <p:bldP spid="65595" grpId="0" animBg="1"/>
      <p:bldP spid="65596" grpId="0" animBg="1"/>
      <p:bldP spid="65597" grpId="0" animBg="1"/>
      <p:bldP spid="65598" grpId="0" animBg="1"/>
      <p:bldP spid="65599" grpId="0" animBg="1"/>
      <p:bldP spid="65600" grpId="0" animBg="1"/>
      <p:bldP spid="65601" grpId="0" animBg="1"/>
      <p:bldP spid="65602" grpId="0" animBg="1"/>
      <p:bldP spid="65603" grpId="0" animBg="1"/>
      <p:bldP spid="65604" grpId="0" animBg="1"/>
      <p:bldP spid="65605" grpId="0" animBg="1"/>
      <p:bldP spid="65606" grpId="0" animBg="1"/>
      <p:bldP spid="65607" grpId="0" animBg="1"/>
      <p:bldP spid="65608" grpId="0" animBg="1"/>
      <p:bldP spid="65609" grpId="0" animBg="1"/>
      <p:bldP spid="65610" grpId="0" animBg="1"/>
      <p:bldP spid="65611" grpId="0" animBg="1"/>
      <p:bldP spid="65612" grpId="0" animBg="1"/>
      <p:bldP spid="65613" grpId="0"/>
      <p:bldP spid="65614" grpId="0"/>
      <p:bldP spid="65615" grpId="0"/>
      <p:bldP spid="65616" grpId="0"/>
      <p:bldP spid="65617" grpId="0" animBg="1"/>
      <p:bldP spid="65618" grpId="0" animBg="1"/>
      <p:bldP spid="65619" grpId="0"/>
      <p:bldP spid="65620" grpId="0"/>
      <p:bldP spid="65621" grpId="0" animBg="1"/>
      <p:bldP spid="65622" grpId="0"/>
      <p:bldP spid="65623" grpId="0" animBg="1"/>
      <p:bldP spid="65624" grpId="0" animBg="1"/>
      <p:bldP spid="65625" grpId="0" animBg="1"/>
      <p:bldP spid="65626" grpId="0" animBg="1"/>
      <p:bldP spid="65627" grpId="0" animBg="1"/>
      <p:bldP spid="65628" grpId="0" animBg="1"/>
      <p:bldP spid="65629" grpId="0" animBg="1"/>
      <p:bldP spid="65630" grpId="0" animBg="1"/>
      <p:bldP spid="65631" grpId="0" animBg="1"/>
      <p:bldP spid="65632" grpId="0" animBg="1"/>
      <p:bldP spid="65633" grpId="0" animBg="1"/>
      <p:bldP spid="65634" grpId="0" animBg="1"/>
      <p:bldP spid="65635" grpId="0" animBg="1"/>
      <p:bldP spid="65636" grpId="0" animBg="1"/>
      <p:bldP spid="65637" grpId="0" animBg="1"/>
      <p:bldP spid="65638" grpId="0" animBg="1"/>
      <p:bldP spid="65639" grpId="0"/>
      <p:bldP spid="65640" grpId="0"/>
      <p:bldP spid="65641" grpId="0"/>
      <p:bldP spid="9473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3893129" cy="1143000"/>
          </a:xfrm>
        </p:spPr>
        <p:txBody>
          <a:bodyPr/>
          <a:lstStyle/>
          <a:p>
            <a:r>
              <a:rPr lang="en-US" dirty="0" smtClean="0"/>
              <a:t>TCP segment</a:t>
            </a:r>
            <a:endParaRPr lang="en-US" dirty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packet</a:t>
            </a:r>
          </a:p>
          <a:p>
            <a:pPr lvl="1"/>
            <a:r>
              <a:rPr lang="en-US" dirty="0" smtClean="0"/>
              <a:t>No bigger than </a:t>
            </a:r>
            <a:r>
              <a:rPr lang="en-US" dirty="0" smtClean="0">
                <a:solidFill>
                  <a:schemeClr val="accent5"/>
                </a:solidFill>
              </a:rPr>
              <a:t>Maximum Transmission Unit (MTU)</a:t>
            </a:r>
          </a:p>
          <a:p>
            <a:pPr lvl="1"/>
            <a:r>
              <a:rPr lang="en-US" dirty="0" smtClean="0"/>
              <a:t>E.g., up to 1500 bytes with Ethernet</a:t>
            </a:r>
          </a:p>
          <a:p>
            <a:r>
              <a:rPr lang="en-US" dirty="0" smtClean="0"/>
              <a:t>TCP packet</a:t>
            </a:r>
          </a:p>
          <a:p>
            <a:pPr lvl="1"/>
            <a:r>
              <a:rPr lang="en-US" dirty="0" smtClean="0"/>
              <a:t>IP packet with a TCP header and data inside</a:t>
            </a:r>
          </a:p>
          <a:p>
            <a:pPr lvl="1"/>
            <a:r>
              <a:rPr lang="en-US" dirty="0" smtClean="0"/>
              <a:t>TCP header </a:t>
            </a:r>
            <a:r>
              <a:rPr lang="en-US" dirty="0" smtClean="0">
                <a:sym typeface="Symbol" charset="0"/>
              </a:rPr>
              <a:t></a:t>
            </a:r>
            <a:r>
              <a:rPr lang="en-US" dirty="0" smtClean="0"/>
              <a:t> 20 bytes long</a:t>
            </a:r>
          </a:p>
          <a:p>
            <a:r>
              <a:rPr lang="en-US" dirty="0" smtClean="0"/>
              <a:t>TCP segment</a:t>
            </a:r>
          </a:p>
          <a:p>
            <a:pPr lvl="1"/>
            <a:r>
              <a:rPr lang="en-US" dirty="0" smtClean="0"/>
              <a:t>No more than </a:t>
            </a:r>
            <a:r>
              <a:rPr lang="en-US" dirty="0" smtClean="0">
                <a:solidFill>
                  <a:schemeClr val="accent5"/>
                </a:solidFill>
              </a:rPr>
              <a:t>Maximum Segment Size (MSS) </a:t>
            </a:r>
            <a:r>
              <a:rPr lang="en-US" dirty="0" smtClean="0"/>
              <a:t>bytes</a:t>
            </a:r>
          </a:p>
          <a:p>
            <a:pPr lvl="1"/>
            <a:r>
              <a:rPr lang="en-US" dirty="0" smtClean="0"/>
              <a:t>E.g., up to 1460 consecutive bytes from the stream</a:t>
            </a:r>
          </a:p>
          <a:p>
            <a:pPr lvl="1"/>
            <a:r>
              <a:rPr lang="en-US" dirty="0" smtClean="0"/>
              <a:t>MSS = MTU – (IP header) – (TCP header)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267200" y="323850"/>
            <a:ext cx="4572000" cy="800100"/>
            <a:chOff x="4267200" y="323850"/>
            <a:chExt cx="4572000" cy="800100"/>
          </a:xfrm>
        </p:grpSpPr>
        <p:sp>
          <p:nvSpPr>
            <p:cNvPr id="67589" name="Rectangle 4"/>
            <p:cNvSpPr>
              <a:spLocks noChangeArrowheads="1"/>
            </p:cNvSpPr>
            <p:nvPr/>
          </p:nvSpPr>
          <p:spPr bwMode="auto">
            <a:xfrm>
              <a:off x="4267200" y="323850"/>
              <a:ext cx="4572000" cy="8001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0" name="Line 5"/>
            <p:cNvSpPr>
              <a:spLocks noChangeShapeType="1"/>
            </p:cNvSpPr>
            <p:nvPr/>
          </p:nvSpPr>
          <p:spPr bwMode="auto">
            <a:xfrm>
              <a:off x="8007927" y="323850"/>
              <a:ext cx="0" cy="800100"/>
            </a:xfrm>
            <a:prstGeom prst="line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1" name="Text Box 6"/>
            <p:cNvSpPr txBox="1">
              <a:spLocks noChangeArrowheads="1"/>
            </p:cNvSpPr>
            <p:nvPr/>
          </p:nvSpPr>
          <p:spPr bwMode="auto">
            <a:xfrm>
              <a:off x="8010814" y="666750"/>
              <a:ext cx="6931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 dirty="0">
                  <a:latin typeface="+mn-lt"/>
                </a:rPr>
                <a:t>IP Hdr</a:t>
              </a:r>
            </a:p>
          </p:txBody>
        </p:sp>
        <p:sp>
          <p:nvSpPr>
            <p:cNvPr id="67592" name="Line 7"/>
            <p:cNvSpPr>
              <a:spLocks noChangeShapeType="1"/>
            </p:cNvSpPr>
            <p:nvPr/>
          </p:nvSpPr>
          <p:spPr bwMode="auto">
            <a:xfrm>
              <a:off x="4267200" y="590550"/>
              <a:ext cx="37407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4" name="Text Box 9"/>
            <p:cNvSpPr txBox="1">
              <a:spLocks noChangeArrowheads="1"/>
            </p:cNvSpPr>
            <p:nvPr/>
          </p:nvSpPr>
          <p:spPr bwMode="auto">
            <a:xfrm>
              <a:off x="5652655" y="323850"/>
              <a:ext cx="709245" cy="30777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400" b="0" dirty="0">
                  <a:latin typeface="+mn-lt"/>
                </a:rPr>
                <a:t>IP Data</a:t>
              </a:r>
            </a:p>
          </p:txBody>
        </p:sp>
      </p:grpSp>
      <p:grpSp>
        <p:nvGrpSpPr>
          <p:cNvPr id="67595" name="Group 10"/>
          <p:cNvGrpSpPr>
            <a:grpSpLocks/>
          </p:cNvGrpSpPr>
          <p:nvPr/>
        </p:nvGrpSpPr>
        <p:grpSpPr bwMode="auto">
          <a:xfrm>
            <a:off x="4336473" y="677862"/>
            <a:ext cx="3602182" cy="381000"/>
            <a:chOff x="1200" y="1296"/>
            <a:chExt cx="3168" cy="336"/>
          </a:xfrm>
        </p:grpSpPr>
        <p:sp>
          <p:nvSpPr>
            <p:cNvPr id="67598" name="Rectangle 11"/>
            <p:cNvSpPr>
              <a:spLocks noChangeArrowheads="1"/>
            </p:cNvSpPr>
            <p:nvPr/>
          </p:nvSpPr>
          <p:spPr bwMode="auto">
            <a:xfrm>
              <a:off x="1200" y="1296"/>
              <a:ext cx="3168" cy="3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9" name="Line 12"/>
            <p:cNvSpPr>
              <a:spLocks noChangeShapeType="1"/>
            </p:cNvSpPr>
            <p:nvPr/>
          </p:nvSpPr>
          <p:spPr bwMode="auto">
            <a:xfrm>
              <a:off x="3792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7596" name="Text Box 13"/>
          <p:cNvSpPr txBox="1">
            <a:spLocks noChangeArrowheads="1"/>
          </p:cNvSpPr>
          <p:nvPr/>
        </p:nvSpPr>
        <p:spPr bwMode="auto">
          <a:xfrm>
            <a:off x="7283714" y="677862"/>
            <a:ext cx="654942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200" b="0" dirty="0">
                <a:solidFill>
                  <a:schemeClr val="bg1"/>
                </a:solidFill>
                <a:latin typeface="+mn-lt"/>
              </a:rPr>
              <a:t>TCP Hdr</a:t>
            </a:r>
          </a:p>
        </p:txBody>
      </p:sp>
      <p:sp>
        <p:nvSpPr>
          <p:cNvPr id="67597" name="Text Box 14"/>
          <p:cNvSpPr txBox="1">
            <a:spLocks noChangeArrowheads="1"/>
          </p:cNvSpPr>
          <p:nvPr/>
        </p:nvSpPr>
        <p:spPr bwMode="auto">
          <a:xfrm>
            <a:off x="5313507" y="715962"/>
            <a:ext cx="144606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latin typeface="+mn-lt"/>
              </a:rPr>
              <a:t>TCP Data (segment)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3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uild="p"/>
      <p:bldP spid="67596" grpId="0" animBg="1"/>
      <p:bldP spid="6759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numbers</a:t>
            </a:r>
            <a:endParaRPr lang="en-US" dirty="0"/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05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69729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0107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chemeClr val="accent5"/>
                </a:solidFill>
                <a:latin typeface="+mn-lt"/>
              </a:rPr>
              <a:t>ISN </a:t>
            </a:r>
            <a:r>
              <a:rPr lang="en-US" sz="1800" b="0" dirty="0" smtClean="0">
                <a:solidFill>
                  <a:schemeClr val="accent5"/>
                </a:solidFill>
                <a:latin typeface="+mn-lt"/>
              </a:rPr>
              <a:t>(Initial </a:t>
            </a:r>
            <a:r>
              <a:rPr lang="en-US" sz="1800" b="0" dirty="0">
                <a:solidFill>
                  <a:schemeClr val="accent5"/>
                </a:solidFill>
                <a:latin typeface="+mn-lt"/>
              </a:rPr>
              <a:t>S</a:t>
            </a:r>
            <a:r>
              <a:rPr lang="en-US" sz="1800" b="0" dirty="0" smtClean="0">
                <a:solidFill>
                  <a:schemeClr val="accent5"/>
                </a:solidFill>
                <a:latin typeface="+mn-lt"/>
              </a:rPr>
              <a:t>equence </a:t>
            </a:r>
            <a:r>
              <a:rPr lang="en-US" sz="1800" b="0" dirty="0">
                <a:solidFill>
                  <a:schemeClr val="accent5"/>
                </a:solidFill>
                <a:latin typeface="+mn-lt"/>
              </a:rPr>
              <a:t>N</a:t>
            </a:r>
            <a:r>
              <a:rPr lang="en-US" sz="1800" b="0" dirty="0" smtClean="0">
                <a:solidFill>
                  <a:schemeClr val="accent5"/>
                </a:solidFill>
                <a:latin typeface="+mn-lt"/>
              </a:rPr>
              <a:t>umber</a:t>
            </a:r>
            <a:r>
              <a:rPr lang="en-US" sz="1800" b="0" dirty="0">
                <a:solidFill>
                  <a:schemeClr val="accent5"/>
                </a:solidFill>
                <a:latin typeface="+mn-lt"/>
              </a:rPr>
              <a:t>)</a:t>
            </a:r>
          </a:p>
        </p:txBody>
      </p:sp>
      <p:sp>
        <p:nvSpPr>
          <p:cNvPr id="69731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chemeClr val="bg1"/>
                </a:solidFill>
                <a:latin typeface="+mn-lt"/>
                <a:cs typeface="Courier"/>
              </a:rPr>
              <a:t>Sequence number </a:t>
            </a:r>
            <a:r>
              <a:rPr lang="en-US" sz="1800" b="0" dirty="0" smtClean="0">
                <a:solidFill>
                  <a:schemeClr val="bg1"/>
                </a:solidFill>
                <a:latin typeface="+mn-lt"/>
                <a:cs typeface="Courier"/>
              </a:rPr>
              <a:t> </a:t>
            </a:r>
            <a:br>
              <a:rPr lang="en-US" sz="1800" b="0" dirty="0" smtClean="0">
                <a:solidFill>
                  <a:schemeClr val="bg1"/>
                </a:solidFill>
                <a:latin typeface="+mn-lt"/>
                <a:cs typeface="Courier"/>
              </a:rPr>
            </a:br>
            <a:r>
              <a:rPr lang="en-US" sz="1800" b="0" dirty="0" smtClean="0">
                <a:solidFill>
                  <a:schemeClr val="bg1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 smtClean="0">
                <a:solidFill>
                  <a:schemeClr val="bg1"/>
                </a:solidFill>
                <a:latin typeface="+mn-lt"/>
                <a:cs typeface="Courier"/>
              </a:rPr>
              <a:t>st</a:t>
            </a:r>
            <a:r>
              <a:rPr lang="en-US" sz="1800" b="0" dirty="0" smtClean="0">
                <a:solidFill>
                  <a:schemeClr val="bg1"/>
                </a:solidFill>
                <a:latin typeface="+mn-lt"/>
                <a:cs typeface="Courier"/>
              </a:rPr>
              <a:t> byte in segment = ISN + k</a:t>
            </a:r>
            <a:endParaRPr lang="en-US" sz="1800" b="0" dirty="0">
              <a:solidFill>
                <a:schemeClr val="bg1"/>
              </a:solidFill>
              <a:latin typeface="+mn-lt"/>
              <a:cs typeface="Courier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chemeClr val="accent5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8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04795" y="1809690"/>
            <a:ext cx="7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k</a:t>
            </a:r>
            <a:r>
              <a:rPr lang="en-US" sz="1600" b="0" dirty="0" smtClean="0">
                <a:solidFill>
                  <a:schemeClr val="accent5"/>
                </a:solidFill>
                <a:latin typeface="+mn-lt"/>
              </a:rPr>
              <a:t> bytes</a:t>
            </a:r>
            <a:endParaRPr lang="en-US" sz="1600" b="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9" grpId="0"/>
      <p:bldP spid="69731" grpId="0" animBg="1"/>
      <p:bldP spid="118" grpId="0" animBg="1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numbers</a:t>
            </a:r>
            <a:endParaRPr lang="en-US" dirty="0"/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9671" name="Group 42"/>
          <p:cNvGrpSpPr>
            <a:grpSpLocks/>
          </p:cNvGrpSpPr>
          <p:nvPr/>
        </p:nvGrpSpPr>
        <p:grpSpPr bwMode="auto">
          <a:xfrm>
            <a:off x="2998788" y="5584825"/>
            <a:ext cx="5029200" cy="609600"/>
            <a:chOff x="912" y="1104"/>
            <a:chExt cx="3648" cy="384"/>
          </a:xfrm>
        </p:grpSpPr>
        <p:sp>
          <p:nvSpPr>
            <p:cNvPr id="69735" name="Line 43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6" name="Line 44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7" name="Line 45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8" name="Line 46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72" name="Line 47"/>
          <p:cNvSpPr>
            <a:spLocks noChangeShapeType="1"/>
          </p:cNvSpPr>
          <p:nvPr/>
        </p:nvSpPr>
        <p:spPr bwMode="auto">
          <a:xfrm>
            <a:off x="299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3" name="Line 48"/>
          <p:cNvSpPr>
            <a:spLocks noChangeShapeType="1"/>
          </p:cNvSpPr>
          <p:nvPr/>
        </p:nvSpPr>
        <p:spPr bwMode="auto">
          <a:xfrm>
            <a:off x="315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4" name="Line 49"/>
          <p:cNvSpPr>
            <a:spLocks noChangeShapeType="1"/>
          </p:cNvSpPr>
          <p:nvPr/>
        </p:nvSpPr>
        <p:spPr bwMode="auto">
          <a:xfrm>
            <a:off x="330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5" name="Line 50"/>
          <p:cNvSpPr>
            <a:spLocks noChangeShapeType="1"/>
          </p:cNvSpPr>
          <p:nvPr/>
        </p:nvSpPr>
        <p:spPr bwMode="auto">
          <a:xfrm>
            <a:off x="345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6" name="Line 51"/>
          <p:cNvSpPr>
            <a:spLocks noChangeShapeType="1"/>
          </p:cNvSpPr>
          <p:nvPr/>
        </p:nvSpPr>
        <p:spPr bwMode="auto">
          <a:xfrm>
            <a:off x="360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7" name="Line 52"/>
          <p:cNvSpPr>
            <a:spLocks noChangeShapeType="1"/>
          </p:cNvSpPr>
          <p:nvPr/>
        </p:nvSpPr>
        <p:spPr bwMode="auto">
          <a:xfrm>
            <a:off x="376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8" name="Line 53"/>
          <p:cNvSpPr>
            <a:spLocks noChangeShapeType="1"/>
          </p:cNvSpPr>
          <p:nvPr/>
        </p:nvSpPr>
        <p:spPr bwMode="auto">
          <a:xfrm>
            <a:off x="3913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9" name="Line 54"/>
          <p:cNvSpPr>
            <a:spLocks noChangeShapeType="1"/>
          </p:cNvSpPr>
          <p:nvPr/>
        </p:nvSpPr>
        <p:spPr bwMode="auto">
          <a:xfrm>
            <a:off x="4065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0" name="Line 55"/>
          <p:cNvSpPr>
            <a:spLocks noChangeShapeType="1"/>
          </p:cNvSpPr>
          <p:nvPr/>
        </p:nvSpPr>
        <p:spPr bwMode="auto">
          <a:xfrm>
            <a:off x="4217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1" name="Line 56"/>
          <p:cNvSpPr>
            <a:spLocks noChangeShapeType="1"/>
          </p:cNvSpPr>
          <p:nvPr/>
        </p:nvSpPr>
        <p:spPr bwMode="auto">
          <a:xfrm>
            <a:off x="4370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2" name="Line 57"/>
          <p:cNvSpPr>
            <a:spLocks noChangeShapeType="1"/>
          </p:cNvSpPr>
          <p:nvPr/>
        </p:nvSpPr>
        <p:spPr bwMode="auto">
          <a:xfrm>
            <a:off x="4522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3" name="Line 58"/>
          <p:cNvSpPr>
            <a:spLocks noChangeShapeType="1"/>
          </p:cNvSpPr>
          <p:nvPr/>
        </p:nvSpPr>
        <p:spPr bwMode="auto">
          <a:xfrm>
            <a:off x="4675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4" name="Line 59"/>
          <p:cNvSpPr>
            <a:spLocks noChangeShapeType="1"/>
          </p:cNvSpPr>
          <p:nvPr/>
        </p:nvSpPr>
        <p:spPr bwMode="auto">
          <a:xfrm>
            <a:off x="4827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5" name="Line 60"/>
          <p:cNvSpPr>
            <a:spLocks noChangeShapeType="1"/>
          </p:cNvSpPr>
          <p:nvPr/>
        </p:nvSpPr>
        <p:spPr bwMode="auto">
          <a:xfrm>
            <a:off x="4979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6" name="Line 61"/>
          <p:cNvSpPr>
            <a:spLocks noChangeShapeType="1"/>
          </p:cNvSpPr>
          <p:nvPr/>
        </p:nvSpPr>
        <p:spPr bwMode="auto">
          <a:xfrm>
            <a:off x="5132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7" name="Line 62"/>
          <p:cNvSpPr>
            <a:spLocks noChangeShapeType="1"/>
          </p:cNvSpPr>
          <p:nvPr/>
        </p:nvSpPr>
        <p:spPr bwMode="auto">
          <a:xfrm>
            <a:off x="5284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8" name="Line 63"/>
          <p:cNvSpPr>
            <a:spLocks noChangeShapeType="1"/>
          </p:cNvSpPr>
          <p:nvPr/>
        </p:nvSpPr>
        <p:spPr bwMode="auto">
          <a:xfrm>
            <a:off x="5437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9" name="Line 64"/>
          <p:cNvSpPr>
            <a:spLocks noChangeShapeType="1"/>
          </p:cNvSpPr>
          <p:nvPr/>
        </p:nvSpPr>
        <p:spPr bwMode="auto">
          <a:xfrm>
            <a:off x="5589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0" name="Line 65"/>
          <p:cNvSpPr>
            <a:spLocks noChangeShapeType="1"/>
          </p:cNvSpPr>
          <p:nvPr/>
        </p:nvSpPr>
        <p:spPr bwMode="auto">
          <a:xfrm>
            <a:off x="5741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1" name="Line 66"/>
          <p:cNvSpPr>
            <a:spLocks noChangeShapeType="1"/>
          </p:cNvSpPr>
          <p:nvPr/>
        </p:nvSpPr>
        <p:spPr bwMode="auto">
          <a:xfrm>
            <a:off x="5894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2" name="Line 67"/>
          <p:cNvSpPr>
            <a:spLocks noChangeShapeType="1"/>
          </p:cNvSpPr>
          <p:nvPr/>
        </p:nvSpPr>
        <p:spPr bwMode="auto">
          <a:xfrm>
            <a:off x="6046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3" name="Line 68"/>
          <p:cNvSpPr>
            <a:spLocks noChangeShapeType="1"/>
          </p:cNvSpPr>
          <p:nvPr/>
        </p:nvSpPr>
        <p:spPr bwMode="auto">
          <a:xfrm>
            <a:off x="6199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4" name="Line 69"/>
          <p:cNvSpPr>
            <a:spLocks noChangeShapeType="1"/>
          </p:cNvSpPr>
          <p:nvPr/>
        </p:nvSpPr>
        <p:spPr bwMode="auto">
          <a:xfrm>
            <a:off x="6351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5" name="Line 70"/>
          <p:cNvSpPr>
            <a:spLocks noChangeShapeType="1"/>
          </p:cNvSpPr>
          <p:nvPr/>
        </p:nvSpPr>
        <p:spPr bwMode="auto">
          <a:xfrm>
            <a:off x="6503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6" name="Line 71"/>
          <p:cNvSpPr>
            <a:spLocks noChangeShapeType="1"/>
          </p:cNvSpPr>
          <p:nvPr/>
        </p:nvSpPr>
        <p:spPr bwMode="auto">
          <a:xfrm>
            <a:off x="6656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7" name="Line 72"/>
          <p:cNvSpPr>
            <a:spLocks noChangeShapeType="1"/>
          </p:cNvSpPr>
          <p:nvPr/>
        </p:nvSpPr>
        <p:spPr bwMode="auto">
          <a:xfrm>
            <a:off x="680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8" name="Line 73"/>
          <p:cNvSpPr>
            <a:spLocks noChangeShapeType="1"/>
          </p:cNvSpPr>
          <p:nvPr/>
        </p:nvSpPr>
        <p:spPr bwMode="auto">
          <a:xfrm>
            <a:off x="696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9" name="Line 74"/>
          <p:cNvSpPr>
            <a:spLocks noChangeShapeType="1"/>
          </p:cNvSpPr>
          <p:nvPr/>
        </p:nvSpPr>
        <p:spPr bwMode="auto">
          <a:xfrm>
            <a:off x="711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0" name="Line 75"/>
          <p:cNvSpPr>
            <a:spLocks noChangeShapeType="1"/>
          </p:cNvSpPr>
          <p:nvPr/>
        </p:nvSpPr>
        <p:spPr bwMode="auto">
          <a:xfrm>
            <a:off x="726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1" name="Line 76"/>
          <p:cNvSpPr>
            <a:spLocks noChangeShapeType="1"/>
          </p:cNvSpPr>
          <p:nvPr/>
        </p:nvSpPr>
        <p:spPr bwMode="auto">
          <a:xfrm>
            <a:off x="741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2" name="Line 77"/>
          <p:cNvSpPr>
            <a:spLocks noChangeShapeType="1"/>
          </p:cNvSpPr>
          <p:nvPr/>
        </p:nvSpPr>
        <p:spPr bwMode="auto">
          <a:xfrm>
            <a:off x="757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3" name="Line 78"/>
          <p:cNvSpPr>
            <a:spLocks noChangeShapeType="1"/>
          </p:cNvSpPr>
          <p:nvPr/>
        </p:nvSpPr>
        <p:spPr bwMode="auto">
          <a:xfrm>
            <a:off x="77231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4" name="Line 79"/>
          <p:cNvSpPr>
            <a:spLocks noChangeShapeType="1"/>
          </p:cNvSpPr>
          <p:nvPr/>
        </p:nvSpPr>
        <p:spPr bwMode="auto">
          <a:xfrm>
            <a:off x="78755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6" name="Text Box 81"/>
          <p:cNvSpPr txBox="1">
            <a:spLocks noChangeArrowheads="1"/>
          </p:cNvSpPr>
          <p:nvPr/>
        </p:nvSpPr>
        <p:spPr bwMode="auto">
          <a:xfrm>
            <a:off x="1634904" y="5638800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B</a:t>
            </a:r>
          </a:p>
        </p:txBody>
      </p:sp>
      <p:sp>
        <p:nvSpPr>
          <p:cNvPr id="69707" name="Rectangle 82"/>
          <p:cNvSpPr>
            <a:spLocks noChangeArrowheads="1"/>
          </p:cNvSpPr>
          <p:nvPr/>
        </p:nvSpPr>
        <p:spPr bwMode="auto">
          <a:xfrm>
            <a:off x="2613025" y="34512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8" name="Rectangle 83"/>
          <p:cNvSpPr>
            <a:spLocks noChangeArrowheads="1"/>
          </p:cNvSpPr>
          <p:nvPr/>
        </p:nvSpPr>
        <p:spPr bwMode="auto">
          <a:xfrm>
            <a:off x="3913188" y="47466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9" name="Line 84"/>
          <p:cNvSpPr>
            <a:spLocks noChangeShapeType="1"/>
          </p:cNvSpPr>
          <p:nvPr/>
        </p:nvSpPr>
        <p:spPr bwMode="auto">
          <a:xfrm>
            <a:off x="26177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0" name="Line 85"/>
          <p:cNvSpPr>
            <a:spLocks noChangeShapeType="1"/>
          </p:cNvSpPr>
          <p:nvPr/>
        </p:nvSpPr>
        <p:spPr bwMode="auto">
          <a:xfrm>
            <a:off x="38369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1" name="Line 86"/>
          <p:cNvSpPr>
            <a:spLocks noChangeShapeType="1"/>
          </p:cNvSpPr>
          <p:nvPr/>
        </p:nvSpPr>
        <p:spPr bwMode="auto">
          <a:xfrm>
            <a:off x="26892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2" name="Line 87"/>
          <p:cNvSpPr>
            <a:spLocks noChangeShapeType="1"/>
          </p:cNvSpPr>
          <p:nvPr/>
        </p:nvSpPr>
        <p:spPr bwMode="auto">
          <a:xfrm>
            <a:off x="28416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3" name="Line 88"/>
          <p:cNvSpPr>
            <a:spLocks noChangeShapeType="1"/>
          </p:cNvSpPr>
          <p:nvPr/>
        </p:nvSpPr>
        <p:spPr bwMode="auto">
          <a:xfrm>
            <a:off x="2994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4" name="Line 89"/>
          <p:cNvSpPr>
            <a:spLocks noChangeShapeType="1"/>
          </p:cNvSpPr>
          <p:nvPr/>
        </p:nvSpPr>
        <p:spPr bwMode="auto">
          <a:xfrm>
            <a:off x="31464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5" name="Line 90"/>
          <p:cNvSpPr>
            <a:spLocks noChangeShapeType="1"/>
          </p:cNvSpPr>
          <p:nvPr/>
        </p:nvSpPr>
        <p:spPr bwMode="auto">
          <a:xfrm>
            <a:off x="3756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6" name="Line 91"/>
          <p:cNvSpPr>
            <a:spLocks noChangeShapeType="1"/>
          </p:cNvSpPr>
          <p:nvPr/>
        </p:nvSpPr>
        <p:spPr bwMode="auto">
          <a:xfrm>
            <a:off x="3298825" y="32178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7" name="Line 92"/>
          <p:cNvSpPr>
            <a:spLocks noChangeShapeType="1"/>
          </p:cNvSpPr>
          <p:nvPr/>
        </p:nvSpPr>
        <p:spPr bwMode="auto">
          <a:xfrm>
            <a:off x="39893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8" name="Line 93"/>
          <p:cNvSpPr>
            <a:spLocks noChangeShapeType="1"/>
          </p:cNvSpPr>
          <p:nvPr/>
        </p:nvSpPr>
        <p:spPr bwMode="auto">
          <a:xfrm>
            <a:off x="41417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9" name="Line 94"/>
          <p:cNvSpPr>
            <a:spLocks noChangeShapeType="1"/>
          </p:cNvSpPr>
          <p:nvPr/>
        </p:nvSpPr>
        <p:spPr bwMode="auto">
          <a:xfrm>
            <a:off x="4294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0" name="Line 95"/>
          <p:cNvSpPr>
            <a:spLocks noChangeShapeType="1"/>
          </p:cNvSpPr>
          <p:nvPr/>
        </p:nvSpPr>
        <p:spPr bwMode="auto">
          <a:xfrm>
            <a:off x="44465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1" name="Line 96"/>
          <p:cNvSpPr>
            <a:spLocks noChangeShapeType="1"/>
          </p:cNvSpPr>
          <p:nvPr/>
        </p:nvSpPr>
        <p:spPr bwMode="auto">
          <a:xfrm>
            <a:off x="5056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2" name="Line 97"/>
          <p:cNvSpPr>
            <a:spLocks noChangeShapeType="1"/>
          </p:cNvSpPr>
          <p:nvPr/>
        </p:nvSpPr>
        <p:spPr bwMode="auto">
          <a:xfrm>
            <a:off x="4598988" y="53514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3" name="Text Box 98"/>
          <p:cNvSpPr txBox="1">
            <a:spLocks noChangeArrowheads="1"/>
          </p:cNvSpPr>
          <p:nvPr/>
        </p:nvSpPr>
        <p:spPr bwMode="auto">
          <a:xfrm>
            <a:off x="2663825" y="3454400"/>
            <a:ext cx="10232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chemeClr val="accent5"/>
                </a:solidFill>
                <a:latin typeface="+mn-lt"/>
              </a:rPr>
              <a:t>TCP Data</a:t>
            </a:r>
          </a:p>
        </p:txBody>
      </p:sp>
      <p:sp>
        <p:nvSpPr>
          <p:cNvPr id="69724" name="Text Box 99"/>
          <p:cNvSpPr txBox="1">
            <a:spLocks noChangeArrowheads="1"/>
          </p:cNvSpPr>
          <p:nvPr/>
        </p:nvSpPr>
        <p:spPr bwMode="auto">
          <a:xfrm>
            <a:off x="3887788" y="4764088"/>
            <a:ext cx="10232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chemeClr val="accent5"/>
                </a:solidFill>
                <a:latin typeface="+mn-lt"/>
              </a:rPr>
              <a:t>TCP Data</a:t>
            </a:r>
          </a:p>
        </p:txBody>
      </p:sp>
      <p:sp>
        <p:nvSpPr>
          <p:cNvPr id="69725" name="Rectangle 100"/>
          <p:cNvSpPr>
            <a:spLocks noChangeArrowheads="1"/>
          </p:cNvSpPr>
          <p:nvPr/>
        </p:nvSpPr>
        <p:spPr bwMode="auto">
          <a:xfrm>
            <a:off x="3836988" y="34512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6" name="Text Box 101"/>
          <p:cNvSpPr txBox="1">
            <a:spLocks noChangeArrowheads="1"/>
          </p:cNvSpPr>
          <p:nvPr/>
        </p:nvSpPr>
        <p:spPr bwMode="auto">
          <a:xfrm>
            <a:off x="3913188" y="3424238"/>
            <a:ext cx="4587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chemeClr val="accent5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chemeClr val="accent5"/>
                </a:solidFill>
                <a:latin typeface="+mn-lt"/>
              </a:rPr>
              <a:t>HDR</a:t>
            </a:r>
          </a:p>
        </p:txBody>
      </p:sp>
      <p:sp>
        <p:nvSpPr>
          <p:cNvPr id="69727" name="Rectangle 102"/>
          <p:cNvSpPr>
            <a:spLocks noChangeArrowheads="1"/>
          </p:cNvSpPr>
          <p:nvPr/>
        </p:nvSpPr>
        <p:spPr bwMode="auto">
          <a:xfrm>
            <a:off x="5132388" y="47466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8" name="Text Box 103"/>
          <p:cNvSpPr txBox="1">
            <a:spLocks noChangeArrowheads="1"/>
          </p:cNvSpPr>
          <p:nvPr/>
        </p:nvSpPr>
        <p:spPr bwMode="auto">
          <a:xfrm>
            <a:off x="5159375" y="4746625"/>
            <a:ext cx="4587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chemeClr val="accent5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chemeClr val="accent5"/>
                </a:solidFill>
                <a:latin typeface="+mn-lt"/>
              </a:rPr>
              <a:t>HDR</a:t>
            </a:r>
          </a:p>
        </p:txBody>
      </p:sp>
      <p:sp>
        <p:nvSpPr>
          <p:cNvPr id="69732" name="Rectangle 107"/>
          <p:cNvSpPr>
            <a:spLocks noChangeArrowheads="1"/>
          </p:cNvSpPr>
          <p:nvPr/>
        </p:nvSpPr>
        <p:spPr bwMode="auto">
          <a:xfrm>
            <a:off x="3913188" y="5584825"/>
            <a:ext cx="1219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951404" name="AutoShape 108"/>
          <p:cNvSpPr>
            <a:spLocks noChangeArrowheads="1"/>
          </p:cNvSpPr>
          <p:nvPr/>
        </p:nvSpPr>
        <p:spPr bwMode="auto">
          <a:xfrm>
            <a:off x="5741988" y="3756025"/>
            <a:ext cx="3325812" cy="914400"/>
          </a:xfrm>
          <a:prstGeom prst="wedgeRectCallout">
            <a:avLst>
              <a:gd name="adj1" fmla="val -66104"/>
              <a:gd name="adj2" fmla="val 1490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chemeClr val="bg1"/>
                </a:solidFill>
                <a:latin typeface="+mn-lt"/>
              </a:rPr>
              <a:t>ACK sequence number </a:t>
            </a:r>
            <a:endParaRPr lang="en-US" sz="1800" b="0" dirty="0" smtClean="0">
              <a:solidFill>
                <a:schemeClr val="bg1"/>
              </a:solidFill>
              <a:latin typeface="+mn-lt"/>
            </a:endParaRPr>
          </a:p>
          <a:p>
            <a:pPr algn="ctr" eaLnBrk="0" hangingPunct="0"/>
            <a:r>
              <a:rPr lang="en-US" sz="1800" b="0" dirty="0" smtClean="0">
                <a:solidFill>
                  <a:schemeClr val="bg1"/>
                </a:solidFill>
                <a:latin typeface="+mn-lt"/>
              </a:rPr>
              <a:t>= </a:t>
            </a:r>
            <a:r>
              <a:rPr lang="en-US" sz="1800" b="0" dirty="0">
                <a:solidFill>
                  <a:schemeClr val="bg1"/>
                </a:solidFill>
                <a:latin typeface="+mn-lt"/>
              </a:rPr>
              <a:t>next expected </a:t>
            </a:r>
            <a:r>
              <a:rPr lang="en-US" sz="1800" b="0" dirty="0" smtClean="0">
                <a:solidFill>
                  <a:schemeClr val="bg1"/>
                </a:solidFill>
                <a:latin typeface="+mn-lt"/>
              </a:rPr>
              <a:t>byte</a:t>
            </a:r>
          </a:p>
          <a:p>
            <a:pPr algn="ctr" eaLnBrk="0" hangingPunct="0"/>
            <a:r>
              <a:rPr lang="en-US" sz="1800" b="0" dirty="0" smtClean="0">
                <a:solidFill>
                  <a:schemeClr val="bg1"/>
                </a:solidFill>
                <a:latin typeface="+mn-lt"/>
              </a:rPr>
              <a:t>= </a:t>
            </a:r>
            <a:r>
              <a:rPr lang="en-US" sz="1800" b="0" dirty="0" err="1" smtClean="0">
                <a:solidFill>
                  <a:schemeClr val="bg1"/>
                </a:solidFill>
                <a:latin typeface="+mn-lt"/>
              </a:rPr>
              <a:t>seqno</a:t>
            </a:r>
            <a:r>
              <a:rPr lang="en-US" sz="1800" b="0" dirty="0" smtClean="0">
                <a:solidFill>
                  <a:schemeClr val="bg1"/>
                </a:solidFill>
                <a:latin typeface="+mn-lt"/>
              </a:rPr>
              <a:t> + length(data)</a:t>
            </a:r>
            <a:endParaRPr lang="en-US" sz="1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51405" name="Rectangle 109"/>
          <p:cNvSpPr>
            <a:spLocks noChangeArrowheads="1"/>
          </p:cNvSpPr>
          <p:nvPr/>
        </p:nvSpPr>
        <p:spPr bwMode="auto">
          <a:xfrm>
            <a:off x="5132388" y="5584825"/>
            <a:ext cx="152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11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112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0107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chemeClr val="accent5"/>
                </a:solidFill>
                <a:latin typeface="+mn-lt"/>
              </a:rPr>
              <a:t>ISN </a:t>
            </a:r>
            <a:r>
              <a:rPr lang="en-US" sz="1800" b="0" dirty="0" smtClean="0">
                <a:solidFill>
                  <a:schemeClr val="accent5"/>
                </a:solidFill>
                <a:latin typeface="+mn-lt"/>
              </a:rPr>
              <a:t>(Initial </a:t>
            </a:r>
            <a:r>
              <a:rPr lang="en-US" sz="1800" b="0" dirty="0">
                <a:solidFill>
                  <a:schemeClr val="accent5"/>
                </a:solidFill>
                <a:latin typeface="+mn-lt"/>
              </a:rPr>
              <a:t>S</a:t>
            </a:r>
            <a:r>
              <a:rPr lang="en-US" sz="1800" b="0" dirty="0" smtClean="0">
                <a:solidFill>
                  <a:schemeClr val="accent5"/>
                </a:solidFill>
                <a:latin typeface="+mn-lt"/>
              </a:rPr>
              <a:t>equence </a:t>
            </a:r>
            <a:r>
              <a:rPr lang="en-US" sz="1800" b="0" dirty="0">
                <a:solidFill>
                  <a:schemeClr val="accent5"/>
                </a:solidFill>
                <a:latin typeface="+mn-lt"/>
              </a:rPr>
              <a:t>N</a:t>
            </a:r>
            <a:r>
              <a:rPr lang="en-US" sz="1800" b="0" dirty="0" smtClean="0">
                <a:solidFill>
                  <a:schemeClr val="accent5"/>
                </a:solidFill>
                <a:latin typeface="+mn-lt"/>
              </a:rPr>
              <a:t>umber</a:t>
            </a:r>
            <a:r>
              <a:rPr lang="en-US" sz="1800" b="0" dirty="0">
                <a:solidFill>
                  <a:schemeClr val="accent5"/>
                </a:solidFill>
                <a:latin typeface="+mn-lt"/>
              </a:rPr>
              <a:t>)</a:t>
            </a:r>
          </a:p>
        </p:txBody>
      </p:sp>
      <p:sp>
        <p:nvSpPr>
          <p:cNvPr id="113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chemeClr val="bg1"/>
                </a:solidFill>
                <a:latin typeface="+mn-lt"/>
                <a:cs typeface="Courier"/>
              </a:rPr>
              <a:t>Sequence number </a:t>
            </a:r>
            <a:r>
              <a:rPr lang="en-US" sz="1800" b="0" dirty="0" smtClean="0">
                <a:solidFill>
                  <a:schemeClr val="bg1"/>
                </a:solidFill>
                <a:latin typeface="+mn-lt"/>
                <a:cs typeface="Courier"/>
              </a:rPr>
              <a:t> </a:t>
            </a:r>
            <a:br>
              <a:rPr lang="en-US" sz="1800" b="0" dirty="0" smtClean="0">
                <a:solidFill>
                  <a:schemeClr val="bg1"/>
                </a:solidFill>
                <a:latin typeface="+mn-lt"/>
                <a:cs typeface="Courier"/>
              </a:rPr>
            </a:br>
            <a:r>
              <a:rPr lang="en-US" sz="1800" b="0" dirty="0" smtClean="0">
                <a:solidFill>
                  <a:schemeClr val="bg1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 smtClean="0">
                <a:solidFill>
                  <a:schemeClr val="bg1"/>
                </a:solidFill>
                <a:latin typeface="+mn-lt"/>
                <a:cs typeface="Courier"/>
              </a:rPr>
              <a:t>st</a:t>
            </a:r>
            <a:r>
              <a:rPr lang="en-US" sz="1800" b="0" dirty="0" smtClean="0">
                <a:solidFill>
                  <a:schemeClr val="bg1"/>
                </a:solidFill>
                <a:latin typeface="+mn-lt"/>
                <a:cs typeface="Courier"/>
              </a:rPr>
              <a:t> byte in segment = ISN + k</a:t>
            </a:r>
            <a:endParaRPr lang="en-US" sz="1800" b="0" dirty="0">
              <a:solidFill>
                <a:schemeClr val="bg1"/>
              </a:solidFill>
              <a:latin typeface="+mn-lt"/>
              <a:cs typeface="Courier"/>
            </a:endParaRPr>
          </a:p>
        </p:txBody>
      </p:sp>
      <p:cxnSp>
        <p:nvCxnSpPr>
          <p:cNvPr id="114" name="Straight Arrow Connector 113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chemeClr val="accent5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5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979687" y="18288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k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6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404" grpId="0" animBg="1"/>
      <p:bldP spid="95140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190763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Starting byte offset of data carried in this segment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09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 smtClean="0"/>
              <a:t>Checksum </a:t>
            </a:r>
          </a:p>
          <a:p>
            <a:pPr lvl="1"/>
            <a:r>
              <a:rPr lang="en-US" dirty="0" smtClean="0"/>
              <a:t>Sequence numbers are byte offsets </a:t>
            </a:r>
          </a:p>
          <a:p>
            <a:pPr lvl="1"/>
            <a:r>
              <a:rPr lang="en-US" dirty="0" smtClean="0"/>
              <a:t>Receiver sends </a:t>
            </a:r>
            <a:r>
              <a:rPr lang="en-US" dirty="0" smtClean="0">
                <a:solidFill>
                  <a:schemeClr val="accent5"/>
                </a:solidFill>
              </a:rPr>
              <a:t>cumulative acknowledgements</a:t>
            </a:r>
            <a:r>
              <a:rPr lang="en-US" dirty="0" smtClean="0"/>
              <a:t> (like GBN)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7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ACKs and sequence numbers</a:t>
            </a:r>
            <a:endParaRPr lang="en-US" dirty="0"/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 sends packet </a:t>
            </a:r>
          </a:p>
          <a:p>
            <a:pPr lvl="1"/>
            <a:r>
              <a:rPr lang="en-US" dirty="0" smtClean="0"/>
              <a:t>Data starts with sequence number X</a:t>
            </a:r>
          </a:p>
          <a:p>
            <a:pPr lvl="1"/>
            <a:r>
              <a:rPr lang="en-US" dirty="0" smtClean="0"/>
              <a:t>Packet contains B bytes [X, X+1, X+2, …</a:t>
            </a:r>
            <a:r>
              <a:rPr lang="en-US" altLang="zh-CN" dirty="0" smtClean="0"/>
              <a:t>,</a:t>
            </a:r>
            <a:r>
              <a:rPr lang="zh-CN" altLang="en-US" smtClean="0"/>
              <a:t> </a:t>
            </a:r>
            <a:r>
              <a:rPr lang="en-US" smtClean="0"/>
              <a:t>X+B-1</a:t>
            </a:r>
            <a:r>
              <a:rPr lang="en-US" dirty="0" smtClean="0"/>
              <a:t>]</a:t>
            </a:r>
          </a:p>
          <a:p>
            <a:r>
              <a:rPr lang="en-US" dirty="0" smtClean="0"/>
              <a:t>Upon receipt of packet, receiver sends an ACK</a:t>
            </a:r>
          </a:p>
          <a:p>
            <a:pPr lvl="1"/>
            <a:r>
              <a:rPr lang="en-US" dirty="0" smtClean="0"/>
              <a:t> If all data prior to X already received:</a:t>
            </a:r>
          </a:p>
          <a:p>
            <a:pPr lvl="2"/>
            <a:r>
              <a:rPr lang="en-US" dirty="0" smtClean="0"/>
              <a:t>ACK acknowledges </a:t>
            </a:r>
            <a:r>
              <a:rPr lang="en-US" dirty="0" smtClean="0">
                <a:solidFill>
                  <a:schemeClr val="accent5"/>
                </a:solidFill>
              </a:rPr>
              <a:t>X+B</a:t>
            </a:r>
            <a:r>
              <a:rPr lang="en-US" dirty="0" smtClean="0"/>
              <a:t> (because that is next expected byte)</a:t>
            </a:r>
          </a:p>
          <a:p>
            <a:pPr lvl="1"/>
            <a:r>
              <a:rPr lang="en-US" dirty="0" smtClean="0"/>
              <a:t>If highest in-order byte received is Y </a:t>
            </a:r>
            <a:r>
              <a:rPr lang="en-US" dirty="0" err="1" smtClean="0"/>
              <a:t>s.t.</a:t>
            </a:r>
            <a:r>
              <a:rPr lang="en-US" dirty="0" smtClean="0"/>
              <a:t> (Y+1) &lt; X</a:t>
            </a:r>
          </a:p>
          <a:p>
            <a:pPr lvl="2"/>
            <a:r>
              <a:rPr lang="en-US" dirty="0" smtClean="0"/>
              <a:t>ACK acknowledges </a:t>
            </a:r>
            <a:r>
              <a:rPr lang="en-US" dirty="0" smtClean="0">
                <a:solidFill>
                  <a:schemeClr val="accent5"/>
                </a:solidFill>
              </a:rPr>
              <a:t>Y+1</a:t>
            </a:r>
          </a:p>
          <a:p>
            <a:pPr lvl="2"/>
            <a:r>
              <a:rPr lang="en-US" dirty="0" smtClean="0"/>
              <a:t>Even if this has been </a:t>
            </a:r>
            <a:r>
              <a:rPr lang="en-US" dirty="0" err="1" smtClean="0"/>
              <a:t>ACKed</a:t>
            </a:r>
            <a:r>
              <a:rPr lang="en-US" dirty="0" smtClean="0"/>
              <a:t> before</a:t>
            </a:r>
          </a:p>
          <a:p>
            <a:pPr lvl="8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2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Sender: </a:t>
            </a:r>
            <a:r>
              <a:rPr lang="en-US" dirty="0" err="1" smtClean="0"/>
              <a:t>seqno</a:t>
            </a:r>
            <a:r>
              <a:rPr lang="en-US" dirty="0" smtClean="0"/>
              <a:t>=X, length=B</a:t>
            </a:r>
          </a:p>
          <a:p>
            <a:r>
              <a:rPr lang="en-US" dirty="0" smtClean="0"/>
              <a:t>Receiver: ACK=X+B</a:t>
            </a:r>
          </a:p>
          <a:p>
            <a:r>
              <a:rPr lang="en-US" dirty="0" smtClean="0"/>
              <a:t>Sender: </a:t>
            </a:r>
            <a:r>
              <a:rPr lang="en-US" dirty="0" err="1" smtClean="0"/>
              <a:t>seqno</a:t>
            </a:r>
            <a:r>
              <a:rPr lang="en-US" dirty="0" smtClean="0"/>
              <a:t>=X+B, length=B</a:t>
            </a:r>
          </a:p>
          <a:p>
            <a:r>
              <a:rPr lang="en-US" dirty="0" smtClean="0"/>
              <a:t>Receiver: ACK=X+2B</a:t>
            </a:r>
          </a:p>
          <a:p>
            <a:r>
              <a:rPr lang="en-US" dirty="0" smtClean="0"/>
              <a:t>Sender: </a:t>
            </a:r>
            <a:r>
              <a:rPr lang="en-US" dirty="0" err="1" smtClean="0"/>
              <a:t>seqno</a:t>
            </a:r>
            <a:r>
              <a:rPr lang="en-US" dirty="0" smtClean="0"/>
              <a:t>=X+2B, length=B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chemeClr val="accent5"/>
                </a:solidFill>
              </a:rPr>
              <a:t>Seqno</a:t>
            </a:r>
            <a:r>
              <a:rPr lang="en-US" dirty="0" smtClean="0">
                <a:solidFill>
                  <a:schemeClr val="accent5"/>
                </a:solidFill>
              </a:rPr>
              <a:t> of next packet is same as last ACK field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3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Designing a reliable transport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Stop and wait </a:t>
            </a:r>
            <a:r>
              <a:rPr lang="en-US" dirty="0" smtClean="0"/>
              <a:t>is correct but inefficient</a:t>
            </a:r>
          </a:p>
          <a:p>
            <a:pPr lvl="1"/>
            <a:r>
              <a:rPr lang="en-US" dirty="0" smtClean="0"/>
              <a:t>Works packet by packet (of size DATA)</a:t>
            </a:r>
          </a:p>
          <a:p>
            <a:pPr lvl="1"/>
            <a:r>
              <a:rPr lang="en-US" dirty="0" smtClean="0"/>
              <a:t>Throughput is </a:t>
            </a:r>
            <a:r>
              <a:rPr lang="en-US" smtClean="0"/>
              <a:t>(DATA/RTT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Sliding window</a:t>
            </a:r>
            <a:r>
              <a:rPr lang="en-US" dirty="0" smtClean="0"/>
              <a:t>: </a:t>
            </a:r>
            <a:r>
              <a:rPr lang="en-US" dirty="0"/>
              <a:t>u</a:t>
            </a:r>
            <a:r>
              <a:rPr lang="en-US" dirty="0" smtClean="0"/>
              <a:t>se pipelining to increase throughput</a:t>
            </a:r>
          </a:p>
          <a:p>
            <a:pPr lvl="1"/>
            <a:r>
              <a:rPr lang="en-US" dirty="0" smtClean="0"/>
              <a:t>n packets at a time results in higher throughput</a:t>
            </a:r>
          </a:p>
          <a:p>
            <a:pPr lvl="1"/>
            <a:r>
              <a:rPr lang="en-US" dirty="0"/>
              <a:t>MIN(n*DATA/RTT, Link Bandwidth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1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1" name="Oval 28"/>
          <p:cNvSpPr>
            <a:spLocks noChangeArrowheads="1"/>
          </p:cNvSpPr>
          <p:nvPr/>
        </p:nvSpPr>
        <p:spPr bwMode="auto">
          <a:xfrm>
            <a:off x="4135438" y="2743200"/>
            <a:ext cx="3124200" cy="609600"/>
          </a:xfrm>
          <a:prstGeom prst="ellips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chemeClr val="accent4"/>
                </a:solidFill>
                <a:latin typeface="Arial" charset="0"/>
              </a:rPr>
              <a:t>Acknowledgment gives </a:t>
            </a:r>
            <a:r>
              <a:rPr lang="en-US" b="0" dirty="0" err="1">
                <a:solidFill>
                  <a:schemeClr val="accent4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chemeClr val="accent4"/>
                </a:solidFill>
                <a:latin typeface="Arial" charset="0"/>
              </a:rPr>
              <a:t> just beyond highest </a:t>
            </a:r>
            <a:r>
              <a:rPr lang="en-US" b="0" dirty="0" err="1">
                <a:solidFill>
                  <a:schemeClr val="accent4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chemeClr val="accent4"/>
                </a:solidFill>
                <a:latin typeface="Arial" charset="0"/>
              </a:rPr>
              <a:t> received </a:t>
            </a:r>
            <a:r>
              <a:rPr lang="en-US" u="sng" dirty="0">
                <a:solidFill>
                  <a:schemeClr val="accent4"/>
                </a:solidFill>
                <a:latin typeface="Arial" charset="0"/>
              </a:rPr>
              <a:t>in </a:t>
            </a:r>
            <a:r>
              <a:rPr lang="en-US" u="sng" dirty="0" smtClean="0">
                <a:solidFill>
                  <a:schemeClr val="accent4"/>
                </a:solidFill>
                <a:latin typeface="Arial" charset="0"/>
              </a:rPr>
              <a:t>order</a:t>
            </a:r>
            <a:endParaRPr lang="en-US" u="sng" dirty="0">
              <a:solidFill>
                <a:schemeClr val="accent4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60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 smtClean="0"/>
              <a:t>Checksum </a:t>
            </a:r>
          </a:p>
          <a:p>
            <a:pPr lvl="1"/>
            <a:r>
              <a:rPr lang="en-US" dirty="0" smtClean="0"/>
              <a:t>Sequence numbers are byte offsets </a:t>
            </a:r>
          </a:p>
          <a:p>
            <a:pPr lvl="1"/>
            <a:r>
              <a:rPr lang="en-US" dirty="0" smtClean="0"/>
              <a:t>Receiver sends cumulative acknowledgements (like GBN)</a:t>
            </a:r>
          </a:p>
          <a:p>
            <a:pPr lvl="1"/>
            <a:r>
              <a:rPr lang="en-US" dirty="0" smtClean="0"/>
              <a:t>Receivers </a:t>
            </a:r>
            <a:r>
              <a:rPr lang="en-US" dirty="0" smtClean="0">
                <a:solidFill>
                  <a:schemeClr val="accent5"/>
                </a:solidFill>
              </a:rPr>
              <a:t>can buffer out-of-sequence packets </a:t>
            </a:r>
            <a:r>
              <a:rPr lang="en-US" dirty="0" smtClean="0"/>
              <a:t>(like SR)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8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 sends packets with 100B and </a:t>
            </a:r>
            <a:r>
              <a:rPr lang="en-US" dirty="0" err="1" smtClean="0"/>
              <a:t>seqnos</a:t>
            </a:r>
            <a:r>
              <a:rPr lang="en-US" dirty="0" smtClean="0"/>
              <a:t>.:</a:t>
            </a:r>
          </a:p>
          <a:p>
            <a:pPr lvl="1"/>
            <a:r>
              <a:rPr lang="en-US" dirty="0" smtClean="0"/>
              <a:t>100, 200, 300, 400, 500, 600, 700, 800, 900, …</a:t>
            </a:r>
          </a:p>
          <a:p>
            <a:r>
              <a:rPr lang="en-US" dirty="0" smtClean="0"/>
              <a:t>Assume the fifth packet (</a:t>
            </a:r>
            <a:r>
              <a:rPr lang="en-US" dirty="0" err="1" smtClean="0"/>
              <a:t>seqno</a:t>
            </a:r>
            <a:r>
              <a:rPr lang="en-US" dirty="0" smtClean="0"/>
              <a:t> 500) is lost, but no others</a:t>
            </a:r>
          </a:p>
          <a:p>
            <a:r>
              <a:rPr lang="en-US" dirty="0" smtClean="0"/>
              <a:t>Stream of ACKs will be:</a:t>
            </a:r>
          </a:p>
          <a:p>
            <a:pPr lvl="1"/>
            <a:r>
              <a:rPr lang="en-US" dirty="0" smtClean="0"/>
              <a:t>200, 300, 400, 500 (seqno:600</a:t>
            </a:r>
            <a:r>
              <a:rPr lang="en-US" dirty="0"/>
              <a:t>), 500 </a:t>
            </a:r>
            <a:r>
              <a:rPr lang="en-US" dirty="0" smtClean="0"/>
              <a:t>(</a:t>
            </a:r>
            <a:r>
              <a:rPr lang="en-US" dirty="0"/>
              <a:t>seqno:</a:t>
            </a:r>
            <a:r>
              <a:rPr lang="en-US" dirty="0" smtClean="0"/>
              <a:t>700</a:t>
            </a:r>
            <a:r>
              <a:rPr lang="en-US" dirty="0"/>
              <a:t>), 500 </a:t>
            </a:r>
            <a:r>
              <a:rPr lang="en-US" dirty="0" smtClean="0"/>
              <a:t>(</a:t>
            </a:r>
            <a:r>
              <a:rPr lang="en-US" dirty="0"/>
              <a:t>seqno:</a:t>
            </a:r>
            <a:r>
              <a:rPr lang="en-US" dirty="0" smtClean="0"/>
              <a:t>800</a:t>
            </a:r>
            <a:r>
              <a:rPr lang="en-US" dirty="0"/>
              <a:t>), 500 </a:t>
            </a:r>
            <a:r>
              <a:rPr lang="en-US" dirty="0" smtClean="0"/>
              <a:t>(</a:t>
            </a:r>
            <a:r>
              <a:rPr lang="en-US" dirty="0"/>
              <a:t>seqno:</a:t>
            </a:r>
            <a:r>
              <a:rPr lang="en-US" dirty="0" smtClean="0"/>
              <a:t>900</a:t>
            </a:r>
            <a:r>
              <a:rPr lang="en-US" dirty="0"/>
              <a:t>),…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TCP introduce?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 smtClean="0"/>
              <a:t>Checksum </a:t>
            </a:r>
          </a:p>
          <a:p>
            <a:pPr lvl="1"/>
            <a:r>
              <a:rPr lang="en-US" dirty="0" smtClean="0"/>
              <a:t>Sequence numbers are byte offsets </a:t>
            </a:r>
          </a:p>
          <a:p>
            <a:pPr lvl="1"/>
            <a:r>
              <a:rPr lang="en-US" dirty="0" smtClean="0"/>
              <a:t>Receiver sends cumulative acknowledgements (like GBN)</a:t>
            </a:r>
          </a:p>
          <a:p>
            <a:pPr lvl="1"/>
            <a:r>
              <a:rPr lang="en-US" dirty="0" smtClean="0"/>
              <a:t>Receivers can buffer out-of-sequence packets (like SR)</a:t>
            </a:r>
          </a:p>
          <a:p>
            <a:r>
              <a:rPr lang="en-US" dirty="0"/>
              <a:t>Introduces </a:t>
            </a:r>
            <a:r>
              <a:rPr lang="en-US" dirty="0">
                <a:solidFill>
                  <a:schemeClr val="accent5"/>
                </a:solidFill>
              </a:rPr>
              <a:t>fast </a:t>
            </a:r>
            <a:r>
              <a:rPr lang="en-US" dirty="0" smtClean="0">
                <a:solidFill>
                  <a:schemeClr val="accent5"/>
                </a:solidFill>
              </a:rPr>
              <a:t>retransmit</a:t>
            </a:r>
            <a:r>
              <a:rPr lang="en-US" dirty="0" smtClean="0"/>
              <a:t>: duplicate ACKs trigger </a:t>
            </a:r>
            <a:r>
              <a:rPr lang="en-US" dirty="0"/>
              <a:t>early retransmission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6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Duplicate ACKs </a:t>
            </a:r>
            <a:r>
              <a:rPr lang="en-US" dirty="0" smtClean="0"/>
              <a:t>are a sign of an isolated loss</a:t>
            </a:r>
          </a:p>
          <a:p>
            <a:pPr lvl="1"/>
            <a:r>
              <a:rPr lang="en-US" dirty="0" smtClean="0"/>
              <a:t>The lack of ACK progress means 500 hasn’t been delivered</a:t>
            </a:r>
          </a:p>
          <a:p>
            <a:pPr lvl="1"/>
            <a:r>
              <a:rPr lang="en-US" dirty="0" smtClean="0"/>
              <a:t>Stream of ACKs means some packets are being delivered</a:t>
            </a:r>
          </a:p>
          <a:p>
            <a:r>
              <a:rPr lang="en-US" dirty="0" smtClean="0"/>
              <a:t>Trigger retransmission upon receiving k duplicate ACKs</a:t>
            </a:r>
          </a:p>
          <a:p>
            <a:pPr lvl="2"/>
            <a:r>
              <a:rPr lang="en-US" dirty="0" smtClean="0"/>
              <a:t>TCP uses k=3</a:t>
            </a:r>
          </a:p>
          <a:p>
            <a:pPr lvl="2"/>
            <a:r>
              <a:rPr lang="en-US" dirty="0" smtClean="0"/>
              <a:t>Faster than waiting for timeout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9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choices after resending:</a:t>
            </a:r>
          </a:p>
          <a:p>
            <a:pPr lvl="1"/>
            <a:r>
              <a:rPr lang="en-US" dirty="0" smtClean="0"/>
              <a:t>Send missing packet and move sliding window by the number of dup ACKs</a:t>
            </a:r>
          </a:p>
          <a:p>
            <a:pPr lvl="2"/>
            <a:r>
              <a:rPr lang="en-US" dirty="0" smtClean="0"/>
              <a:t>Speeds up transmission, but might be wrong</a:t>
            </a:r>
          </a:p>
          <a:p>
            <a:pPr lvl="1"/>
            <a:r>
              <a:rPr lang="en-US" dirty="0" smtClean="0"/>
              <a:t>Send missing packet, and wait for ACK to move sliding window</a:t>
            </a:r>
          </a:p>
          <a:p>
            <a:pPr lvl="2"/>
            <a:r>
              <a:rPr lang="en-US" dirty="0" smtClean="0"/>
              <a:t>Is slowed down by single dropped packets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Which should TCP do?</a:t>
            </a:r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8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TCP introduce?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 smtClean="0"/>
              <a:t>Checksum </a:t>
            </a:r>
          </a:p>
          <a:p>
            <a:pPr lvl="1"/>
            <a:r>
              <a:rPr lang="en-US" dirty="0" smtClean="0"/>
              <a:t>Sequence numbers are byte offsets </a:t>
            </a:r>
          </a:p>
          <a:p>
            <a:pPr lvl="1"/>
            <a:r>
              <a:rPr lang="en-US" dirty="0" smtClean="0"/>
              <a:t>Receiver sends cumulative acknowledgements (like GBN)</a:t>
            </a:r>
          </a:p>
          <a:p>
            <a:pPr lvl="1"/>
            <a:r>
              <a:rPr lang="en-US" dirty="0" smtClean="0"/>
              <a:t>Receivers buffer out-of-sequence packets (like SR)</a:t>
            </a:r>
          </a:p>
          <a:p>
            <a:r>
              <a:rPr lang="en-US" dirty="0"/>
              <a:t>Introduces fast </a:t>
            </a:r>
            <a:r>
              <a:rPr lang="en-US" dirty="0" smtClean="0"/>
              <a:t>retransmit: duplicate ACKs trigger </a:t>
            </a:r>
            <a:r>
              <a:rPr lang="en-US" dirty="0"/>
              <a:t>early retransmission</a:t>
            </a:r>
          </a:p>
          <a:p>
            <a:r>
              <a:rPr lang="en-US" dirty="0"/>
              <a:t>Sender maintains a </a:t>
            </a:r>
            <a:r>
              <a:rPr lang="en-US" dirty="0">
                <a:solidFill>
                  <a:schemeClr val="accent5"/>
                </a:solidFill>
              </a:rPr>
              <a:t>single retransmission timer </a:t>
            </a:r>
            <a:r>
              <a:rPr lang="en-US" dirty="0"/>
              <a:t>(like GBN) and retransmits on </a:t>
            </a:r>
            <a:r>
              <a:rPr lang="en-US" dirty="0" smtClean="0"/>
              <a:t>timeout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4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Retransmission timeout</a:t>
            </a:r>
            <a:endParaRPr lang="en-US" dirty="0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sender hasn’t received an ACK by timeout, </a:t>
            </a:r>
            <a:r>
              <a:rPr lang="en-US" dirty="0" smtClean="0">
                <a:solidFill>
                  <a:schemeClr val="accent5"/>
                </a:solidFill>
              </a:rPr>
              <a:t>retransmit the first packet </a:t>
            </a:r>
            <a:r>
              <a:rPr lang="en-US" dirty="0" smtClean="0"/>
              <a:t>in the window</a:t>
            </a:r>
          </a:p>
          <a:p>
            <a:r>
              <a:rPr lang="en-US" dirty="0" smtClean="0"/>
              <a:t>How do we pick a timeout value?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6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Line 2"/>
          <p:cNvSpPr>
            <a:spLocks noChangeShapeType="1"/>
          </p:cNvSpPr>
          <p:nvPr/>
        </p:nvSpPr>
        <p:spPr bwMode="auto">
          <a:xfrm>
            <a:off x="5799345" y="1988415"/>
            <a:ext cx="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illustration</a:t>
            </a:r>
            <a:endParaRPr lang="en-US" dirty="0"/>
          </a:p>
        </p:txBody>
      </p:sp>
      <p:sp>
        <p:nvSpPr>
          <p:cNvPr id="1132548" name="Line 4"/>
          <p:cNvSpPr>
            <a:spLocks noChangeShapeType="1"/>
          </p:cNvSpPr>
          <p:nvPr/>
        </p:nvSpPr>
        <p:spPr bwMode="auto">
          <a:xfrm>
            <a:off x="35895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49" name="Line 5"/>
          <p:cNvSpPr>
            <a:spLocks noChangeShapeType="1"/>
          </p:cNvSpPr>
          <p:nvPr/>
        </p:nvSpPr>
        <p:spPr bwMode="auto">
          <a:xfrm>
            <a:off x="1349583" y="1988415"/>
            <a:ext cx="1173162" cy="273050"/>
          </a:xfrm>
          <a:prstGeom prst="line">
            <a:avLst/>
          </a:prstGeom>
          <a:noFill/>
          <a:ln w="28575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0" name="Text Box 6"/>
          <p:cNvSpPr txBox="1">
            <a:spLocks noChangeArrowheads="1"/>
          </p:cNvSpPr>
          <p:nvPr/>
        </p:nvSpPr>
        <p:spPr bwMode="auto">
          <a:xfrm>
            <a:off x="1608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1" name="Line 7"/>
          <p:cNvSpPr>
            <a:spLocks noChangeShapeType="1"/>
          </p:cNvSpPr>
          <p:nvPr/>
        </p:nvSpPr>
        <p:spPr bwMode="auto">
          <a:xfrm>
            <a:off x="13797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2" name="Line 8"/>
          <p:cNvSpPr>
            <a:spLocks noChangeShapeType="1"/>
          </p:cNvSpPr>
          <p:nvPr/>
        </p:nvSpPr>
        <p:spPr bwMode="auto">
          <a:xfrm>
            <a:off x="1379745" y="4807815"/>
            <a:ext cx="2209800" cy="514350"/>
          </a:xfrm>
          <a:prstGeom prst="line">
            <a:avLst/>
          </a:prstGeom>
          <a:noFill/>
          <a:ln w="28575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3" name="Text Box 9"/>
          <p:cNvSpPr txBox="1">
            <a:spLocks noChangeArrowheads="1"/>
          </p:cNvSpPr>
          <p:nvPr/>
        </p:nvSpPr>
        <p:spPr bwMode="auto">
          <a:xfrm>
            <a:off x="1638508" y="4655415"/>
            <a:ext cx="309562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4" name="Text Box 10"/>
          <p:cNvSpPr txBox="1">
            <a:spLocks noChangeArrowheads="1"/>
          </p:cNvSpPr>
          <p:nvPr/>
        </p:nvSpPr>
        <p:spPr bwMode="auto">
          <a:xfrm>
            <a:off x="223267" y="5946362"/>
            <a:ext cx="466167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chemeClr val="accent5"/>
                </a:solidFill>
                <a:latin typeface="+mn-lt"/>
              </a:rPr>
              <a:t>Timeout too long </a:t>
            </a:r>
            <a:r>
              <a:rPr lang="en-US" sz="2400" b="0" dirty="0">
                <a:solidFill>
                  <a:schemeClr val="accent5"/>
                </a:solidFill>
                <a:latin typeface="+mn-lt"/>
                <a:sym typeface="Wingdings" charset="0"/>
              </a:rPr>
              <a:t> </a:t>
            </a:r>
            <a:r>
              <a:rPr lang="en-US" sz="2400" b="0" dirty="0" smtClean="0">
                <a:solidFill>
                  <a:schemeClr val="accent5"/>
                </a:solidFill>
                <a:latin typeface="+mn-lt"/>
                <a:sym typeface="Wingdings" charset="0"/>
              </a:rPr>
              <a:t>inefficient</a:t>
            </a:r>
            <a:endParaRPr lang="en-US" sz="2400" b="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132555" name="Line 11"/>
          <p:cNvSpPr>
            <a:spLocks noChangeShapeType="1"/>
          </p:cNvSpPr>
          <p:nvPr/>
        </p:nvSpPr>
        <p:spPr bwMode="auto">
          <a:xfrm>
            <a:off x="82377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6" name="Line 12"/>
          <p:cNvSpPr>
            <a:spLocks noChangeShapeType="1"/>
          </p:cNvSpPr>
          <p:nvPr/>
        </p:nvSpPr>
        <p:spPr bwMode="auto">
          <a:xfrm>
            <a:off x="5997783" y="1988415"/>
            <a:ext cx="2239962" cy="520700"/>
          </a:xfrm>
          <a:prstGeom prst="line">
            <a:avLst/>
          </a:prstGeom>
          <a:noFill/>
          <a:ln w="28575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7" name="Text Box 13"/>
          <p:cNvSpPr txBox="1">
            <a:spLocks noChangeArrowheads="1"/>
          </p:cNvSpPr>
          <p:nvPr/>
        </p:nvSpPr>
        <p:spPr bwMode="auto">
          <a:xfrm>
            <a:off x="6180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 dirty="0">
                <a:latin typeface="Tahoma" charset="0"/>
              </a:rPr>
              <a:t>1</a:t>
            </a:r>
          </a:p>
        </p:txBody>
      </p:sp>
      <p:sp>
        <p:nvSpPr>
          <p:cNvPr id="1132558" name="Line 14"/>
          <p:cNvSpPr>
            <a:spLocks noChangeShapeType="1"/>
          </p:cNvSpPr>
          <p:nvPr/>
        </p:nvSpPr>
        <p:spPr bwMode="auto">
          <a:xfrm flipH="1">
            <a:off x="6027945" y="2521815"/>
            <a:ext cx="2209800" cy="609600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59" name="Line 15"/>
          <p:cNvSpPr>
            <a:spLocks noChangeShapeType="1"/>
          </p:cNvSpPr>
          <p:nvPr/>
        </p:nvSpPr>
        <p:spPr bwMode="auto">
          <a:xfrm>
            <a:off x="6027945" y="2750415"/>
            <a:ext cx="2209800" cy="514350"/>
          </a:xfrm>
          <a:prstGeom prst="line">
            <a:avLst/>
          </a:prstGeom>
          <a:noFill/>
          <a:ln w="28575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60" name="Text Box 16"/>
          <p:cNvSpPr txBox="1">
            <a:spLocks noChangeArrowheads="1"/>
          </p:cNvSpPr>
          <p:nvPr/>
        </p:nvSpPr>
        <p:spPr bwMode="auto">
          <a:xfrm>
            <a:off x="6210508" y="2612303"/>
            <a:ext cx="309562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61" name="Text Box 17"/>
          <p:cNvSpPr txBox="1">
            <a:spLocks noChangeArrowheads="1"/>
          </p:cNvSpPr>
          <p:nvPr/>
        </p:nvSpPr>
        <p:spPr bwMode="auto">
          <a:xfrm>
            <a:off x="5020483" y="5950815"/>
            <a:ext cx="4284062" cy="83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chemeClr val="accent5"/>
                </a:solidFill>
                <a:latin typeface="+mn-lt"/>
              </a:rPr>
              <a:t>Timeout too short </a:t>
            </a:r>
            <a:r>
              <a:rPr lang="en-US" sz="2400" b="0" dirty="0">
                <a:solidFill>
                  <a:schemeClr val="accent5"/>
                </a:solidFill>
                <a:latin typeface="+mn-lt"/>
                <a:sym typeface="Wingdings" charset="0"/>
              </a:rPr>
              <a:t> </a:t>
            </a:r>
            <a:endParaRPr lang="en-US" sz="2400" b="0" dirty="0" smtClean="0">
              <a:solidFill>
                <a:schemeClr val="accent5"/>
              </a:solidFill>
              <a:latin typeface="+mn-lt"/>
              <a:sym typeface="Wingdings" charset="0"/>
            </a:endParaRPr>
          </a:p>
          <a:p>
            <a:pPr algn="ctr" eaLnBrk="1" hangingPunct="1"/>
            <a:r>
              <a:rPr lang="en-US" sz="2400" b="0" dirty="0" smtClean="0">
                <a:solidFill>
                  <a:schemeClr val="accent5"/>
                </a:solidFill>
                <a:latin typeface="+mn-lt"/>
                <a:sym typeface="Wingdings" charset="0"/>
              </a:rPr>
              <a:t>duplicate </a:t>
            </a:r>
            <a:r>
              <a:rPr lang="en-US" sz="2400" b="0" dirty="0">
                <a:solidFill>
                  <a:schemeClr val="accent5"/>
                </a:solidFill>
                <a:latin typeface="+mn-lt"/>
                <a:sym typeface="Wingdings" charset="0"/>
              </a:rPr>
              <a:t>packets </a:t>
            </a:r>
            <a:endParaRPr lang="en-US" sz="2400" b="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132562" name="Line 18"/>
          <p:cNvSpPr>
            <a:spLocks noChangeShapeType="1"/>
          </p:cNvSpPr>
          <p:nvPr/>
        </p:nvSpPr>
        <p:spPr bwMode="auto">
          <a:xfrm>
            <a:off x="11511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132563" name="Text Box 19"/>
          <p:cNvSpPr txBox="1">
            <a:spLocks noChangeArrowheads="1"/>
          </p:cNvSpPr>
          <p:nvPr/>
        </p:nvSpPr>
        <p:spPr bwMode="auto">
          <a:xfrm>
            <a:off x="762000" y="2367828"/>
            <a:ext cx="592137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p:sp>
        <p:nvSpPr>
          <p:cNvPr id="1132564" name="Line 20"/>
          <p:cNvSpPr>
            <a:spLocks noChangeShapeType="1"/>
          </p:cNvSpPr>
          <p:nvPr/>
        </p:nvSpPr>
        <p:spPr bwMode="auto">
          <a:xfrm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5" name="Line 21"/>
          <p:cNvSpPr>
            <a:spLocks noChangeShapeType="1"/>
          </p:cNvSpPr>
          <p:nvPr/>
        </p:nvSpPr>
        <p:spPr bwMode="auto">
          <a:xfrm flipH="1"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6" name="Line 22"/>
          <p:cNvSpPr>
            <a:spLocks noChangeShapeType="1"/>
          </p:cNvSpPr>
          <p:nvPr/>
        </p:nvSpPr>
        <p:spPr bwMode="auto">
          <a:xfrm>
            <a:off x="693945" y="1988415"/>
            <a:ext cx="0" cy="2819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7" name="Text Box 23"/>
          <p:cNvSpPr txBox="1">
            <a:spLocks noChangeArrowheads="1"/>
          </p:cNvSpPr>
          <p:nvPr/>
        </p:nvSpPr>
        <p:spPr bwMode="auto">
          <a:xfrm>
            <a:off x="76200" y="3472728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68" name="Line 24"/>
          <p:cNvSpPr>
            <a:spLocks noChangeShapeType="1"/>
          </p:cNvSpPr>
          <p:nvPr/>
        </p:nvSpPr>
        <p:spPr bwMode="auto">
          <a:xfrm>
            <a:off x="541545" y="48078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69" name="Line 25"/>
          <p:cNvSpPr>
            <a:spLocks noChangeShapeType="1"/>
          </p:cNvSpPr>
          <p:nvPr/>
        </p:nvSpPr>
        <p:spPr bwMode="auto">
          <a:xfrm>
            <a:off x="541545" y="19884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70" name="Line 26"/>
          <p:cNvSpPr>
            <a:spLocks noChangeShapeType="1"/>
          </p:cNvSpPr>
          <p:nvPr/>
        </p:nvSpPr>
        <p:spPr bwMode="auto">
          <a:xfrm>
            <a:off x="998745" y="3131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1" name="Line 27"/>
          <p:cNvSpPr>
            <a:spLocks noChangeShapeType="1"/>
          </p:cNvSpPr>
          <p:nvPr/>
        </p:nvSpPr>
        <p:spPr bwMode="auto">
          <a:xfrm>
            <a:off x="4884945" y="3131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2" name="Line 28"/>
          <p:cNvSpPr>
            <a:spLocks noChangeShapeType="1"/>
          </p:cNvSpPr>
          <p:nvPr/>
        </p:nvSpPr>
        <p:spPr bwMode="auto">
          <a:xfrm>
            <a:off x="4884945" y="1988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3" name="Text Box 29"/>
          <p:cNvSpPr txBox="1">
            <a:spLocks noChangeArrowheads="1"/>
          </p:cNvSpPr>
          <p:nvPr/>
        </p:nvSpPr>
        <p:spPr bwMode="auto">
          <a:xfrm>
            <a:off x="4892675" y="2140815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74" name="Line 30"/>
          <p:cNvSpPr>
            <a:spLocks noChangeShapeType="1"/>
          </p:cNvSpPr>
          <p:nvPr/>
        </p:nvSpPr>
        <p:spPr bwMode="auto">
          <a:xfrm>
            <a:off x="5646945" y="2750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5" name="Line 31"/>
          <p:cNvSpPr>
            <a:spLocks noChangeShapeType="1"/>
          </p:cNvSpPr>
          <p:nvPr/>
        </p:nvSpPr>
        <p:spPr bwMode="auto">
          <a:xfrm>
            <a:off x="60279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76" name="Line 32"/>
          <p:cNvSpPr>
            <a:spLocks noChangeShapeType="1"/>
          </p:cNvSpPr>
          <p:nvPr/>
        </p:nvSpPr>
        <p:spPr bwMode="auto">
          <a:xfrm>
            <a:off x="48849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77" name="Text Box 33"/>
          <p:cNvSpPr txBox="1">
            <a:spLocks noChangeArrowheads="1"/>
          </p:cNvSpPr>
          <p:nvPr/>
        </p:nvSpPr>
        <p:spPr bwMode="auto">
          <a:xfrm>
            <a:off x="4808745" y="2521815"/>
            <a:ext cx="592138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</p:spTree>
    <p:extLst>
      <p:ext uri="{BB962C8B-B14F-4D97-AF65-F5344CB8AC3E}">
        <p14:creationId xmlns:p14="http://schemas.microsoft.com/office/powerpoint/2010/main" val="62580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546" grpId="0" animBg="1"/>
      <p:bldP spid="1132555" grpId="0" animBg="1"/>
      <p:bldP spid="1132556" grpId="0" animBg="1"/>
      <p:bldP spid="1132557" grpId="0" animBg="1"/>
      <p:bldP spid="1132558" grpId="0" animBg="1"/>
      <p:bldP spid="1132559" grpId="0" animBg="1"/>
      <p:bldP spid="1132560" grpId="0" animBg="1"/>
      <p:bldP spid="1132561" grpId="0"/>
      <p:bldP spid="1132571" grpId="0" animBg="1"/>
      <p:bldP spid="1132572" grpId="0" animBg="1"/>
      <p:bldP spid="1132573" grpId="0" animBg="1"/>
      <p:bldP spid="1132574" grpId="0" animBg="1"/>
      <p:bldP spid="1132575" grpId="0" animBg="1"/>
      <p:bldP spid="1132576" grpId="0" animBg="1"/>
      <p:bldP spid="113257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Retransmission timeout</a:t>
            </a:r>
            <a:endParaRPr lang="en-US" dirty="0"/>
          </a:p>
        </p:txBody>
      </p:sp>
      <p:sp>
        <p:nvSpPr>
          <p:cNvPr id="114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sender hasn’t received an ACK by timeout, retransmit the first packet in the window</a:t>
            </a:r>
          </a:p>
          <a:p>
            <a:r>
              <a:rPr lang="en-US" dirty="0" smtClean="0"/>
              <a:t>How to set timeout?</a:t>
            </a:r>
          </a:p>
          <a:p>
            <a:pPr lvl="1"/>
            <a:r>
              <a:rPr lang="en-US" dirty="0" smtClean="0"/>
              <a:t>Too long: connection has low throughput</a:t>
            </a:r>
          </a:p>
          <a:p>
            <a:pPr lvl="1"/>
            <a:r>
              <a:rPr lang="en-US" dirty="0" smtClean="0"/>
              <a:t>Too short: retransmit packet that was just delayed</a:t>
            </a:r>
          </a:p>
          <a:p>
            <a:r>
              <a:rPr lang="en-US" dirty="0" smtClean="0"/>
              <a:t>Solution: </a:t>
            </a:r>
            <a:r>
              <a:rPr lang="en-US" dirty="0" smtClean="0">
                <a:solidFill>
                  <a:schemeClr val="accent5"/>
                </a:solidFill>
              </a:rPr>
              <a:t>make timeout proportional to RTT</a:t>
            </a:r>
          </a:p>
          <a:p>
            <a:pPr lvl="1"/>
            <a:r>
              <a:rPr lang="en-US" dirty="0" smtClean="0"/>
              <a:t>But how do we measure RTT?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5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Cumulative</a:t>
            </a:r>
          </a:p>
          <a:p>
            <a:pPr lvl="1"/>
            <a:r>
              <a:rPr lang="en-US" dirty="0" smtClean="0"/>
              <a:t>Acknowledge many packets at a time</a:t>
            </a:r>
          </a:p>
          <a:p>
            <a:r>
              <a:rPr lang="en-US" dirty="0" smtClean="0"/>
              <a:t>Selective</a:t>
            </a:r>
          </a:p>
          <a:p>
            <a:pPr lvl="1"/>
            <a:r>
              <a:rPr lang="en-US" dirty="0" smtClean="0"/>
              <a:t>Acknowledge individual packets</a:t>
            </a:r>
            <a:endParaRPr lang="en-US" dirty="0"/>
          </a:p>
          <a:p>
            <a:r>
              <a:rPr lang="en-US" dirty="0" smtClean="0">
                <a:solidFill>
                  <a:schemeClr val="accent5"/>
                </a:solidFill>
              </a:rPr>
              <a:t>How GBN and SR use these two can be slightly different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8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14"/>
          <p:cNvGrpSpPr>
            <a:grpSpLocks/>
          </p:cNvGrpSpPr>
          <p:nvPr/>
        </p:nvGrpSpPr>
        <p:grpSpPr bwMode="auto">
          <a:xfrm>
            <a:off x="1435893" y="2209800"/>
            <a:ext cx="6272213" cy="4292600"/>
            <a:chOff x="782" y="1865"/>
            <a:chExt cx="3951" cy="2704"/>
          </a:xfrm>
        </p:grpSpPr>
        <p:pic>
          <p:nvPicPr>
            <p:cNvPr id="35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ea typeface="ＭＳ Ｐゴシック" charset="0"/>
              </a:endParaRPr>
            </a:p>
          </p:txBody>
        </p:sp>
      </p:grpSp>
      <p:sp>
        <p:nvSpPr>
          <p:cNvPr id="11438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RTT estimation</a:t>
            </a:r>
            <a:endParaRPr lang="en-US" dirty="0"/>
          </a:p>
        </p:txBody>
      </p:sp>
      <p:sp>
        <p:nvSpPr>
          <p:cNvPr id="114381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Exponential weighted average of RTT samples</a:t>
            </a:r>
            <a:endParaRPr lang="en-US" dirty="0"/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1263242" y="2266890"/>
            <a:ext cx="66175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 = (1- </a:t>
            </a:r>
            <a:r>
              <a:rPr lang="en-US" sz="2000" b="1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)*</a:t>
            </a:r>
            <a:r>
              <a:rPr lang="en-US" sz="2000" b="1" dirty="0" err="1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 + </a:t>
            </a:r>
            <a:r>
              <a:rPr lang="en-US" sz="2000" b="1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*SampleRTT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Ambiguous measurements</a:t>
            </a:r>
            <a:endParaRPr lang="en-US" dirty="0"/>
          </a:p>
        </p:txBody>
      </p:sp>
      <p:sp>
        <p:nvSpPr>
          <p:cNvPr id="114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How do we differentiate between the real ACK, and ACK of the retransmitted packet?</a:t>
            </a:r>
            <a:endParaRPr lang="en-US" dirty="0"/>
          </a:p>
        </p:txBody>
      </p:sp>
      <p:sp>
        <p:nvSpPr>
          <p:cNvPr id="1144836" name="Line 4"/>
          <p:cNvSpPr>
            <a:spLocks noChangeShapeType="1"/>
          </p:cNvSpPr>
          <p:nvPr/>
        </p:nvSpPr>
        <p:spPr bwMode="auto">
          <a:xfrm>
            <a:off x="1773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7" name="Line 5"/>
          <p:cNvSpPr>
            <a:spLocks noChangeShapeType="1"/>
          </p:cNvSpPr>
          <p:nvPr/>
        </p:nvSpPr>
        <p:spPr bwMode="auto">
          <a:xfrm>
            <a:off x="38308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8" name="Line 6"/>
          <p:cNvSpPr>
            <a:spLocks noChangeShapeType="1"/>
          </p:cNvSpPr>
          <p:nvPr/>
        </p:nvSpPr>
        <p:spPr bwMode="auto">
          <a:xfrm>
            <a:off x="17734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9" name="Line 7"/>
          <p:cNvSpPr>
            <a:spLocks noChangeShapeType="1"/>
          </p:cNvSpPr>
          <p:nvPr/>
        </p:nvSpPr>
        <p:spPr bwMode="auto">
          <a:xfrm>
            <a:off x="17734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0" name="Line 8"/>
          <p:cNvSpPr>
            <a:spLocks noChangeShapeType="1"/>
          </p:cNvSpPr>
          <p:nvPr/>
        </p:nvSpPr>
        <p:spPr bwMode="auto">
          <a:xfrm flipH="1">
            <a:off x="1773458" y="5181600"/>
            <a:ext cx="2057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1" name="Text Box 9"/>
          <p:cNvSpPr txBox="1">
            <a:spLocks noChangeArrowheads="1"/>
          </p:cNvSpPr>
          <p:nvPr/>
        </p:nvSpPr>
        <p:spPr bwMode="auto">
          <a:xfrm rot="-755306">
            <a:off x="2408353" y="5167106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42" name="Text Box 10"/>
          <p:cNvSpPr txBox="1">
            <a:spLocks noChangeArrowheads="1"/>
          </p:cNvSpPr>
          <p:nvPr/>
        </p:nvSpPr>
        <p:spPr bwMode="auto">
          <a:xfrm rot="873085">
            <a:off x="19714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43" name="Text Box 11"/>
          <p:cNvSpPr txBox="1">
            <a:spLocks noChangeArrowheads="1"/>
          </p:cNvSpPr>
          <p:nvPr/>
        </p:nvSpPr>
        <p:spPr bwMode="auto">
          <a:xfrm rot="802585">
            <a:off x="17346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44" name="Line 12"/>
          <p:cNvSpPr>
            <a:spLocks noChangeShapeType="1"/>
          </p:cNvSpPr>
          <p:nvPr/>
        </p:nvSpPr>
        <p:spPr bwMode="auto">
          <a:xfrm>
            <a:off x="15448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5" name="Line 13"/>
          <p:cNvSpPr>
            <a:spLocks noChangeShapeType="1"/>
          </p:cNvSpPr>
          <p:nvPr/>
        </p:nvSpPr>
        <p:spPr bwMode="auto">
          <a:xfrm>
            <a:off x="1544858" y="5638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6" name="Line 14"/>
          <p:cNvSpPr>
            <a:spLocks noChangeShapeType="1"/>
          </p:cNvSpPr>
          <p:nvPr/>
        </p:nvSpPr>
        <p:spPr bwMode="auto">
          <a:xfrm flipV="1">
            <a:off x="1621058" y="38100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7" name="Text Box 15"/>
          <p:cNvSpPr txBox="1">
            <a:spLocks noChangeArrowheads="1"/>
          </p:cNvSpPr>
          <p:nvPr/>
        </p:nvSpPr>
        <p:spPr bwMode="auto">
          <a:xfrm rot="-5400000">
            <a:off x="821561" y="4571000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48" name="Text Box 16"/>
          <p:cNvSpPr txBox="1">
            <a:spLocks noChangeArrowheads="1"/>
          </p:cNvSpPr>
          <p:nvPr/>
        </p:nvSpPr>
        <p:spPr bwMode="auto">
          <a:xfrm>
            <a:off x="13377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49" name="Text Box 17"/>
          <p:cNvSpPr txBox="1">
            <a:spLocks noChangeArrowheads="1"/>
          </p:cNvSpPr>
          <p:nvPr/>
        </p:nvSpPr>
        <p:spPr bwMode="auto">
          <a:xfrm>
            <a:off x="33278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  <p:sp>
        <p:nvSpPr>
          <p:cNvPr id="1144850" name="Line 18"/>
          <p:cNvSpPr>
            <a:spLocks noChangeShapeType="1"/>
          </p:cNvSpPr>
          <p:nvPr/>
        </p:nvSpPr>
        <p:spPr bwMode="auto">
          <a:xfrm>
            <a:off x="54310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1" name="Line 19"/>
          <p:cNvSpPr>
            <a:spLocks noChangeShapeType="1"/>
          </p:cNvSpPr>
          <p:nvPr/>
        </p:nvSpPr>
        <p:spPr bwMode="auto">
          <a:xfrm>
            <a:off x="7488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2" name="Line 20"/>
          <p:cNvSpPr>
            <a:spLocks noChangeShapeType="1"/>
          </p:cNvSpPr>
          <p:nvPr/>
        </p:nvSpPr>
        <p:spPr bwMode="auto">
          <a:xfrm>
            <a:off x="54310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3" name="Line 21"/>
          <p:cNvSpPr>
            <a:spLocks noChangeShapeType="1"/>
          </p:cNvSpPr>
          <p:nvPr/>
        </p:nvSpPr>
        <p:spPr bwMode="auto">
          <a:xfrm>
            <a:off x="54310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4" name="Line 22"/>
          <p:cNvSpPr>
            <a:spLocks noChangeShapeType="1"/>
          </p:cNvSpPr>
          <p:nvPr/>
        </p:nvSpPr>
        <p:spPr bwMode="auto">
          <a:xfrm flipH="1">
            <a:off x="5431058" y="43434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5" name="Text Box 23"/>
          <p:cNvSpPr txBox="1">
            <a:spLocks noChangeArrowheads="1"/>
          </p:cNvSpPr>
          <p:nvPr/>
        </p:nvSpPr>
        <p:spPr bwMode="auto">
          <a:xfrm rot="-755306">
            <a:off x="6370753" y="4281281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56" name="Text Box 24"/>
          <p:cNvSpPr txBox="1">
            <a:spLocks noChangeArrowheads="1"/>
          </p:cNvSpPr>
          <p:nvPr/>
        </p:nvSpPr>
        <p:spPr bwMode="auto">
          <a:xfrm rot="873085">
            <a:off x="56290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57" name="Text Box 25"/>
          <p:cNvSpPr txBox="1">
            <a:spLocks noChangeArrowheads="1"/>
          </p:cNvSpPr>
          <p:nvPr/>
        </p:nvSpPr>
        <p:spPr bwMode="auto">
          <a:xfrm rot="802585">
            <a:off x="53922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58" name="Line 26"/>
          <p:cNvSpPr>
            <a:spLocks noChangeShapeType="1"/>
          </p:cNvSpPr>
          <p:nvPr/>
        </p:nvSpPr>
        <p:spPr bwMode="auto">
          <a:xfrm>
            <a:off x="52024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9" name="Line 27"/>
          <p:cNvSpPr>
            <a:spLocks noChangeShapeType="1"/>
          </p:cNvSpPr>
          <p:nvPr/>
        </p:nvSpPr>
        <p:spPr bwMode="auto">
          <a:xfrm>
            <a:off x="5202458" y="4876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0" name="Line 28"/>
          <p:cNvSpPr>
            <a:spLocks noChangeShapeType="1"/>
          </p:cNvSpPr>
          <p:nvPr/>
        </p:nvSpPr>
        <p:spPr bwMode="auto">
          <a:xfrm flipV="1">
            <a:off x="5278658" y="38100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1" name="Text Box 29"/>
          <p:cNvSpPr txBox="1">
            <a:spLocks noChangeArrowheads="1"/>
          </p:cNvSpPr>
          <p:nvPr/>
        </p:nvSpPr>
        <p:spPr bwMode="auto">
          <a:xfrm rot="-5400000">
            <a:off x="4479161" y="4136025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62" name="Text Box 30"/>
          <p:cNvSpPr txBox="1">
            <a:spLocks noChangeArrowheads="1"/>
          </p:cNvSpPr>
          <p:nvPr/>
        </p:nvSpPr>
        <p:spPr bwMode="auto">
          <a:xfrm>
            <a:off x="49953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63" name="Text Box 31"/>
          <p:cNvSpPr txBox="1">
            <a:spLocks noChangeArrowheads="1"/>
          </p:cNvSpPr>
          <p:nvPr/>
        </p:nvSpPr>
        <p:spPr bwMode="auto">
          <a:xfrm>
            <a:off x="69854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9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Karn</a:t>
            </a:r>
            <a:r>
              <a:rPr lang="en-US" dirty="0" smtClean="0"/>
              <a:t>/Partridge algorithm</a:t>
            </a:r>
            <a:endParaRPr lang="en-US" dirty="0"/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use SampleRTT from retransmissions</a:t>
            </a:r>
          </a:p>
          <a:p>
            <a:pPr lvl="1"/>
            <a:r>
              <a:rPr lang="en-US" dirty="0" smtClean="0"/>
              <a:t>Once retransmitted, ignore that segment in the future</a:t>
            </a:r>
          </a:p>
          <a:p>
            <a:r>
              <a:rPr lang="en-US" dirty="0" smtClean="0"/>
              <a:t>Computes </a:t>
            </a:r>
            <a:r>
              <a:rPr lang="en-US" dirty="0" err="1" smtClean="0"/>
              <a:t>EstimatedRTT</a:t>
            </a:r>
            <a:r>
              <a:rPr lang="en-US" dirty="0" smtClean="0"/>
              <a:t> using </a:t>
            </a:r>
            <a:r>
              <a:rPr lang="el-GR" dirty="0" smtClean="0"/>
              <a:t>α</a:t>
            </a:r>
            <a:r>
              <a:rPr lang="en-US" dirty="0" smtClean="0"/>
              <a:t> = 0.125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Timeout value (RTO)  = 2 × </a:t>
            </a:r>
            <a:r>
              <a:rPr lang="en-US" dirty="0" err="1" smtClean="0">
                <a:solidFill>
                  <a:schemeClr val="accent5"/>
                </a:solidFill>
              </a:rPr>
              <a:t>EstimatedRTT</a:t>
            </a:r>
            <a:endParaRPr lang="en-US" dirty="0" smtClean="0">
              <a:solidFill>
                <a:schemeClr val="accent5"/>
              </a:solidFill>
            </a:endParaRPr>
          </a:p>
          <a:p>
            <a:pPr lvl="1"/>
            <a:r>
              <a:rPr lang="en-US" dirty="0" smtClean="0"/>
              <a:t>Employs </a:t>
            </a:r>
            <a:r>
              <a:rPr lang="en-US" dirty="0" smtClean="0">
                <a:solidFill>
                  <a:schemeClr val="accent5"/>
                </a:solidFill>
              </a:rPr>
              <a:t>exponential </a:t>
            </a:r>
            <a:r>
              <a:rPr lang="en-US" dirty="0" err="1" smtClean="0">
                <a:solidFill>
                  <a:schemeClr val="accent5"/>
                </a:solidFill>
              </a:rPr>
              <a:t>backoff</a:t>
            </a:r>
            <a:endParaRPr lang="en-US" dirty="0" smtClean="0">
              <a:solidFill>
                <a:schemeClr val="accent5"/>
              </a:solidFill>
            </a:endParaRPr>
          </a:p>
          <a:p>
            <a:pPr lvl="2"/>
            <a:r>
              <a:rPr lang="en-US" dirty="0" smtClean="0"/>
              <a:t>Every time RTO timer expires, set RTO </a:t>
            </a:r>
            <a:r>
              <a:rPr lang="en-US" dirty="0" smtClean="0">
                <a:sym typeface="Symbol" charset="0"/>
              </a:rPr>
              <a:t> 2·RTO</a:t>
            </a:r>
          </a:p>
          <a:p>
            <a:pPr lvl="3"/>
            <a:r>
              <a:rPr lang="en-US" dirty="0" smtClean="0">
                <a:sym typeface="Symbol" charset="0"/>
              </a:rPr>
              <a:t>(Up  to maximum  60 sec)</a:t>
            </a:r>
          </a:p>
          <a:p>
            <a:pPr lvl="2"/>
            <a:r>
              <a:rPr lang="en-US" dirty="0" smtClean="0">
                <a:sym typeface="Symbol" charset="0"/>
              </a:rPr>
              <a:t>Every time new measurement comes in (= successful original transmission), collapse RTO back to 2 </a:t>
            </a:r>
            <a:r>
              <a:rPr lang="en-US" dirty="0" smtClean="0"/>
              <a:t>× </a:t>
            </a:r>
            <a:r>
              <a:rPr lang="en-US" dirty="0" err="1" smtClean="0"/>
              <a:t>EstimatedRTT</a:t>
            </a:r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Sensitive to RTT variations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9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Jacobson/</a:t>
            </a:r>
            <a:r>
              <a:rPr lang="en-US" dirty="0" err="1" smtClean="0"/>
              <a:t>Karels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Problem</a:t>
            </a:r>
            <a:r>
              <a:rPr lang="en-US" dirty="0" smtClean="0"/>
              <a:t>: need to better capture variability in RTT</a:t>
            </a:r>
          </a:p>
          <a:p>
            <a:pPr lvl="1"/>
            <a:r>
              <a:rPr lang="en-US" dirty="0" smtClean="0"/>
              <a:t>Directly measure deviation</a:t>
            </a:r>
          </a:p>
          <a:p>
            <a:endParaRPr lang="en-US" dirty="0" smtClean="0"/>
          </a:p>
          <a:p>
            <a:r>
              <a:rPr lang="en-US" dirty="0" smtClean="0"/>
              <a:t>Deviation = | SampleRTT – </a:t>
            </a:r>
            <a:r>
              <a:rPr lang="en-US" dirty="0" err="1" smtClean="0"/>
              <a:t>EstimatedRTT</a:t>
            </a:r>
            <a:r>
              <a:rPr lang="en-US" dirty="0" smtClean="0"/>
              <a:t> | </a:t>
            </a:r>
          </a:p>
          <a:p>
            <a:r>
              <a:rPr lang="en-US" dirty="0" err="1" smtClean="0"/>
              <a:t>DevRTT</a:t>
            </a:r>
            <a:r>
              <a:rPr lang="en-US" dirty="0" smtClean="0"/>
              <a:t>: exponential average of Deviation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RTO = </a:t>
            </a:r>
            <a:r>
              <a:rPr lang="en-US" dirty="0" err="1" smtClean="0">
                <a:solidFill>
                  <a:schemeClr val="accent5"/>
                </a:solidFill>
              </a:rPr>
              <a:t>EstimatedRTT</a:t>
            </a:r>
            <a:r>
              <a:rPr lang="en-US" dirty="0" smtClean="0">
                <a:solidFill>
                  <a:schemeClr val="accent5"/>
                </a:solidFill>
              </a:rPr>
              <a:t> + 4 </a:t>
            </a:r>
            <a:r>
              <a:rPr lang="en-US" dirty="0">
                <a:solidFill>
                  <a:schemeClr val="accent5"/>
                </a:solidFill>
              </a:rPr>
              <a:t>x </a:t>
            </a:r>
            <a:r>
              <a:rPr lang="en-US" dirty="0" err="1" smtClean="0">
                <a:solidFill>
                  <a:schemeClr val="accent5"/>
                </a:solidFill>
              </a:rPr>
              <a:t>DevRTT</a:t>
            </a:r>
            <a:endParaRPr lang="en-US" dirty="0" smtClean="0">
              <a:solidFill>
                <a:schemeClr val="accent5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Number of 4-byte words in the header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3194050" y="3200400"/>
            <a:ext cx="1131888" cy="609600"/>
          </a:xfrm>
          <a:prstGeom prst="ellips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altLang="zh-CN" b="0" dirty="0" smtClean="0">
                <a:solidFill>
                  <a:schemeClr val="accent4"/>
                </a:solidFill>
                <a:latin typeface="Arial" charset="0"/>
              </a:rPr>
              <a:t>Reserved</a:t>
            </a:r>
            <a:r>
              <a:rPr lang="zh-CN" altLang="en-US" b="0" dirty="0" smtClean="0">
                <a:solidFill>
                  <a:schemeClr val="accent4"/>
                </a:solidFill>
                <a:latin typeface="Arial" charset="0"/>
              </a:rPr>
              <a:t> </a:t>
            </a:r>
            <a:r>
              <a:rPr lang="en-US" altLang="zh-CN" b="0" dirty="0" smtClean="0">
                <a:solidFill>
                  <a:schemeClr val="accent4"/>
                </a:solidFill>
                <a:latin typeface="Arial" charset="0"/>
              </a:rPr>
              <a:t>for</a:t>
            </a:r>
            <a:r>
              <a:rPr lang="zh-CN" altLang="en-US" b="0" dirty="0" smtClean="0">
                <a:solidFill>
                  <a:schemeClr val="accent4"/>
                </a:solidFill>
                <a:latin typeface="Arial" charset="0"/>
              </a:rPr>
              <a:t> </a:t>
            </a:r>
            <a:r>
              <a:rPr lang="en-US" altLang="zh-CN" b="0" dirty="0" smtClean="0">
                <a:solidFill>
                  <a:schemeClr val="accent4"/>
                </a:solidFill>
                <a:latin typeface="Arial" charset="0"/>
              </a:rPr>
              <a:t>future</a:t>
            </a:r>
            <a:r>
              <a:rPr lang="zh-CN" altLang="en-US" b="0" dirty="0" smtClean="0">
                <a:solidFill>
                  <a:schemeClr val="accent4"/>
                </a:solidFill>
                <a:latin typeface="Arial" charset="0"/>
              </a:rPr>
              <a:t> </a:t>
            </a:r>
            <a:r>
              <a:rPr lang="en-US" altLang="zh-CN" b="0" dirty="0" smtClean="0">
                <a:solidFill>
                  <a:schemeClr val="accent4"/>
                </a:solidFill>
                <a:latin typeface="Arial" charset="0"/>
              </a:rPr>
              <a:t>use</a:t>
            </a:r>
            <a:r>
              <a:rPr lang="zh-CN" altLang="en-US" b="0" dirty="0" smtClean="0">
                <a:solidFill>
                  <a:schemeClr val="accent4"/>
                </a:solidFill>
                <a:latin typeface="Arial" charset="0"/>
              </a:rPr>
              <a:t> </a:t>
            </a:r>
            <a:r>
              <a:rPr lang="en-US" altLang="zh-CN" b="0" dirty="0" smtClean="0">
                <a:solidFill>
                  <a:schemeClr val="accent4"/>
                </a:solidFill>
                <a:latin typeface="Arial" charset="0"/>
              </a:rPr>
              <a:t>and</a:t>
            </a:r>
            <a:r>
              <a:rPr lang="zh-CN" altLang="en-US" b="0" dirty="0" smtClean="0">
                <a:solidFill>
                  <a:schemeClr val="accent4"/>
                </a:solidFill>
                <a:latin typeface="Arial" charset="0"/>
              </a:rPr>
              <a:t> </a:t>
            </a:r>
            <a:r>
              <a:rPr lang="en-US" altLang="zh-CN" b="0" dirty="0" smtClean="0">
                <a:solidFill>
                  <a:schemeClr val="accent4"/>
                </a:solidFill>
                <a:latin typeface="Arial" charset="0"/>
              </a:rPr>
              <a:t>should</a:t>
            </a:r>
            <a:r>
              <a:rPr lang="zh-CN" altLang="en-US" b="0" dirty="0" smtClean="0">
                <a:solidFill>
                  <a:schemeClr val="accent4"/>
                </a:solidFill>
                <a:latin typeface="Arial" charset="0"/>
              </a:rPr>
              <a:t> </a:t>
            </a:r>
            <a:r>
              <a:rPr lang="en-US" altLang="zh-CN" b="0" dirty="0" smtClean="0">
                <a:solidFill>
                  <a:schemeClr val="accent4"/>
                </a:solidFill>
                <a:latin typeface="Arial" charset="0"/>
              </a:rPr>
              <a:t>be</a:t>
            </a:r>
            <a:r>
              <a:rPr lang="zh-CN" altLang="en-US" b="0" dirty="0" smtClean="0">
                <a:solidFill>
                  <a:schemeClr val="accent4"/>
                </a:solidFill>
                <a:latin typeface="Arial" charset="0"/>
              </a:rPr>
              <a:t> </a:t>
            </a:r>
            <a:r>
              <a:rPr lang="en-US" altLang="zh-CN" b="0" dirty="0" smtClean="0">
                <a:solidFill>
                  <a:schemeClr val="accent4"/>
                </a:solidFill>
                <a:latin typeface="Arial" charset="0"/>
              </a:rPr>
              <a:t>0</a:t>
            </a:r>
            <a:endParaRPr lang="en-US" b="0" dirty="0" smtClean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4298952" y="3280570"/>
            <a:ext cx="352424" cy="609600"/>
          </a:xfrm>
          <a:prstGeom prst="ellips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2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371500" y="3608830"/>
            <a:ext cx="18076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altLang="zh-CN" b="0" dirty="0" smtClean="0">
                <a:solidFill>
                  <a:schemeClr val="accent4"/>
                </a:solidFill>
                <a:latin typeface="Arial" charset="0"/>
              </a:rPr>
              <a:t>Not</a:t>
            </a:r>
            <a:r>
              <a:rPr lang="zh-CN" altLang="en-US" b="0" dirty="0" smtClean="0">
                <a:solidFill>
                  <a:schemeClr val="accent4"/>
                </a:solidFill>
                <a:latin typeface="Arial" charset="0"/>
              </a:rPr>
              <a:t> </a:t>
            </a:r>
            <a:r>
              <a:rPr lang="en-US" altLang="zh-CN" b="0" dirty="0" smtClean="0">
                <a:solidFill>
                  <a:schemeClr val="accent4"/>
                </a:solidFill>
                <a:latin typeface="Arial" charset="0"/>
              </a:rPr>
              <a:t>commonly</a:t>
            </a:r>
            <a:r>
              <a:rPr lang="zh-CN" altLang="en-US" b="0" dirty="0" smtClean="0">
                <a:solidFill>
                  <a:schemeClr val="accent4"/>
                </a:solidFill>
                <a:latin typeface="Arial" charset="0"/>
              </a:rPr>
              <a:t> </a:t>
            </a:r>
            <a:r>
              <a:rPr lang="en-US" altLang="zh-CN" b="0" dirty="0" smtClean="0">
                <a:solidFill>
                  <a:schemeClr val="accent4"/>
                </a:solidFill>
                <a:latin typeface="Arial" charset="0"/>
              </a:rPr>
              <a:t>used</a:t>
            </a:r>
            <a:endParaRPr lang="en-US" b="0" dirty="0" smtClean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062663" y="3778249"/>
            <a:ext cx="1751012" cy="609600"/>
          </a:xfrm>
          <a:prstGeom prst="ellips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4706937" y="4311649"/>
            <a:ext cx="2346325" cy="609600"/>
          </a:xfrm>
          <a:prstGeom prst="ellips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43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Connection Establishment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7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Sequence Number (ISN)</a:t>
            </a:r>
            <a:endParaRPr lang="en-US" dirty="0"/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number for the very first byte</a:t>
            </a:r>
          </a:p>
          <a:p>
            <a:r>
              <a:rPr lang="en-US" dirty="0" smtClean="0"/>
              <a:t>Why not just use ISN = 0?</a:t>
            </a:r>
          </a:p>
          <a:p>
            <a:pPr lvl="1"/>
            <a:r>
              <a:rPr lang="en-US" dirty="0" smtClean="0"/>
              <a:t>Practical issue</a:t>
            </a:r>
          </a:p>
          <a:p>
            <a:pPr lvl="2"/>
            <a:r>
              <a:rPr lang="en-US" dirty="0" smtClean="0"/>
              <a:t>IP addresses and port #s uniquely identify a connection</a:t>
            </a:r>
          </a:p>
          <a:p>
            <a:pPr lvl="2"/>
            <a:r>
              <a:rPr lang="en-US" dirty="0" smtClean="0"/>
              <a:t>Eventually, though, these port #s do get used again; small chance an old packet is still in flight</a:t>
            </a:r>
          </a:p>
          <a:p>
            <a:pPr lvl="2"/>
            <a:r>
              <a:rPr lang="en-US" dirty="0" smtClean="0"/>
              <a:t>Also, others might try to spoof your connection</a:t>
            </a:r>
          </a:p>
          <a:p>
            <a:pPr lvl="1"/>
            <a:r>
              <a:rPr lang="en-US" dirty="0" smtClean="0"/>
              <a:t>Why does using ISN help?</a:t>
            </a:r>
          </a:p>
          <a:p>
            <a:r>
              <a:rPr lang="en-US" dirty="0" smtClean="0"/>
              <a:t>Hosts exchange ISNs when establishing connection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8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a TCP connection</a:t>
            </a:r>
            <a:endParaRPr lang="en-US" dirty="0"/>
          </a:p>
        </p:txBody>
      </p:sp>
      <p:sp>
        <p:nvSpPr>
          <p:cNvPr id="9574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5"/>
                </a:solidFill>
              </a:rPr>
              <a:t>Three-way handshake</a:t>
            </a:r>
            <a:r>
              <a:rPr lang="en-US" sz="2400" dirty="0" smtClean="0"/>
              <a:t> to establish connection</a:t>
            </a:r>
          </a:p>
          <a:p>
            <a:pPr lvl="1"/>
            <a:r>
              <a:rPr lang="en-US" sz="2000" dirty="0" smtClean="0"/>
              <a:t>Host A sends a SYN (open; </a:t>
            </a:r>
            <a:r>
              <a:rPr lang="ja-JP" altLang="en-US" sz="2000" dirty="0" smtClean="0"/>
              <a:t>“</a:t>
            </a:r>
            <a:r>
              <a:rPr lang="en-US" sz="2000" dirty="0" smtClean="0"/>
              <a:t>synchronize sequence numbers</a:t>
            </a:r>
            <a:r>
              <a:rPr lang="ja-JP" altLang="en-US" sz="2000" dirty="0" smtClean="0"/>
              <a:t>”</a:t>
            </a:r>
            <a:r>
              <a:rPr lang="en-US" sz="2000" dirty="0" smtClean="0"/>
              <a:t>) to host B</a:t>
            </a:r>
          </a:p>
          <a:p>
            <a:pPr lvl="1"/>
            <a:r>
              <a:rPr lang="en-US" sz="2000" dirty="0" smtClean="0"/>
              <a:t>Host B returns a SYN acknowledgment (SYN ACK)</a:t>
            </a:r>
          </a:p>
          <a:p>
            <a:pPr lvl="1"/>
            <a:r>
              <a:rPr lang="en-US" sz="2000" dirty="0" smtClean="0"/>
              <a:t>Host A sends an ACK to acknowledge the SYN ACK</a:t>
            </a:r>
            <a:endParaRPr lang="en-US" sz="20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46800" y="2230438"/>
            <a:ext cx="1603375" cy="631826"/>
            <a:chOff x="1544" y="979"/>
            <a:chExt cx="1010" cy="398"/>
          </a:xfrm>
        </p:grpSpPr>
        <p:sp>
          <p:nvSpPr>
            <p:cNvPr id="75798" name="Line 5"/>
            <p:cNvSpPr>
              <a:spLocks noChangeShapeType="1"/>
            </p:cNvSpPr>
            <p:nvPr/>
          </p:nvSpPr>
          <p:spPr bwMode="auto">
            <a:xfrm rot="5400000" flipV="1">
              <a:off x="1958" y="782"/>
              <a:ext cx="181" cy="1010"/>
            </a:xfrm>
            <a:prstGeom prst="line">
              <a:avLst/>
            </a:prstGeom>
            <a:noFill/>
            <a:ln w="19050">
              <a:solidFill>
                <a:schemeClr val="accent5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5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5799" name="Text Box 6"/>
            <p:cNvSpPr txBox="1">
              <a:spLocks noChangeArrowheads="1"/>
            </p:cNvSpPr>
            <p:nvPr/>
          </p:nvSpPr>
          <p:spPr bwMode="auto">
            <a:xfrm rot="605430">
              <a:off x="1821" y="979"/>
              <a:ext cx="4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chemeClr val="accent5"/>
                  </a:solidFill>
                  <a:latin typeface="Arial" charset="0"/>
                  <a:ea typeface="Arial" charset="0"/>
                </a:rPr>
                <a:t>SYN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157913" y="2871787"/>
            <a:ext cx="1574800" cy="520700"/>
            <a:chOff x="1551" y="1383"/>
            <a:chExt cx="992" cy="328"/>
          </a:xfrm>
        </p:grpSpPr>
        <p:sp>
          <p:nvSpPr>
            <p:cNvPr id="75796" name="Line 8"/>
            <p:cNvSpPr>
              <a:spLocks noChangeShapeType="1"/>
            </p:cNvSpPr>
            <p:nvPr/>
          </p:nvSpPr>
          <p:spPr bwMode="auto">
            <a:xfrm rot="5400000">
              <a:off x="1952" y="1121"/>
              <a:ext cx="189" cy="992"/>
            </a:xfrm>
            <a:prstGeom prst="line">
              <a:avLst/>
            </a:prstGeom>
            <a:noFill/>
            <a:ln w="19050">
              <a:solidFill>
                <a:schemeClr val="accent4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5797" name="Text Box 9"/>
            <p:cNvSpPr txBox="1">
              <a:spLocks noChangeArrowheads="1"/>
            </p:cNvSpPr>
            <p:nvPr/>
          </p:nvSpPr>
          <p:spPr bwMode="auto">
            <a:xfrm rot="10146980" flipH="1" flipV="1">
              <a:off x="1631" y="1383"/>
              <a:ext cx="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chemeClr val="accent4"/>
                  </a:solidFill>
                  <a:latin typeface="Arial" charset="0"/>
                  <a:ea typeface="Arial" charset="0"/>
                </a:rPr>
                <a:t>SYN ACK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135688" y="3527427"/>
            <a:ext cx="1600200" cy="614363"/>
            <a:chOff x="1537" y="1796"/>
            <a:chExt cx="1008" cy="387"/>
          </a:xfrm>
        </p:grpSpPr>
        <p:sp>
          <p:nvSpPr>
            <p:cNvPr id="75794" name="Line 11"/>
            <p:cNvSpPr>
              <a:spLocks noChangeShapeType="1"/>
            </p:cNvSpPr>
            <p:nvPr/>
          </p:nvSpPr>
          <p:spPr bwMode="auto">
            <a:xfrm rot="5400000" flipV="1">
              <a:off x="1897" y="1535"/>
              <a:ext cx="288" cy="1008"/>
            </a:xfrm>
            <a:prstGeom prst="line">
              <a:avLst/>
            </a:prstGeom>
            <a:noFill/>
            <a:ln w="19050">
              <a:solidFill>
                <a:schemeClr val="accent5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5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5795" name="Text Box 12"/>
            <p:cNvSpPr txBox="1">
              <a:spLocks noChangeArrowheads="1"/>
            </p:cNvSpPr>
            <p:nvPr/>
          </p:nvSpPr>
          <p:spPr bwMode="auto">
            <a:xfrm rot="1044999">
              <a:off x="1827" y="1796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chemeClr val="accent5"/>
                  </a:solidFill>
                  <a:latin typeface="Arial" charset="0"/>
                  <a:ea typeface="Arial" charset="0"/>
                </a:rPr>
                <a:t>ACK</a:t>
              </a:r>
            </a:p>
          </p:txBody>
        </p:sp>
      </p:grpSp>
      <p:sp>
        <p:nvSpPr>
          <p:cNvPr id="75784" name="Line 13"/>
          <p:cNvSpPr>
            <a:spLocks noChangeShapeType="1"/>
          </p:cNvSpPr>
          <p:nvPr/>
        </p:nvSpPr>
        <p:spPr bwMode="auto">
          <a:xfrm rot="16200000" flipH="1">
            <a:off x="6295231" y="3809206"/>
            <a:ext cx="2890837" cy="6350"/>
          </a:xfrm>
          <a:prstGeom prst="line">
            <a:avLst/>
          </a:prstGeom>
          <a:noFill/>
          <a:ln w="9525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5" name="Line 14"/>
          <p:cNvSpPr>
            <a:spLocks noChangeShapeType="1"/>
          </p:cNvSpPr>
          <p:nvPr/>
        </p:nvSpPr>
        <p:spPr bwMode="auto">
          <a:xfrm rot="5400000">
            <a:off x="4744244" y="3769518"/>
            <a:ext cx="2797175" cy="23813"/>
          </a:xfrm>
          <a:prstGeom prst="line">
            <a:avLst/>
          </a:prstGeom>
          <a:noFill/>
          <a:ln w="9525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6" name="Text Box 15"/>
          <p:cNvSpPr txBox="1">
            <a:spLocks noChangeArrowheads="1"/>
          </p:cNvSpPr>
          <p:nvPr/>
        </p:nvSpPr>
        <p:spPr bwMode="auto">
          <a:xfrm>
            <a:off x="5970588" y="1916112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chemeClr val="accent5"/>
                </a:solidFill>
                <a:latin typeface="Arial" charset="0"/>
                <a:ea typeface="Arial" charset="0"/>
              </a:rPr>
              <a:t>A</a:t>
            </a:r>
          </a:p>
        </p:txBody>
      </p:sp>
      <p:sp>
        <p:nvSpPr>
          <p:cNvPr id="75787" name="Text Box 16"/>
          <p:cNvSpPr txBox="1">
            <a:spLocks noChangeArrowheads="1"/>
          </p:cNvSpPr>
          <p:nvPr/>
        </p:nvSpPr>
        <p:spPr bwMode="auto">
          <a:xfrm>
            <a:off x="7537450" y="1878012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 dirty="0">
                <a:solidFill>
                  <a:schemeClr val="accent4"/>
                </a:solidFill>
                <a:latin typeface="Arial" charset="0"/>
                <a:ea typeface="Arial" charset="0"/>
              </a:rPr>
              <a:t>B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140450" y="4059238"/>
            <a:ext cx="1627188" cy="968376"/>
            <a:chOff x="1540" y="2131"/>
            <a:chExt cx="1025" cy="610"/>
          </a:xfrm>
        </p:grpSpPr>
        <p:sp>
          <p:nvSpPr>
            <p:cNvPr id="75790" name="Line 18"/>
            <p:cNvSpPr>
              <a:spLocks noChangeShapeType="1"/>
            </p:cNvSpPr>
            <p:nvPr/>
          </p:nvSpPr>
          <p:spPr bwMode="auto">
            <a:xfrm rot="5400000" flipV="1">
              <a:off x="1896" y="1874"/>
              <a:ext cx="296" cy="1007"/>
            </a:xfrm>
            <a:prstGeom prst="line">
              <a:avLst/>
            </a:prstGeom>
            <a:noFill/>
            <a:ln w="19050">
              <a:solidFill>
                <a:schemeClr val="accent5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5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5791" name="Text Box 19"/>
            <p:cNvSpPr txBox="1">
              <a:spLocks noChangeArrowheads="1"/>
            </p:cNvSpPr>
            <p:nvPr/>
          </p:nvSpPr>
          <p:spPr bwMode="auto">
            <a:xfrm rot="1003808">
              <a:off x="1809" y="2131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chemeClr val="accent5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  <p:sp>
          <p:nvSpPr>
            <p:cNvPr id="75792" name="Line 20"/>
            <p:cNvSpPr>
              <a:spLocks noChangeShapeType="1"/>
            </p:cNvSpPr>
            <p:nvPr/>
          </p:nvSpPr>
          <p:spPr bwMode="auto">
            <a:xfrm rot="5400000" flipV="1">
              <a:off x="1914" y="2089"/>
              <a:ext cx="296" cy="1007"/>
            </a:xfrm>
            <a:prstGeom prst="line">
              <a:avLst/>
            </a:prstGeom>
            <a:noFill/>
            <a:ln w="19050">
              <a:solidFill>
                <a:schemeClr val="accent5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5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5793" name="Text Box 21"/>
            <p:cNvSpPr txBox="1">
              <a:spLocks noChangeArrowheads="1"/>
            </p:cNvSpPr>
            <p:nvPr/>
          </p:nvSpPr>
          <p:spPr bwMode="auto">
            <a:xfrm rot="1003808">
              <a:off x="1827" y="2346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chemeClr val="accent5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6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Sliding </a:t>
            </a:r>
            <a:r>
              <a:rPr lang="en-US" dirty="0" smtClean="0"/>
              <a:t>window protocols</a:t>
            </a:r>
            <a:endParaRPr lang="en-US" dirty="0"/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Resending packets: two canonical approaches</a:t>
            </a:r>
          </a:p>
          <a:p>
            <a:pPr lvl="1"/>
            <a:r>
              <a:rPr lang="en-US" dirty="0" smtClean="0"/>
              <a:t>Go-Back-N</a:t>
            </a:r>
          </a:p>
          <a:p>
            <a:pPr lvl="1"/>
            <a:r>
              <a:rPr lang="en-US" dirty="0" smtClean="0"/>
              <a:t>Selective Repeat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Many variants that differ in implementation details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5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4811712" y="3276600"/>
            <a:ext cx="1131888" cy="609600"/>
          </a:xfrm>
          <a:prstGeom prst="ellips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Flags:</a:t>
            </a:r>
          </a:p>
          <a:p>
            <a:r>
              <a:rPr lang="en-US" b="0" u="sng" dirty="0">
                <a:solidFill>
                  <a:schemeClr val="accent4"/>
                </a:solidFill>
                <a:latin typeface="Arial" charset="0"/>
              </a:rPr>
              <a:t>SYN</a:t>
            </a:r>
          </a:p>
          <a:p>
            <a:r>
              <a:rPr lang="en-US" b="0" u="sng" dirty="0">
                <a:solidFill>
                  <a:schemeClr val="accent4"/>
                </a:solidFill>
                <a:latin typeface="Arial" charset="0"/>
              </a:rPr>
              <a:t>ACK</a:t>
            </a:r>
          </a:p>
          <a:p>
            <a:r>
              <a:rPr lang="en-US" b="0" dirty="0">
                <a:solidFill>
                  <a:schemeClr val="accent4"/>
                </a:solidFill>
                <a:latin typeface="Arial" charset="0"/>
              </a:rPr>
              <a:t>FIN</a:t>
            </a:r>
          </a:p>
          <a:p>
            <a:r>
              <a:rPr lang="en-US" b="0" dirty="0">
                <a:solidFill>
                  <a:schemeClr val="accent4"/>
                </a:solidFill>
                <a:latin typeface="Arial" charset="0"/>
              </a:rPr>
              <a:t>RST</a:t>
            </a:r>
          </a:p>
          <a:p>
            <a:r>
              <a:rPr lang="en-US" b="0" dirty="0">
                <a:solidFill>
                  <a:schemeClr val="accent4"/>
                </a:solidFill>
                <a:latin typeface="Arial" charset="0"/>
              </a:rPr>
              <a:t>PSH</a:t>
            </a:r>
          </a:p>
          <a:p>
            <a:r>
              <a:rPr lang="en-US" b="0" dirty="0">
                <a:solidFill>
                  <a:schemeClr val="accent4"/>
                </a:solidFill>
                <a:latin typeface="Arial" charset="0"/>
              </a:rPr>
              <a:t>URG</a:t>
            </a:r>
          </a:p>
          <a:p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0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A’s initial SYN packet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A’s port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B’s port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A’s Initial Sequence Number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5407132" y="2865438"/>
            <a:ext cx="61266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N/A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3245"/>
            <a:ext cx="2324675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5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SYN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A tells B to open a connection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B’s SYN-ACK packet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4887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B’s port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A’s port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B’s Initial Sequence Number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smtClean="0">
                <a:solidFill>
                  <a:schemeClr val="accent4"/>
                </a:solidFill>
                <a:latin typeface="Arial" charset="0"/>
              </a:rPr>
              <a:t>ACK=A’s ISN+1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3245"/>
            <a:ext cx="2324675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5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724400" y="3389412"/>
            <a:ext cx="97174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 smtClean="0">
                <a:solidFill>
                  <a:schemeClr val="accent4"/>
                </a:solidFill>
                <a:latin typeface="Arial" charset="0"/>
              </a:rPr>
              <a:t>SYN|ACK</a:t>
            </a:r>
            <a:endParaRPr lang="en-US" sz="1400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B tells it accepts and is ready to accept next packet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36459" y="5622896"/>
            <a:ext cx="6991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B’s Initial Sequence </a:t>
            </a:r>
            <a:r>
              <a:rPr lang="en-US" sz="2000" dirty="0" smtClean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Number</a:t>
            </a:r>
            <a:r>
              <a:rPr lang="zh-CN" altLang="en-US" sz="2000" dirty="0" smtClean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000" dirty="0" smtClean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lang="zh-CN" altLang="en-US" sz="2000" dirty="0" smtClean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A’s Initial Sequence </a:t>
            </a:r>
            <a:r>
              <a:rPr lang="en-US" sz="2000" dirty="0" smtClean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Number</a:t>
            </a:r>
            <a:r>
              <a:rPr lang="en-US" altLang="zh-CN" sz="2000" dirty="0" smtClean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?</a:t>
            </a:r>
            <a:endParaRPr lang="en-US" sz="20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86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A’s ACK to SYN-ACK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A’s port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B’s port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A’s Initial Sequence Number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3245"/>
            <a:ext cx="2324675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5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ACK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A tells B to open a connection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ACK=B’s ISN+1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0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TCP’s 3-Way handshaking</a:t>
            </a:r>
            <a:endParaRPr lang="en-US" dirty="0"/>
          </a:p>
        </p:txBody>
      </p:sp>
      <p:sp>
        <p:nvSpPr>
          <p:cNvPr id="86020" name="Line 3"/>
          <p:cNvSpPr>
            <a:spLocks noChangeShapeType="1"/>
          </p:cNvSpPr>
          <p:nvPr/>
        </p:nvSpPr>
        <p:spPr bwMode="auto">
          <a:xfrm>
            <a:off x="1985963" y="3041650"/>
            <a:ext cx="1587" cy="266700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889000" y="2426494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solidFill>
                  <a:schemeClr val="accent5"/>
                </a:solidFill>
                <a:latin typeface="Arial" charset="0"/>
              </a:rPr>
              <a:t>Client (initiator)</a:t>
            </a: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6403975" y="2426493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4"/>
                </a:solidFill>
                <a:latin typeface="Arial" charset="0"/>
              </a:rPr>
              <a:t>Server</a:t>
            </a:r>
          </a:p>
        </p:txBody>
      </p:sp>
      <p:sp>
        <p:nvSpPr>
          <p:cNvPr id="86023" name="Line 6"/>
          <p:cNvSpPr>
            <a:spLocks noChangeShapeType="1"/>
          </p:cNvSpPr>
          <p:nvPr/>
        </p:nvSpPr>
        <p:spPr bwMode="auto">
          <a:xfrm>
            <a:off x="6858000" y="3041650"/>
            <a:ext cx="1588" cy="2667000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81200" y="3295650"/>
            <a:ext cx="4876800" cy="736600"/>
            <a:chOff x="1248" y="2176"/>
            <a:chExt cx="3072" cy="464"/>
          </a:xfrm>
        </p:grpSpPr>
        <p:sp>
          <p:nvSpPr>
            <p:cNvPr id="86036" name="Line 8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86037" name="Text Box 9"/>
            <p:cNvSpPr txBox="1">
              <a:spLocks noChangeArrowheads="1"/>
            </p:cNvSpPr>
            <p:nvPr/>
          </p:nvSpPr>
          <p:spPr bwMode="auto">
            <a:xfrm rot="429064">
              <a:off x="1931" y="2176"/>
              <a:ext cx="13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accent5"/>
                  </a:solidFill>
                  <a:latin typeface="Arial" charset="0"/>
                </a:rPr>
                <a:t>SYN, </a:t>
              </a:r>
              <a:r>
                <a:rPr lang="en-US" sz="1800" dirty="0" err="1">
                  <a:solidFill>
                    <a:schemeClr val="accent5"/>
                  </a:solidFill>
                  <a:latin typeface="Arial" charset="0"/>
                </a:rPr>
                <a:t>SeqNum</a:t>
              </a:r>
              <a:r>
                <a:rPr lang="en-US" sz="1800" dirty="0">
                  <a:solidFill>
                    <a:schemeClr val="accent5"/>
                  </a:solidFill>
                  <a:latin typeface="Arial" charset="0"/>
                </a:rPr>
                <a:t> = x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82788" y="4162425"/>
            <a:ext cx="4875212" cy="631825"/>
            <a:chOff x="1248" y="2722"/>
            <a:chExt cx="3072" cy="398"/>
          </a:xfrm>
        </p:grpSpPr>
        <p:sp>
          <p:nvSpPr>
            <p:cNvPr id="86034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86035" name="Text Box 12"/>
            <p:cNvSpPr txBox="1">
              <a:spLocks noChangeArrowheads="1"/>
            </p:cNvSpPr>
            <p:nvPr/>
          </p:nvSpPr>
          <p:spPr bwMode="auto">
            <a:xfrm rot="-375610">
              <a:off x="1440" y="2722"/>
              <a:ext cx="262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4"/>
                  </a:solidFill>
                  <a:latin typeface="Arial" charset="0"/>
                </a:rPr>
                <a:t>SYN + ACK, SeqNum = y, Ack = x + 1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981200" y="4972050"/>
            <a:ext cx="4876800" cy="736600"/>
            <a:chOff x="1248" y="3232"/>
            <a:chExt cx="3072" cy="464"/>
          </a:xfrm>
        </p:grpSpPr>
        <p:sp>
          <p:nvSpPr>
            <p:cNvPr id="86032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86033" name="Text Box 15"/>
            <p:cNvSpPr txBox="1">
              <a:spLocks noChangeArrowheads="1"/>
            </p:cNvSpPr>
            <p:nvPr/>
          </p:nvSpPr>
          <p:spPr bwMode="auto">
            <a:xfrm rot="429064">
              <a:off x="1964" y="3232"/>
              <a:ext cx="125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accent5"/>
                  </a:solidFill>
                  <a:latin typeface="Arial" charset="0"/>
                </a:rPr>
                <a:t>ACK, </a:t>
              </a:r>
              <a:r>
                <a:rPr lang="en-US" sz="1800" dirty="0" err="1">
                  <a:solidFill>
                    <a:schemeClr val="accent5"/>
                  </a:solidFill>
                  <a:latin typeface="Arial" charset="0"/>
                </a:rPr>
                <a:t>Ack</a:t>
              </a:r>
              <a:r>
                <a:rPr lang="en-US" sz="1800" dirty="0">
                  <a:solidFill>
                    <a:schemeClr val="accent5"/>
                  </a:solidFill>
                  <a:latin typeface="Arial" charset="0"/>
                </a:rPr>
                <a:t> = y + 1</a:t>
              </a:r>
            </a:p>
          </p:txBody>
        </p:sp>
      </p:grpSp>
      <p:sp>
        <p:nvSpPr>
          <p:cNvPr id="86027" name="Text Box 16"/>
          <p:cNvSpPr txBox="1">
            <a:spLocks noChangeArrowheads="1"/>
          </p:cNvSpPr>
          <p:nvPr/>
        </p:nvSpPr>
        <p:spPr bwMode="auto">
          <a:xfrm>
            <a:off x="1219200" y="1638300"/>
            <a:ext cx="8667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chemeClr val="accent5"/>
                </a:solidFill>
                <a:latin typeface="Arial" charset="0"/>
              </a:rPr>
              <a:t>Active</a:t>
            </a:r>
            <a:br>
              <a:rPr lang="en-US" sz="1800" i="1" dirty="0">
                <a:solidFill>
                  <a:schemeClr val="accent5"/>
                </a:solidFill>
                <a:latin typeface="Arial" charset="0"/>
              </a:rPr>
            </a:br>
            <a:r>
              <a:rPr lang="en-US" sz="1800" i="1" dirty="0">
                <a:solidFill>
                  <a:schemeClr val="accent5"/>
                </a:solidFill>
                <a:latin typeface="Arial" charset="0"/>
              </a:rPr>
              <a:t>Open</a:t>
            </a:r>
          </a:p>
        </p:txBody>
      </p:sp>
      <p:sp>
        <p:nvSpPr>
          <p:cNvPr id="86028" name="Text Box 17"/>
          <p:cNvSpPr txBox="1">
            <a:spLocks noChangeArrowheads="1"/>
          </p:cNvSpPr>
          <p:nvPr/>
        </p:nvSpPr>
        <p:spPr bwMode="auto">
          <a:xfrm>
            <a:off x="6324600" y="1638300"/>
            <a:ext cx="10318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chemeClr val="accent4"/>
                </a:solidFill>
                <a:latin typeface="Arial" charset="0"/>
              </a:rPr>
              <a:t>Passive</a:t>
            </a:r>
            <a:br>
              <a:rPr lang="en-US" sz="1800" i="1" dirty="0">
                <a:solidFill>
                  <a:schemeClr val="accent4"/>
                </a:solidFill>
                <a:latin typeface="Arial" charset="0"/>
              </a:rPr>
            </a:br>
            <a:r>
              <a:rPr lang="en-US" sz="1800" i="1" dirty="0">
                <a:solidFill>
                  <a:schemeClr val="accent4"/>
                </a:solidFill>
                <a:latin typeface="Arial" charset="0"/>
              </a:rPr>
              <a:t>Open</a:t>
            </a:r>
          </a:p>
        </p:txBody>
      </p:sp>
      <p:sp>
        <p:nvSpPr>
          <p:cNvPr id="967698" name="Text Box 18"/>
          <p:cNvSpPr txBox="1">
            <a:spLocks noChangeArrowheads="1"/>
          </p:cNvSpPr>
          <p:nvPr/>
        </p:nvSpPr>
        <p:spPr bwMode="auto">
          <a:xfrm>
            <a:off x="606425" y="2998787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5"/>
                </a:solidFill>
                <a:latin typeface="Courier" charset="0"/>
              </a:rPr>
              <a:t>connect()</a:t>
            </a:r>
          </a:p>
        </p:txBody>
      </p:sp>
      <p:sp>
        <p:nvSpPr>
          <p:cNvPr id="86030" name="Text Box 19"/>
          <p:cNvSpPr txBox="1">
            <a:spLocks noChangeArrowheads="1"/>
          </p:cNvSpPr>
          <p:nvPr/>
        </p:nvSpPr>
        <p:spPr bwMode="auto">
          <a:xfrm>
            <a:off x="6934200" y="2998787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4"/>
                </a:solidFill>
                <a:latin typeface="Courier" charset="0"/>
              </a:rPr>
              <a:t>listen()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5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9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if the SYN Packet Gets Lost?</a:t>
            </a:r>
            <a:endParaRPr lang="en-US" dirty="0"/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the SYN packet gets lost</a:t>
            </a:r>
          </a:p>
          <a:p>
            <a:pPr lvl="1"/>
            <a:r>
              <a:rPr lang="en-US" dirty="0" smtClean="0"/>
              <a:t>Packet dropped by the network or server is busy</a:t>
            </a:r>
          </a:p>
          <a:p>
            <a:r>
              <a:rPr lang="en-US" dirty="0" smtClean="0"/>
              <a:t>Eventually, no SYN-ACK arrives</a:t>
            </a:r>
          </a:p>
          <a:p>
            <a:pPr lvl="1"/>
            <a:r>
              <a:rPr lang="en-US" dirty="0" smtClean="0"/>
              <a:t>Sender retransmits the SYN on timeout</a:t>
            </a:r>
          </a:p>
          <a:p>
            <a:r>
              <a:rPr lang="en-US" dirty="0" smtClean="0"/>
              <a:t>How should the TCP sender set the timer?</a:t>
            </a:r>
          </a:p>
          <a:p>
            <a:pPr lvl="1"/>
            <a:r>
              <a:rPr lang="en-US" dirty="0" smtClean="0"/>
              <a:t>Sender has no idea how far away the receiver is</a:t>
            </a:r>
          </a:p>
          <a:p>
            <a:pPr lvl="1"/>
            <a:r>
              <a:rPr lang="en-US" dirty="0" smtClean="0"/>
              <a:t>Hard to guess a reasonable length of time to wait</a:t>
            </a:r>
          </a:p>
          <a:p>
            <a:pPr lvl="1"/>
            <a:r>
              <a:rPr lang="en-US" dirty="0" smtClean="0"/>
              <a:t>SHOULD (RFCs 1122 &amp; 2988) use default of 3 seconds</a:t>
            </a:r>
          </a:p>
          <a:p>
            <a:pPr lvl="2"/>
            <a:r>
              <a:rPr lang="en-US" dirty="0" smtClean="0"/>
              <a:t>Some implementations instead use 6 seconds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9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 loss and web downloads</a:t>
            </a:r>
            <a:endParaRPr lang="en-US" dirty="0"/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clicks on a hypertext link</a:t>
            </a:r>
          </a:p>
          <a:p>
            <a:pPr lvl="1"/>
            <a:r>
              <a:rPr lang="en-US" dirty="0" smtClean="0"/>
              <a:t>Browser creates a socket and does a </a:t>
            </a:r>
            <a:r>
              <a:rPr lang="ja-JP" altLang="en-US" dirty="0" smtClean="0"/>
              <a:t>“</a:t>
            </a:r>
            <a:r>
              <a:rPr lang="en-US" dirty="0" smtClean="0"/>
              <a:t>connect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ja-JP" altLang="en-US" dirty="0" smtClean="0"/>
              <a:t>“</a:t>
            </a:r>
            <a:r>
              <a:rPr lang="en-US" dirty="0" smtClean="0"/>
              <a:t>connect</a:t>
            </a:r>
            <a:r>
              <a:rPr lang="ja-JP" altLang="en-US" dirty="0" smtClean="0"/>
              <a:t>”</a:t>
            </a:r>
            <a:r>
              <a:rPr lang="en-US" dirty="0" smtClean="0"/>
              <a:t> triggers the OS to transmit a SYN</a:t>
            </a:r>
          </a:p>
          <a:p>
            <a:r>
              <a:rPr lang="en-US" dirty="0" smtClean="0"/>
              <a:t>If the SYN is lost…</a:t>
            </a:r>
          </a:p>
          <a:p>
            <a:pPr lvl="1"/>
            <a:r>
              <a:rPr lang="en-US" dirty="0" smtClean="0"/>
              <a:t>3-6 seconds of delay: can be very long</a:t>
            </a:r>
          </a:p>
          <a:p>
            <a:pPr lvl="1"/>
            <a:r>
              <a:rPr lang="en-US" dirty="0" smtClean="0"/>
              <a:t>User may become impatient and can retry</a:t>
            </a:r>
          </a:p>
          <a:p>
            <a:r>
              <a:rPr lang="en-US" dirty="0" smtClean="0"/>
              <a:t>User triggers an </a:t>
            </a:r>
            <a:r>
              <a:rPr lang="ja-JP" altLang="en-US" dirty="0" smtClean="0"/>
              <a:t>“</a:t>
            </a:r>
            <a:r>
              <a:rPr lang="en-US" dirty="0" smtClean="0"/>
              <a:t>abort</a:t>
            </a:r>
            <a:r>
              <a:rPr lang="ja-JP" altLang="en-US" dirty="0" smtClean="0"/>
              <a:t>”</a:t>
            </a:r>
            <a:r>
              <a:rPr lang="en-US" dirty="0" smtClean="0"/>
              <a:t> of the </a:t>
            </a:r>
            <a:r>
              <a:rPr lang="ja-JP" altLang="en-US" dirty="0" smtClean="0"/>
              <a:t>“</a:t>
            </a:r>
            <a:r>
              <a:rPr lang="en-US" dirty="0" smtClean="0"/>
              <a:t>connect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Browser creates a new socket and another </a:t>
            </a:r>
            <a:r>
              <a:rPr lang="ja-JP" altLang="en-US" dirty="0" smtClean="0"/>
              <a:t>“</a:t>
            </a:r>
            <a:r>
              <a:rPr lang="en-US" dirty="0" smtClean="0"/>
              <a:t>connect</a:t>
            </a:r>
            <a:r>
              <a:rPr lang="ja-JP" altLang="en-US" dirty="0" smtClean="0"/>
              <a:t>”</a:t>
            </a:r>
            <a:endParaRPr lang="en-US" altLang="ja-JP" dirty="0"/>
          </a:p>
          <a:p>
            <a:pPr lvl="1"/>
            <a:r>
              <a:rPr lang="en-US" dirty="0" smtClean="0"/>
              <a:t>Can be effective in some cases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connection teardown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6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termination, one side at a time</a:t>
            </a:r>
            <a:endParaRPr lang="en-US" dirty="0"/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69472"/>
            <a:ext cx="7924800" cy="2250327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Finish (FIN) to close and receive remaining bytes</a:t>
            </a:r>
          </a:p>
          <a:p>
            <a:pPr lvl="1"/>
            <a:r>
              <a:rPr lang="en-US" sz="2000" dirty="0" smtClean="0"/>
              <a:t>FIN occupies one byte in the sequence space</a:t>
            </a:r>
          </a:p>
          <a:p>
            <a:r>
              <a:rPr lang="en-US" sz="2400" dirty="0" smtClean="0"/>
              <a:t>Other host </a:t>
            </a:r>
            <a:r>
              <a:rPr lang="en-US" sz="2400" dirty="0" err="1" smtClean="0"/>
              <a:t>acks</a:t>
            </a:r>
            <a:r>
              <a:rPr lang="en-US" sz="2400" dirty="0" smtClean="0"/>
              <a:t> the byte to confirm</a:t>
            </a:r>
          </a:p>
          <a:p>
            <a:r>
              <a:rPr lang="en-US" sz="2400" dirty="0" smtClean="0"/>
              <a:t>Closes A’s side of the connection, but not B’s</a:t>
            </a:r>
          </a:p>
          <a:p>
            <a:pPr lvl="1"/>
            <a:r>
              <a:rPr lang="en-US" sz="2000" dirty="0" smtClean="0"/>
              <a:t>Until B likewise sends a FIN</a:t>
            </a:r>
          </a:p>
          <a:p>
            <a:pPr lvl="1"/>
            <a:r>
              <a:rPr lang="en-US" sz="2000" dirty="0" smtClean="0"/>
              <a:t>Which A then </a:t>
            </a:r>
            <a:r>
              <a:rPr lang="en-US" sz="2000" dirty="0" err="1" smtClean="0"/>
              <a:t>acks</a:t>
            </a:r>
            <a:endParaRPr lang="en-US" sz="2000" dirty="0"/>
          </a:p>
        </p:txBody>
      </p:sp>
      <p:sp>
        <p:nvSpPr>
          <p:cNvPr id="97285" name="Line 4"/>
          <p:cNvSpPr>
            <a:spLocks noChangeShapeType="1"/>
          </p:cNvSpPr>
          <p:nvPr/>
        </p:nvSpPr>
        <p:spPr bwMode="auto">
          <a:xfrm flipV="1">
            <a:off x="1471613" y="1762125"/>
            <a:ext cx="287337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6" name="Line 5"/>
          <p:cNvSpPr>
            <a:spLocks noChangeShapeType="1"/>
          </p:cNvSpPr>
          <p:nvPr/>
        </p:nvSpPr>
        <p:spPr bwMode="auto">
          <a:xfrm>
            <a:off x="1989138" y="1779588"/>
            <a:ext cx="300037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7" name="Line 6"/>
          <p:cNvSpPr>
            <a:spLocks noChangeShapeType="1"/>
          </p:cNvSpPr>
          <p:nvPr/>
        </p:nvSpPr>
        <p:spPr bwMode="auto">
          <a:xfrm flipV="1">
            <a:off x="2581275" y="1776413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8" name="Line 7"/>
          <p:cNvSpPr>
            <a:spLocks noChangeShapeType="1"/>
          </p:cNvSpPr>
          <p:nvPr/>
        </p:nvSpPr>
        <p:spPr bwMode="auto">
          <a:xfrm flipV="1">
            <a:off x="3113088" y="1771650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9" name="Text Box 8"/>
          <p:cNvSpPr txBox="1">
            <a:spLocks noChangeArrowheads="1"/>
          </p:cNvSpPr>
          <p:nvPr/>
        </p:nvSpPr>
        <p:spPr bwMode="auto">
          <a:xfrm rot="-4794570">
            <a:off x="979488" y="2366962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7290" name="Text Box 9"/>
          <p:cNvSpPr txBox="1">
            <a:spLocks noChangeArrowheads="1"/>
          </p:cNvSpPr>
          <p:nvPr/>
        </p:nvSpPr>
        <p:spPr bwMode="auto">
          <a:xfrm rot="4712803">
            <a:off x="1703388" y="2360613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7291" name="Text Box 10"/>
          <p:cNvSpPr txBox="1">
            <a:spLocks noChangeArrowheads="1"/>
          </p:cNvSpPr>
          <p:nvPr/>
        </p:nvSpPr>
        <p:spPr bwMode="auto">
          <a:xfrm rot="-4355001">
            <a:off x="2373313" y="2138363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2" name="Text Box 11"/>
          <p:cNvSpPr txBox="1">
            <a:spLocks noChangeArrowheads="1"/>
          </p:cNvSpPr>
          <p:nvPr/>
        </p:nvSpPr>
        <p:spPr bwMode="auto">
          <a:xfrm rot="-4396192">
            <a:off x="2824163" y="2382838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833938" y="1773238"/>
            <a:ext cx="465137" cy="1603375"/>
            <a:chOff x="3406" y="1115"/>
            <a:chExt cx="293" cy="1010"/>
          </a:xfrm>
        </p:grpSpPr>
        <p:sp>
          <p:nvSpPr>
            <p:cNvPr id="97326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7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576888" y="1771650"/>
            <a:ext cx="514350" cy="1573213"/>
            <a:chOff x="3874" y="1114"/>
            <a:chExt cx="324" cy="991"/>
          </a:xfrm>
        </p:grpSpPr>
        <p:sp>
          <p:nvSpPr>
            <p:cNvPr id="97324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5" name="Text Box 17"/>
            <p:cNvSpPr txBox="1">
              <a:spLocks noChangeArrowheads="1"/>
            </p:cNvSpPr>
            <p:nvPr/>
          </p:nvSpPr>
          <p:spPr bwMode="auto">
            <a:xfrm rot="4688575">
              <a:off x="3846" y="1465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sp>
        <p:nvSpPr>
          <p:cNvPr id="97295" name="Line 18"/>
          <p:cNvSpPr>
            <a:spLocks noChangeShapeType="1"/>
          </p:cNvSpPr>
          <p:nvPr/>
        </p:nvSpPr>
        <p:spPr bwMode="auto">
          <a:xfrm>
            <a:off x="3706813" y="1773238"/>
            <a:ext cx="379412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6" name="Line 19"/>
          <p:cNvSpPr>
            <a:spLocks noChangeShapeType="1"/>
          </p:cNvSpPr>
          <p:nvPr/>
        </p:nvSpPr>
        <p:spPr bwMode="auto">
          <a:xfrm flipV="1">
            <a:off x="1263650" y="1752600"/>
            <a:ext cx="7042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7" name="Line 20"/>
          <p:cNvSpPr>
            <a:spLocks noChangeShapeType="1"/>
          </p:cNvSpPr>
          <p:nvPr/>
        </p:nvSpPr>
        <p:spPr bwMode="auto">
          <a:xfrm flipV="1">
            <a:off x="1279525" y="3352800"/>
            <a:ext cx="7102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8" name="Text Box 21"/>
          <p:cNvSpPr txBox="1">
            <a:spLocks noChangeArrowheads="1"/>
          </p:cNvSpPr>
          <p:nvPr/>
        </p:nvSpPr>
        <p:spPr bwMode="auto">
          <a:xfrm rot="4676639">
            <a:off x="3724275" y="2371725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9" name="Line 22"/>
          <p:cNvSpPr>
            <a:spLocks noChangeShapeType="1"/>
          </p:cNvSpPr>
          <p:nvPr/>
        </p:nvSpPr>
        <p:spPr bwMode="auto">
          <a:xfrm>
            <a:off x="2554288" y="3597275"/>
            <a:ext cx="1779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0" name="Text Box 23"/>
          <p:cNvSpPr txBox="1">
            <a:spLocks noChangeArrowheads="1"/>
          </p:cNvSpPr>
          <p:nvPr/>
        </p:nvSpPr>
        <p:spPr bwMode="auto">
          <a:xfrm>
            <a:off x="1951038" y="3398838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7301" name="Text Box 24"/>
          <p:cNvSpPr txBox="1">
            <a:spLocks noChangeArrowheads="1"/>
          </p:cNvSpPr>
          <p:nvPr/>
        </p:nvSpPr>
        <p:spPr bwMode="auto">
          <a:xfrm>
            <a:off x="774700" y="31099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7302" name="Text Box 25"/>
          <p:cNvSpPr txBox="1">
            <a:spLocks noChangeArrowheads="1"/>
          </p:cNvSpPr>
          <p:nvPr/>
        </p:nvSpPr>
        <p:spPr bwMode="auto">
          <a:xfrm>
            <a:off x="731838" y="15716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7303" name="Oval 26"/>
          <p:cNvSpPr>
            <a:spLocks noChangeArrowheads="1"/>
          </p:cNvSpPr>
          <p:nvPr/>
        </p:nvSpPr>
        <p:spPr bwMode="auto">
          <a:xfrm>
            <a:off x="4246563" y="3108325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4" name="Oval 27"/>
          <p:cNvSpPr>
            <a:spLocks noChangeArrowheads="1"/>
          </p:cNvSpPr>
          <p:nvPr/>
        </p:nvSpPr>
        <p:spPr bwMode="auto">
          <a:xfrm>
            <a:off x="4452938" y="3116263"/>
            <a:ext cx="8096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5" name="Oval 28"/>
          <p:cNvSpPr>
            <a:spLocks noChangeArrowheads="1"/>
          </p:cNvSpPr>
          <p:nvPr/>
        </p:nvSpPr>
        <p:spPr bwMode="auto">
          <a:xfrm>
            <a:off x="4668838" y="3108325"/>
            <a:ext cx="80962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226175" y="1781175"/>
            <a:ext cx="517525" cy="1573213"/>
            <a:chOff x="4283" y="1120"/>
            <a:chExt cx="326" cy="991"/>
          </a:xfrm>
        </p:grpSpPr>
        <p:sp>
          <p:nvSpPr>
            <p:cNvPr id="97322" name="Line 30"/>
            <p:cNvSpPr>
              <a:spLocks noChangeShapeType="1"/>
            </p:cNvSpPr>
            <p:nvPr/>
          </p:nvSpPr>
          <p:spPr bwMode="auto">
            <a:xfrm>
              <a:off x="4283" y="1120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3" name="Text Box 31"/>
            <p:cNvSpPr txBox="1">
              <a:spLocks noChangeArrowheads="1"/>
            </p:cNvSpPr>
            <p:nvPr/>
          </p:nvSpPr>
          <p:spPr bwMode="auto">
            <a:xfrm rot="4688575">
              <a:off x="4297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797675" y="1743075"/>
            <a:ext cx="466725" cy="1603375"/>
            <a:chOff x="4643" y="1096"/>
            <a:chExt cx="294" cy="1010"/>
          </a:xfrm>
        </p:grpSpPr>
        <p:sp>
          <p:nvSpPr>
            <p:cNvPr id="97320" name="Line 33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1" name="Text Box 34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934200" y="3200400"/>
            <a:ext cx="2078038" cy="3300413"/>
            <a:chOff x="4368" y="2016"/>
            <a:chExt cx="1309" cy="2079"/>
          </a:xfrm>
        </p:grpSpPr>
        <p:cxnSp>
          <p:nvCxnSpPr>
            <p:cNvPr id="97317" name="AutoShape 36"/>
            <p:cNvCxnSpPr>
              <a:cxnSpLocks noChangeShapeType="1"/>
              <a:stCxn id="97319" idx="0"/>
              <a:endCxn id="97318" idx="4"/>
            </p:cNvCxnSpPr>
            <p:nvPr/>
          </p:nvCxnSpPr>
          <p:spPr bwMode="auto">
            <a:xfrm flipH="1" flipV="1">
              <a:off x="4854" y="2208"/>
              <a:ext cx="169" cy="1317"/>
            </a:xfrm>
            <a:prstGeom prst="straightConnector1">
              <a:avLst/>
            </a:prstGeom>
            <a:noFill/>
            <a:ln w="28575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7318" name="Oval 37"/>
            <p:cNvSpPr>
              <a:spLocks noChangeArrowheads="1"/>
            </p:cNvSpPr>
            <p:nvPr/>
          </p:nvSpPr>
          <p:spPr bwMode="auto">
            <a:xfrm>
              <a:off x="4428" y="2016"/>
              <a:ext cx="852" cy="192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97319" name="Text Box 38"/>
            <p:cNvSpPr txBox="1">
              <a:spLocks noChangeArrowheads="1"/>
            </p:cNvSpPr>
            <p:nvPr/>
          </p:nvSpPr>
          <p:spPr bwMode="auto">
            <a:xfrm>
              <a:off x="4368" y="3525"/>
              <a:ext cx="1309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 smtClean="0">
                  <a:solidFill>
                    <a:schemeClr val="accent5"/>
                  </a:solidFill>
                  <a:latin typeface="Arial" charset="0"/>
                </a:rPr>
                <a:t>TIME_WAIT</a:t>
              </a:r>
              <a:r>
                <a:rPr lang="en-US" sz="1600" b="0" dirty="0" smtClean="0">
                  <a:solidFill>
                    <a:schemeClr val="accent5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 smtClean="0">
                  <a:solidFill>
                    <a:schemeClr val="accent5"/>
                  </a:solidFill>
                  <a:latin typeface="Arial" charset="0"/>
                </a:rPr>
                <a:t>B </a:t>
              </a:r>
              <a:r>
                <a:rPr lang="en-US" sz="1600" b="0" dirty="0">
                  <a:solidFill>
                    <a:schemeClr val="accent5"/>
                  </a:solidFill>
                  <a:latin typeface="Arial" charset="0"/>
                </a:rPr>
                <a:t>will retransmit FIN </a:t>
              </a:r>
              <a:br>
                <a:rPr lang="en-US" sz="1600" b="0" dirty="0">
                  <a:solidFill>
                    <a:schemeClr val="accent5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chemeClr val="accent5"/>
                  </a:solidFill>
                  <a:latin typeface="Arial" charset="0"/>
                </a:rPr>
                <a:t>if ACK is lost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715000" y="2971800"/>
            <a:ext cx="2143125" cy="2105025"/>
            <a:chOff x="3600" y="1872"/>
            <a:chExt cx="1350" cy="1326"/>
          </a:xfrm>
        </p:grpSpPr>
        <p:cxnSp>
          <p:nvCxnSpPr>
            <p:cNvPr id="97314" name="AutoShape 40"/>
            <p:cNvCxnSpPr>
              <a:cxnSpLocks noChangeShapeType="1"/>
              <a:stCxn id="97316" idx="0"/>
              <a:endCxn id="97315" idx="4"/>
            </p:cNvCxnSpPr>
            <p:nvPr/>
          </p:nvCxnSpPr>
          <p:spPr bwMode="auto">
            <a:xfrm flipH="1" flipV="1">
              <a:off x="3696" y="2256"/>
              <a:ext cx="723" cy="576"/>
            </a:xfrm>
            <a:prstGeom prst="straightConnector1">
              <a:avLst/>
            </a:prstGeom>
            <a:noFill/>
            <a:ln w="28575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7315" name="Oval 41"/>
            <p:cNvSpPr>
              <a:spLocks noChangeArrowheads="1"/>
            </p:cNvSpPr>
            <p:nvPr/>
          </p:nvSpPr>
          <p:spPr bwMode="auto">
            <a:xfrm>
              <a:off x="3600" y="1872"/>
              <a:ext cx="192" cy="384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97316" name="Text Box 42"/>
            <p:cNvSpPr txBox="1">
              <a:spLocks noChangeArrowheads="1"/>
            </p:cNvSpPr>
            <p:nvPr/>
          </p:nvSpPr>
          <p:spPr bwMode="auto">
            <a:xfrm>
              <a:off x="3888" y="2832"/>
              <a:ext cx="106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chemeClr val="accent5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chemeClr val="accent5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chemeClr val="accent5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chemeClr val="accent5"/>
                  </a:solidFill>
                  <a:latin typeface="Arial" charset="0"/>
                </a:rPr>
                <a:t>half-closed</a:t>
              </a:r>
              <a:endParaRPr lang="en-US" sz="1600" b="0" dirty="0">
                <a:solidFill>
                  <a:schemeClr val="accent5"/>
                </a:solidFill>
                <a:latin typeface="Arial" charset="0"/>
              </a:endParaRP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886700" y="3124200"/>
            <a:ext cx="1257300" cy="1571625"/>
            <a:chOff x="4968" y="1968"/>
            <a:chExt cx="792" cy="990"/>
          </a:xfrm>
        </p:grpSpPr>
        <p:cxnSp>
          <p:nvCxnSpPr>
            <p:cNvPr id="97311" name="AutoShape 44"/>
            <p:cNvCxnSpPr>
              <a:cxnSpLocks noChangeShapeType="1"/>
              <a:stCxn id="97313" idx="0"/>
              <a:endCxn id="97312" idx="4"/>
            </p:cNvCxnSpPr>
            <p:nvPr/>
          </p:nvCxnSpPr>
          <p:spPr bwMode="auto">
            <a:xfrm flipH="1" flipV="1">
              <a:off x="5232" y="2360"/>
              <a:ext cx="132" cy="232"/>
            </a:xfrm>
            <a:prstGeom prst="straightConnector1">
              <a:avLst/>
            </a:prstGeom>
            <a:noFill/>
            <a:ln w="28575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7312" name="Oval 45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97313" name="Text Box 46"/>
            <p:cNvSpPr txBox="1">
              <a:spLocks noChangeArrowheads="1"/>
            </p:cNvSpPr>
            <p:nvPr/>
          </p:nvSpPr>
          <p:spPr bwMode="auto">
            <a:xfrm>
              <a:off x="4968" y="2592"/>
              <a:ext cx="79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chemeClr val="accent5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chemeClr val="accent5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chemeClr val="accent5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chemeClr val="accent5"/>
                  </a:solidFill>
                  <a:latin typeface="Arial" charset="0"/>
                </a:rPr>
                <a:t>closed</a:t>
              </a:r>
              <a:endParaRPr lang="en-US" sz="1600" b="0" dirty="0">
                <a:solidFill>
                  <a:schemeClr val="accent5"/>
                </a:solidFill>
                <a:latin typeface="Arial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8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termination, both together</a:t>
            </a:r>
            <a:endParaRPr lang="en-US" dirty="0"/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5229224"/>
            <a:ext cx="7924800" cy="790575"/>
          </a:xfrm>
        </p:spPr>
        <p:txBody>
          <a:bodyPr/>
          <a:lstStyle/>
          <a:p>
            <a:r>
              <a:rPr lang="en-US" sz="2400" dirty="0" smtClean="0"/>
              <a:t>Same as before, but B sets FIN with their ack of A’s FIN</a:t>
            </a:r>
            <a:endParaRPr lang="en-US" sz="2400" dirty="0"/>
          </a:p>
        </p:txBody>
      </p:sp>
      <p:sp>
        <p:nvSpPr>
          <p:cNvPr id="99333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6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7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9338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9339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0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99367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8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149975" y="1768475"/>
            <a:ext cx="512763" cy="1573213"/>
            <a:chOff x="3874" y="1114"/>
            <a:chExt cx="323" cy="991"/>
          </a:xfrm>
        </p:grpSpPr>
        <p:sp>
          <p:nvSpPr>
            <p:cNvPr id="99365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6" name="Text Box 17"/>
            <p:cNvSpPr txBox="1">
              <a:spLocks noChangeArrowheads="1"/>
            </p:cNvSpPr>
            <p:nvPr/>
          </p:nvSpPr>
          <p:spPr bwMode="auto">
            <a:xfrm rot="4688575">
              <a:off x="3631" y="1466"/>
              <a:ext cx="8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 + ACK</a:t>
              </a:r>
            </a:p>
          </p:txBody>
        </p:sp>
      </p:grpSp>
      <p:sp>
        <p:nvSpPr>
          <p:cNvPr id="99343" name="Line 18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4" name="Line 19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5" name="Line 20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6" name="Text Box 21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7" name="Line 22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8" name="Text Box 23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9349" name="Text Box 24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9350" name="Text Box 25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9351" name="Oval 26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2" name="Oval 27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3" name="Oval 28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629400" y="1752600"/>
            <a:ext cx="466725" cy="1603375"/>
            <a:chOff x="4643" y="1096"/>
            <a:chExt cx="294" cy="1010"/>
          </a:xfrm>
        </p:grpSpPr>
        <p:sp>
          <p:nvSpPr>
            <p:cNvPr id="99363" name="Line 30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4" name="Text Box 31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467600" y="3124200"/>
            <a:ext cx="1212850" cy="2105025"/>
            <a:chOff x="4704" y="1968"/>
            <a:chExt cx="764" cy="1326"/>
          </a:xfrm>
        </p:grpSpPr>
        <p:cxnSp>
          <p:nvCxnSpPr>
            <p:cNvPr id="99360" name="AutoShape 33"/>
            <p:cNvCxnSpPr>
              <a:cxnSpLocks noChangeShapeType="1"/>
              <a:stCxn id="99362" idx="0"/>
              <a:endCxn id="99361" idx="4"/>
            </p:cNvCxnSpPr>
            <p:nvPr/>
          </p:nvCxnSpPr>
          <p:spPr bwMode="auto">
            <a:xfrm flipV="1">
              <a:off x="5086" y="2360"/>
              <a:ext cx="146" cy="568"/>
            </a:xfrm>
            <a:prstGeom prst="straightConnector1">
              <a:avLst/>
            </a:prstGeom>
            <a:noFill/>
            <a:ln w="28575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9361" name="Oval 34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99362" name="Text Box 35"/>
            <p:cNvSpPr txBox="1">
              <a:spLocks noChangeArrowheads="1"/>
            </p:cNvSpPr>
            <p:nvPr/>
          </p:nvSpPr>
          <p:spPr bwMode="auto">
            <a:xfrm>
              <a:off x="4704" y="2928"/>
              <a:ext cx="76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chemeClr val="accent5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chemeClr val="accent5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chemeClr val="accent5"/>
                  </a:solidFill>
                  <a:latin typeface="Arial" charset="0"/>
                </a:rPr>
                <a:t>now closed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257800" y="3200399"/>
            <a:ext cx="3124200" cy="1622425"/>
            <a:chOff x="3312" y="2016"/>
            <a:chExt cx="1968" cy="1022"/>
          </a:xfrm>
        </p:grpSpPr>
        <p:cxnSp>
          <p:nvCxnSpPr>
            <p:cNvPr id="99357" name="AutoShape 37"/>
            <p:cNvCxnSpPr>
              <a:cxnSpLocks noChangeShapeType="1"/>
              <a:stCxn id="99359" idx="0"/>
              <a:endCxn id="99358" idx="4"/>
            </p:cNvCxnSpPr>
            <p:nvPr/>
          </p:nvCxnSpPr>
          <p:spPr bwMode="auto">
            <a:xfrm flipV="1">
              <a:off x="3937" y="2208"/>
              <a:ext cx="863" cy="260"/>
            </a:xfrm>
            <a:prstGeom prst="straightConnector1">
              <a:avLst/>
            </a:prstGeom>
            <a:noFill/>
            <a:ln w="28575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9358" name="Oval 38"/>
            <p:cNvSpPr>
              <a:spLocks noChangeArrowheads="1"/>
            </p:cNvSpPr>
            <p:nvPr/>
          </p:nvSpPr>
          <p:spPr bwMode="auto">
            <a:xfrm>
              <a:off x="4320" y="2016"/>
              <a:ext cx="960" cy="192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99359" name="Text Box 39"/>
            <p:cNvSpPr txBox="1">
              <a:spLocks noChangeArrowheads="1"/>
            </p:cNvSpPr>
            <p:nvPr/>
          </p:nvSpPr>
          <p:spPr bwMode="auto">
            <a:xfrm>
              <a:off x="3312" y="2468"/>
              <a:ext cx="125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 smtClean="0">
                  <a:solidFill>
                    <a:schemeClr val="accent5"/>
                  </a:solidFill>
                  <a:latin typeface="Arial" charset="0"/>
                </a:rPr>
                <a:t>TIME_WAIT</a:t>
              </a:r>
              <a:r>
                <a:rPr lang="en-US" sz="1600" b="0" dirty="0" smtClean="0">
                  <a:solidFill>
                    <a:schemeClr val="accent5"/>
                  </a:solidFill>
                  <a:latin typeface="Arial" charset="0"/>
                </a:rPr>
                <a:t>:</a:t>
              </a:r>
              <a:endParaRPr lang="en-US" sz="1600" b="0" dirty="0">
                <a:solidFill>
                  <a:schemeClr val="accent5"/>
                </a:solidFill>
                <a:latin typeface="Arial" charset="0"/>
              </a:endParaRP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 smtClean="0">
                  <a:solidFill>
                    <a:schemeClr val="accent5"/>
                  </a:solidFill>
                  <a:latin typeface="Arial" charset="0"/>
                </a:rPr>
                <a:t>Can </a:t>
              </a:r>
              <a:r>
                <a:rPr lang="en-US" sz="1600" b="0" dirty="0">
                  <a:solidFill>
                    <a:schemeClr val="accent5"/>
                  </a:solidFill>
                  <a:latin typeface="Arial" charset="0"/>
                </a:rPr>
                <a:t>retransmit</a:t>
              </a:r>
              <a:br>
                <a:rPr lang="en-US" sz="1600" b="0" dirty="0">
                  <a:solidFill>
                    <a:schemeClr val="accent5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chemeClr val="accent5"/>
                  </a:solidFill>
                  <a:latin typeface="Arial" charset="0"/>
                </a:rPr>
                <a:t>FIN ACK if ACK lost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3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Go-Back-N </a:t>
            </a:r>
            <a:r>
              <a:rPr lang="en-US" dirty="0" smtClean="0"/>
              <a:t>(GBN)</a:t>
            </a:r>
            <a:endParaRPr lang="en-US" dirty="0"/>
          </a:p>
        </p:txBody>
      </p:sp>
      <p:sp>
        <p:nvSpPr>
          <p:cNvPr id="112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 transmits up to n unacknowledged packets</a:t>
            </a:r>
          </a:p>
          <a:p>
            <a:r>
              <a:rPr lang="en-US" dirty="0" smtClean="0"/>
              <a:t>Receiver only accepts packets in order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D</a:t>
            </a:r>
            <a:r>
              <a:rPr lang="en-US" dirty="0" smtClean="0">
                <a:solidFill>
                  <a:schemeClr val="accent5"/>
                </a:solidFill>
              </a:rPr>
              <a:t>iscards </a:t>
            </a:r>
            <a:r>
              <a:rPr lang="en-US" dirty="0" smtClean="0"/>
              <a:t>out-of-order packets (i.e., packets other than B+1)</a:t>
            </a:r>
          </a:p>
          <a:p>
            <a:r>
              <a:rPr lang="en-US" dirty="0" smtClean="0"/>
              <a:t>Receiver uses cumulative acknowledgements</a:t>
            </a:r>
          </a:p>
          <a:p>
            <a:pPr lvl="1"/>
            <a:r>
              <a:rPr lang="en-US" dirty="0" smtClean="0"/>
              <a:t>i.e., sequence# in ACK = next expected in-order sequence# </a:t>
            </a:r>
          </a:p>
          <a:p>
            <a:r>
              <a:rPr lang="en-US" dirty="0" smtClean="0"/>
              <a:t>Sender sets timer for 1st outstanding ack (A+1)</a:t>
            </a:r>
          </a:p>
          <a:p>
            <a:r>
              <a:rPr lang="en-US" dirty="0" smtClean="0"/>
              <a:t>If timeout, retransmit A+1, … , </a:t>
            </a:r>
            <a:r>
              <a:rPr lang="en-US" dirty="0" err="1" smtClean="0"/>
              <a:t>A+n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5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537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Abrupt termination</a:t>
            </a:r>
            <a:endParaRPr lang="en-US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88570"/>
            <a:ext cx="7924800" cy="2231229"/>
          </a:xfrm>
        </p:spPr>
        <p:txBody>
          <a:bodyPr/>
          <a:lstStyle/>
          <a:p>
            <a:r>
              <a:rPr lang="en-US" sz="2400" dirty="0" smtClean="0"/>
              <a:t>A sends a RESET (RST) to B</a:t>
            </a:r>
          </a:p>
          <a:p>
            <a:pPr lvl="1"/>
            <a:r>
              <a:rPr lang="en-US" sz="2000" dirty="0" smtClean="0"/>
              <a:t>E.g., because application process on A crashed</a:t>
            </a:r>
          </a:p>
          <a:p>
            <a:r>
              <a:rPr lang="en-US" sz="2400" dirty="0" smtClean="0"/>
              <a:t>That’s it</a:t>
            </a:r>
          </a:p>
          <a:p>
            <a:pPr lvl="1"/>
            <a:r>
              <a:rPr lang="en-US" sz="2000" dirty="0" smtClean="0"/>
              <a:t>B does not ack the RST</a:t>
            </a:r>
          </a:p>
          <a:p>
            <a:pPr lvl="1"/>
            <a:r>
              <a:rPr lang="en-US" sz="2000" dirty="0" smtClean="0"/>
              <a:t>Thus, RST is not delivered reliably, and any data in flight is lost</a:t>
            </a:r>
          </a:p>
          <a:p>
            <a:pPr lvl="1"/>
            <a:r>
              <a:rPr lang="en-US" sz="2000" dirty="0" smtClean="0"/>
              <a:t>But: if B sends anything more, will elicit another RST</a:t>
            </a:r>
            <a:endParaRPr lang="en-US" sz="2000" dirty="0"/>
          </a:p>
        </p:txBody>
      </p:sp>
      <p:sp>
        <p:nvSpPr>
          <p:cNvPr id="103429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103434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103435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36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103455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6" name="Text Box 14"/>
            <p:cNvSpPr txBox="1">
              <a:spLocks noChangeArrowheads="1"/>
            </p:cNvSpPr>
            <p:nvPr/>
          </p:nvSpPr>
          <p:spPr bwMode="auto">
            <a:xfrm rot="-4702247">
              <a:off x="3326" y="1470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103438" name="Line 15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9" name="Line 16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Line 17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1" name="Text Box 18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42" name="Line 19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3" name="Text Box 20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03444" name="Text Box 21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103445" name="Text Box 22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103446" name="Oval 23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7" name="Oval 24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8" name="Oval 25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373813" y="1773238"/>
            <a:ext cx="574675" cy="1584325"/>
            <a:chOff x="4015" y="1117"/>
            <a:chExt cx="362" cy="998"/>
          </a:xfrm>
        </p:grpSpPr>
        <p:sp>
          <p:nvSpPr>
            <p:cNvPr id="103453" name="Line 27"/>
            <p:cNvSpPr>
              <a:spLocks noChangeShapeType="1"/>
            </p:cNvSpPr>
            <p:nvPr/>
          </p:nvSpPr>
          <p:spPr bwMode="auto">
            <a:xfrm>
              <a:off x="4015" y="1117"/>
              <a:ext cx="239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4" name="Text Box 28"/>
            <p:cNvSpPr txBox="1">
              <a:spLocks noChangeArrowheads="1"/>
            </p:cNvSpPr>
            <p:nvPr/>
          </p:nvSpPr>
          <p:spPr bwMode="auto">
            <a:xfrm rot="4676639">
              <a:off x="4043" y="1494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Data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858000" y="1773238"/>
            <a:ext cx="465138" cy="1603375"/>
            <a:chOff x="4320" y="1117"/>
            <a:chExt cx="293" cy="1010"/>
          </a:xfrm>
        </p:grpSpPr>
        <p:sp>
          <p:nvSpPr>
            <p:cNvPr id="103451" name="Line 30"/>
            <p:cNvSpPr>
              <a:spLocks noChangeShapeType="1"/>
            </p:cNvSpPr>
            <p:nvPr/>
          </p:nvSpPr>
          <p:spPr bwMode="auto">
            <a:xfrm flipV="1">
              <a:off x="4465" y="1117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2" name="Text Box 31"/>
            <p:cNvSpPr txBox="1">
              <a:spLocks noChangeArrowheads="1"/>
            </p:cNvSpPr>
            <p:nvPr/>
          </p:nvSpPr>
          <p:spPr bwMode="auto">
            <a:xfrm rot="-4702247">
              <a:off x="4240" y="1472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4811712" y="3276600"/>
            <a:ext cx="1131888" cy="609600"/>
          </a:xfrm>
          <a:prstGeom prst="ellips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accent5"/>
                </a:solidFill>
                <a:latin typeface="Arial" charset="0"/>
              </a:rPr>
              <a:t>Flags:</a:t>
            </a:r>
          </a:p>
          <a:p>
            <a:r>
              <a:rPr lang="en-US" b="0" u="sng" dirty="0">
                <a:solidFill>
                  <a:schemeClr val="accent5"/>
                </a:solidFill>
                <a:latin typeface="Arial" charset="0"/>
              </a:rPr>
              <a:t>SYN</a:t>
            </a:r>
          </a:p>
          <a:p>
            <a:r>
              <a:rPr lang="en-US" b="0" u="sng" dirty="0">
                <a:solidFill>
                  <a:schemeClr val="accent5"/>
                </a:solidFill>
                <a:latin typeface="Arial" charset="0"/>
              </a:rPr>
              <a:t>ACK</a:t>
            </a:r>
          </a:p>
          <a:p>
            <a:r>
              <a:rPr lang="en-US" b="0" u="sng" dirty="0">
                <a:solidFill>
                  <a:schemeClr val="accent5"/>
                </a:solidFill>
                <a:latin typeface="Arial" charset="0"/>
              </a:rPr>
              <a:t>FIN</a:t>
            </a:r>
          </a:p>
          <a:p>
            <a:r>
              <a:rPr lang="en-US" b="0" u="sng" dirty="0">
                <a:solidFill>
                  <a:schemeClr val="accent5"/>
                </a:solidFill>
                <a:latin typeface="Arial" charset="0"/>
              </a:rPr>
              <a:t>RST</a:t>
            </a:r>
          </a:p>
          <a:p>
            <a:r>
              <a:rPr lang="en-US" b="0" dirty="0">
                <a:solidFill>
                  <a:schemeClr val="accent5"/>
                </a:solidFill>
                <a:latin typeface="Arial" charset="0"/>
              </a:rPr>
              <a:t>PSH</a:t>
            </a:r>
          </a:p>
          <a:p>
            <a:r>
              <a:rPr lang="en-US" b="0" dirty="0">
                <a:solidFill>
                  <a:schemeClr val="accent5"/>
                </a:solidFill>
                <a:latin typeface="Arial" charset="0"/>
              </a:rPr>
              <a:t>URG</a:t>
            </a:r>
          </a:p>
          <a:p>
            <a:endParaRPr lang="en-US" b="0" dirty="0">
              <a:solidFill>
                <a:schemeClr val="accent5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62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state transitions</a:t>
            </a:r>
            <a:endParaRPr lang="en-US" dirty="0"/>
          </a:p>
        </p:txBody>
      </p:sp>
      <p:pic>
        <p:nvPicPr>
          <p:cNvPr id="6148" name="Picture 4" descr="W:\Editorial\KARYN\Booksold\PD3e\final figures\Metafiles\05x07.WMF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752600"/>
            <a:ext cx="4519613" cy="4114800"/>
          </a:xfr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48400" y="3505200"/>
            <a:ext cx="1752600" cy="830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 smtClean="0">
                <a:solidFill>
                  <a:schemeClr val="bg1"/>
                </a:solidFill>
                <a:latin typeface="+mn-lt"/>
              </a:rPr>
              <a:t>Data, ACK </a:t>
            </a:r>
            <a:br>
              <a:rPr lang="en-US" b="0" dirty="0" smtClean="0">
                <a:solidFill>
                  <a:schemeClr val="bg1"/>
                </a:solidFill>
                <a:latin typeface="+mn-lt"/>
              </a:rPr>
            </a:br>
            <a:r>
              <a:rPr lang="en-US" b="0" dirty="0" smtClean="0">
                <a:solidFill>
                  <a:schemeClr val="bg1"/>
                </a:solidFill>
                <a:latin typeface="+mn-lt"/>
              </a:rPr>
              <a:t>exchanges </a:t>
            </a:r>
            <a:br>
              <a:rPr lang="en-US" b="0" dirty="0" smtClean="0">
                <a:solidFill>
                  <a:schemeClr val="bg1"/>
                </a:solidFill>
                <a:latin typeface="+mn-lt"/>
              </a:rPr>
            </a:br>
            <a:r>
              <a:rPr lang="en-US" b="0" dirty="0" smtClean="0">
                <a:solidFill>
                  <a:schemeClr val="bg1"/>
                </a:solidFill>
                <a:latin typeface="+mn-lt"/>
              </a:rPr>
              <a:t>are in here</a:t>
            </a:r>
            <a:endParaRPr lang="en-US" b="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505200" y="4038600"/>
            <a:ext cx="2743200" cy="0"/>
          </a:xfrm>
          <a:prstGeom prst="straightConnector1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7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Reliability is not easy!</a:t>
            </a:r>
          </a:p>
          <a:p>
            <a:endParaRPr lang="en-US" dirty="0"/>
          </a:p>
          <a:p>
            <a:r>
              <a:rPr lang="en-US" dirty="0" smtClean="0"/>
              <a:t>Next class</a:t>
            </a:r>
          </a:p>
          <a:p>
            <a:pPr lvl="1"/>
            <a:r>
              <a:rPr lang="en-US" dirty="0" smtClean="0"/>
              <a:t>Flow control</a:t>
            </a:r>
          </a:p>
          <a:p>
            <a:pPr lvl="1"/>
            <a:r>
              <a:rPr lang="en-US" dirty="0" smtClean="0"/>
              <a:t>LOTs of congestion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Sliding </a:t>
            </a:r>
            <a:r>
              <a:rPr lang="en-US" dirty="0" smtClean="0"/>
              <a:t>window with GBN</a:t>
            </a:r>
            <a:endParaRPr lang="en-US" dirty="0"/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Let A be the last </a:t>
            </a:r>
            <a:r>
              <a:rPr lang="en-US" sz="2400" dirty="0" err="1" smtClean="0"/>
              <a:t>ack’d</a:t>
            </a:r>
            <a:r>
              <a:rPr lang="en-US" sz="2400" dirty="0" smtClean="0"/>
              <a:t> packet of sender without gap; then window of sender = {A+1, A+2, …, </a:t>
            </a:r>
            <a:r>
              <a:rPr lang="en-US" sz="2400" dirty="0" err="1" smtClean="0"/>
              <a:t>A+n</a:t>
            </a:r>
            <a:r>
              <a:rPr lang="en-US" sz="2400" dirty="0" smtClean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Let B be the last received packet without gap by receiver, then window of receiver = {B+1,…, </a:t>
            </a:r>
            <a:r>
              <a:rPr lang="en-US" sz="2400" dirty="0" err="1" smtClean="0"/>
              <a:t>B+n</a:t>
            </a:r>
            <a:r>
              <a:rPr lang="en-US" sz="2400" dirty="0" smtClean="0"/>
              <a:t>}</a:t>
            </a:r>
            <a:br>
              <a:rPr lang="en-US" sz="2400" dirty="0" smtClean="0"/>
            </a:b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14400" y="34290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3000" y="34290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71600" y="34290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00200" y="34290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8288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574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2860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5146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7432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718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2004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4290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6576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8862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1148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3434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8006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Left Brace 2"/>
          <p:cNvSpPr/>
          <p:nvPr/>
        </p:nvSpPr>
        <p:spPr bwMode="auto">
          <a:xfrm rot="5400000">
            <a:off x="2628900" y="20955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0" y="24954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6437335" y="25908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90221" y="2724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5" idx="2"/>
            <a:endCxn id="8" idx="0"/>
          </p:cNvCxnSpPr>
          <p:nvPr/>
        </p:nvCxnSpPr>
        <p:spPr bwMode="auto">
          <a:xfrm>
            <a:off x="1659511" y="31242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629400" y="2571690"/>
            <a:ext cx="168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Already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437335" y="30671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42884" y="3048000"/>
            <a:ext cx="213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Sent but not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53911" y="3581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41105" y="3593068"/>
            <a:ext cx="175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Cannot be sent</a:t>
            </a:r>
            <a:endParaRPr lang="en-US" sz="1800" b="0" dirty="0">
              <a:latin typeface="+mn-lt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1430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3716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002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88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0574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860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5146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432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9718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2004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4290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6576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148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434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5720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eft Brace 50"/>
          <p:cNvSpPr/>
          <p:nvPr/>
        </p:nvSpPr>
        <p:spPr bwMode="auto">
          <a:xfrm rot="5400000">
            <a:off x="3086100" y="48387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24200" y="5257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947421" y="5467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116711" y="5867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437335" y="52578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13455" y="523869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Received and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431647" y="5715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9400" y="560206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smtClean="0">
                <a:latin typeface="+mn-lt"/>
              </a:rPr>
              <a:t>Acceptable but</a:t>
            </a:r>
            <a:r>
              <a:rPr lang="en-US" sz="1800" b="0" dirty="0">
                <a:latin typeface="+mn-lt"/>
              </a:rPr>
              <a:t> </a:t>
            </a:r>
            <a:r>
              <a:rPr lang="en-US" sz="1800" b="0" dirty="0" smtClean="0">
                <a:latin typeface="+mn-lt"/>
              </a:rPr>
              <a:t>not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yet received</a:t>
            </a:r>
            <a:endParaRPr lang="en-US" sz="1800" b="0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6444470" y="6248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76471" y="626006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Cannot be received</a:t>
            </a:r>
            <a:endParaRPr lang="en-US" sz="1800" b="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3795" y="3810000"/>
            <a:ext cx="2645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1" dirty="0" smtClean="0">
                <a:solidFill>
                  <a:schemeClr val="accent5"/>
                </a:solidFill>
                <a:latin typeface="+mn-lt"/>
              </a:rPr>
              <a:t>sequence number </a:t>
            </a:r>
            <a:r>
              <a:rPr lang="en-US" sz="1600" b="0" i="1" dirty="0" smtClean="0">
                <a:solidFill>
                  <a:schemeClr val="accent5"/>
                </a:solidFill>
                <a:latin typeface="+mn-lt"/>
                <a:sym typeface="Wingdings"/>
              </a:rPr>
              <a:t></a:t>
            </a:r>
            <a:endParaRPr lang="en-US" sz="1600" b="0" i="1" dirty="0">
              <a:solidFill>
                <a:schemeClr val="accent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296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GBN example w/o errors</a:t>
            </a:r>
            <a:endParaRPr lang="en-US" dirty="0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222463" cy="46165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chemeClr val="bg1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 smtClean="0">
                <a:latin typeface="+mn-lt"/>
              </a:rPr>
              <a:t>Sender </a:t>
            </a:r>
            <a:r>
              <a:rPr lang="en-US" sz="2000" b="0" dirty="0">
                <a:latin typeface="+mn-lt"/>
              </a:rPr>
              <a:t>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7" name="Group 73"/>
          <p:cNvGrpSpPr>
            <a:grpSpLocks/>
          </p:cNvGrpSpPr>
          <p:nvPr/>
        </p:nvGrpSpPr>
        <p:grpSpPr bwMode="auto">
          <a:xfrm>
            <a:off x="1997075" y="4419600"/>
            <a:ext cx="5367338" cy="1143000"/>
            <a:chOff x="1258" y="2784"/>
            <a:chExt cx="3381" cy="720"/>
          </a:xfrm>
        </p:grpSpPr>
        <p:sp>
          <p:nvSpPr>
            <p:cNvPr id="1127472" name="Line 48"/>
            <p:cNvSpPr>
              <a:spLocks noChangeShapeType="1"/>
            </p:cNvSpPr>
            <p:nvPr/>
          </p:nvSpPr>
          <p:spPr bwMode="auto">
            <a:xfrm flipH="1">
              <a:off x="1258" y="2784"/>
              <a:ext cx="3381" cy="3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3" name="Line 49"/>
            <p:cNvSpPr>
              <a:spLocks noChangeShapeType="1"/>
            </p:cNvSpPr>
            <p:nvPr/>
          </p:nvSpPr>
          <p:spPr bwMode="auto">
            <a:xfrm flipH="1"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4" name="Line 50"/>
            <p:cNvSpPr>
              <a:spLocks noChangeShapeType="1"/>
            </p:cNvSpPr>
            <p:nvPr/>
          </p:nvSpPr>
          <p:spPr bwMode="auto">
            <a:xfrm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5" name="Line 51"/>
            <p:cNvSpPr>
              <a:spLocks noChangeShapeType="1"/>
            </p:cNvSpPr>
            <p:nvPr/>
          </p:nvSpPr>
          <p:spPr bwMode="auto">
            <a:xfrm>
              <a:off x="1258" y="3168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1127482" name="Text Box 58"/>
          <p:cNvSpPr txBox="1">
            <a:spLocks noChangeArrowheads="1"/>
          </p:cNvSpPr>
          <p:nvPr/>
        </p:nvSpPr>
        <p:spPr bwMode="auto">
          <a:xfrm>
            <a:off x="722346" y="41910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  <p:sp>
        <p:nvSpPr>
          <p:cNvPr id="1127486" name="Text Box 62"/>
          <p:cNvSpPr txBox="1">
            <a:spLocks noChangeArrowheads="1"/>
          </p:cNvSpPr>
          <p:nvPr/>
        </p:nvSpPr>
        <p:spPr bwMode="auto">
          <a:xfrm>
            <a:off x="7693059" y="36576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32" grpId="0" animBg="1"/>
      <p:bldP spid="1127433" grpId="0" animBg="1"/>
      <p:bldP spid="1127437" grpId="0" animBg="1"/>
      <p:bldP spid="1127438" grpId="0" animBg="1"/>
      <p:bldP spid="1127439" grpId="0" animBg="1"/>
      <p:bldP spid="1127441" grpId="0" animBg="1"/>
      <p:bldP spid="1127466" grpId="0" animBg="1"/>
      <p:bldP spid="1127468" grpId="0" animBg="1"/>
      <p:bldP spid="1127469" grpId="0" animBg="1"/>
      <p:bldP spid="1127470" grpId="0" animBg="1"/>
      <p:bldP spid="1127482" grpId="0"/>
      <p:bldP spid="11274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GBN example with errors</a:t>
            </a:r>
            <a:endParaRPr lang="en-US" dirty="0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222463" cy="46165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chemeClr val="bg1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 smtClean="0">
                <a:latin typeface="+mn-lt"/>
              </a:rPr>
              <a:t>Sender </a:t>
            </a:r>
            <a:r>
              <a:rPr lang="en-US" sz="2000" b="0" dirty="0">
                <a:latin typeface="+mn-lt"/>
              </a:rPr>
              <a:t>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grpSp>
        <p:nvGrpSpPr>
          <p:cNvPr id="47" name="Group 57"/>
          <p:cNvGrpSpPr>
            <a:grpSpLocks/>
          </p:cNvGrpSpPr>
          <p:nvPr/>
        </p:nvGrpSpPr>
        <p:grpSpPr bwMode="auto">
          <a:xfrm>
            <a:off x="1547812" y="1905000"/>
            <a:ext cx="5843588" cy="2057400"/>
            <a:chOff x="915" y="1024"/>
            <a:chExt cx="3681" cy="1296"/>
          </a:xfrm>
        </p:grpSpPr>
        <p:sp>
          <p:nvSpPr>
            <p:cNvPr id="48" name="Line 8"/>
            <p:cNvSpPr>
              <a:spLocks noChangeShapeType="1"/>
            </p:cNvSpPr>
            <p:nvPr/>
          </p:nvSpPr>
          <p:spPr bwMode="auto">
            <a:xfrm>
              <a:off x="1215" y="1210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" name="Line 9"/>
            <p:cNvSpPr>
              <a:spLocks noChangeShapeType="1"/>
            </p:cNvSpPr>
            <p:nvPr/>
          </p:nvSpPr>
          <p:spPr bwMode="auto">
            <a:xfrm flipH="1"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" name="Line 10"/>
            <p:cNvSpPr>
              <a:spLocks noChangeShapeType="1"/>
            </p:cNvSpPr>
            <p:nvPr/>
          </p:nvSpPr>
          <p:spPr bwMode="auto">
            <a:xfrm>
              <a:off x="1215" y="1984"/>
              <a:ext cx="2295" cy="24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1215" y="1402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 flipH="1">
              <a:off x="1215" y="1786"/>
              <a:ext cx="3381" cy="3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 flipH="1">
              <a:off x="1215" y="1978"/>
              <a:ext cx="3381" cy="3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915" y="102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919" y="1236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919" y="146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3</a:t>
              </a: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919" y="174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919" y="199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60" name="Line 40"/>
            <p:cNvSpPr>
              <a:spLocks noChangeShapeType="1"/>
            </p:cNvSpPr>
            <p:nvPr/>
          </p:nvSpPr>
          <p:spPr bwMode="auto">
            <a:xfrm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Line 41"/>
            <p:cNvSpPr>
              <a:spLocks noChangeShapeType="1"/>
            </p:cNvSpPr>
            <p:nvPr/>
          </p:nvSpPr>
          <p:spPr bwMode="auto">
            <a:xfrm flipH="1"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-87313" y="3429000"/>
            <a:ext cx="2036763" cy="1374136"/>
            <a:chOff x="-55" y="1968"/>
            <a:chExt cx="1283" cy="1200"/>
          </a:xfrm>
        </p:grpSpPr>
        <p:sp>
          <p:nvSpPr>
            <p:cNvPr id="63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Text Box 65"/>
            <p:cNvSpPr txBox="1">
              <a:spLocks noChangeArrowheads="1"/>
            </p:cNvSpPr>
            <p:nvPr/>
          </p:nvSpPr>
          <p:spPr bwMode="auto">
            <a:xfrm>
              <a:off x="-55" y="2160"/>
              <a:ext cx="762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grpSp>
        <p:nvGrpSpPr>
          <p:cNvPr id="67" name="Group 58"/>
          <p:cNvGrpSpPr>
            <a:grpSpLocks/>
          </p:cNvGrpSpPr>
          <p:nvPr/>
        </p:nvGrpSpPr>
        <p:grpSpPr bwMode="auto">
          <a:xfrm>
            <a:off x="1554162" y="3733800"/>
            <a:ext cx="5837238" cy="828675"/>
            <a:chOff x="919" y="2176"/>
            <a:chExt cx="3677" cy="522"/>
          </a:xfrm>
        </p:grpSpPr>
        <p:sp>
          <p:nvSpPr>
            <p:cNvPr id="68" name="Line 17"/>
            <p:cNvSpPr>
              <a:spLocks noChangeShapeType="1"/>
            </p:cNvSpPr>
            <p:nvPr/>
          </p:nvSpPr>
          <p:spPr bwMode="auto">
            <a:xfrm>
              <a:off x="1215" y="2176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" name="Line 18"/>
            <p:cNvSpPr>
              <a:spLocks noChangeShapeType="1"/>
            </p:cNvSpPr>
            <p:nvPr/>
          </p:nvSpPr>
          <p:spPr bwMode="auto">
            <a:xfrm>
              <a:off x="1215" y="2362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" name="Text Box 25"/>
            <p:cNvSpPr txBox="1">
              <a:spLocks noChangeArrowheads="1"/>
            </p:cNvSpPr>
            <p:nvPr/>
          </p:nvSpPr>
          <p:spPr bwMode="auto">
            <a:xfrm>
              <a:off x="919" y="218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714499" y="4727575"/>
            <a:ext cx="5648326" cy="1031875"/>
            <a:chOff x="1633537" y="4810125"/>
            <a:chExt cx="5648326" cy="1031875"/>
          </a:xfrm>
        </p:grpSpPr>
        <p:sp>
          <p:nvSpPr>
            <p:cNvPr id="72" name="Text Box 67"/>
            <p:cNvSpPr txBox="1">
              <a:spLocks noChangeArrowheads="1"/>
            </p:cNvSpPr>
            <p:nvPr/>
          </p:nvSpPr>
          <p:spPr bwMode="auto">
            <a:xfrm>
              <a:off x="1633537" y="48101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73" name="Text Box 68"/>
            <p:cNvSpPr txBox="1">
              <a:spLocks noChangeArrowheads="1"/>
            </p:cNvSpPr>
            <p:nvPr/>
          </p:nvSpPr>
          <p:spPr bwMode="auto">
            <a:xfrm>
              <a:off x="1633537" y="50387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74" name="Text Box 69"/>
            <p:cNvSpPr txBox="1">
              <a:spLocks noChangeArrowheads="1"/>
            </p:cNvSpPr>
            <p:nvPr/>
          </p:nvSpPr>
          <p:spPr bwMode="auto">
            <a:xfrm>
              <a:off x="1633537" y="52673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  <p:sp>
          <p:nvSpPr>
            <p:cNvPr id="75" name="Line 70"/>
            <p:cNvSpPr>
              <a:spLocks noChangeShapeType="1"/>
            </p:cNvSpPr>
            <p:nvPr/>
          </p:nvSpPr>
          <p:spPr bwMode="auto">
            <a:xfrm>
              <a:off x="1914525" y="5029200"/>
              <a:ext cx="5367338" cy="53340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" name="Line 71"/>
            <p:cNvSpPr>
              <a:spLocks noChangeShapeType="1"/>
            </p:cNvSpPr>
            <p:nvPr/>
          </p:nvSpPr>
          <p:spPr bwMode="auto">
            <a:xfrm>
              <a:off x="1914525" y="5156200"/>
              <a:ext cx="5367338" cy="53340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" name="Line 72"/>
            <p:cNvSpPr>
              <a:spLocks noChangeShapeType="1"/>
            </p:cNvSpPr>
            <p:nvPr/>
          </p:nvSpPr>
          <p:spPr bwMode="auto">
            <a:xfrm>
              <a:off x="1914525" y="5308600"/>
              <a:ext cx="5367338" cy="53340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69325" y="4096393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Discard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378774" y="4381500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Discard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1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8" grpId="0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2434</TotalTime>
  <Words>2765</Words>
  <Application>Microsoft Macintosh PowerPoint</Application>
  <PresentationFormat>On-screen Show (4:3)</PresentationFormat>
  <Paragraphs>780</Paragraphs>
  <Slides>64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6" baseType="lpstr">
      <vt:lpstr>Arial</vt:lpstr>
      <vt:lpstr>Calibri</vt:lpstr>
      <vt:lpstr>Calibri Light</vt:lpstr>
      <vt:lpstr>Courier</vt:lpstr>
      <vt:lpstr>Courier New</vt:lpstr>
      <vt:lpstr>ＭＳ Ｐゴシック</vt:lpstr>
      <vt:lpstr>Symbol</vt:lpstr>
      <vt:lpstr>Tahoma</vt:lpstr>
      <vt:lpstr>Times New Roman</vt:lpstr>
      <vt:lpstr>Wingdings</vt:lpstr>
      <vt:lpstr>宋体</vt:lpstr>
      <vt:lpstr>Office Theme</vt:lpstr>
      <vt:lpstr>EN.601.414/614 Computer Networks  TCP</vt:lpstr>
      <vt:lpstr>Agenda</vt:lpstr>
      <vt:lpstr>Recap: Designing a reliable transport protocol</vt:lpstr>
      <vt:lpstr>Recap: Acknowledgements</vt:lpstr>
      <vt:lpstr>Recap: Sliding window protocols</vt:lpstr>
      <vt:lpstr>Recap: Go-Back-N (GBN)</vt:lpstr>
      <vt:lpstr>Recap: Sliding window with GBN</vt:lpstr>
      <vt:lpstr>Recap: GBN example w/o errors</vt:lpstr>
      <vt:lpstr>Recap: GBN example with errors</vt:lpstr>
      <vt:lpstr>Recap: Selective Repeat (SR)</vt:lpstr>
      <vt:lpstr>Recap: SR example with errors</vt:lpstr>
      <vt:lpstr>Assignment 2: Reliable Transport</vt:lpstr>
      <vt:lpstr>Assignment 2: Reliable Transport</vt:lpstr>
      <vt:lpstr>TCP: Transmission Control Protocol</vt:lpstr>
      <vt:lpstr>The TCP Abstraction</vt:lpstr>
      <vt:lpstr>What does TCP use from what we’ve seen so far?</vt:lpstr>
      <vt:lpstr>TCP header</vt:lpstr>
      <vt:lpstr>TCP header</vt:lpstr>
      <vt:lpstr>What does TCP do?</vt:lpstr>
      <vt:lpstr>TCP header</vt:lpstr>
      <vt:lpstr>TCP “stream of bytes” service…</vt:lpstr>
      <vt:lpstr>… provided using TCP “segments”</vt:lpstr>
      <vt:lpstr>TCP segment</vt:lpstr>
      <vt:lpstr>Sequence numbers</vt:lpstr>
      <vt:lpstr>Sequence numbers</vt:lpstr>
      <vt:lpstr>TCP header</vt:lpstr>
      <vt:lpstr>What does TCP do?</vt:lpstr>
      <vt:lpstr>ACKs and sequence numbers</vt:lpstr>
      <vt:lpstr>Typical operation</vt:lpstr>
      <vt:lpstr>TCP header</vt:lpstr>
      <vt:lpstr>What does TCP do?</vt:lpstr>
      <vt:lpstr>Loss with cumulative ACKs</vt:lpstr>
      <vt:lpstr>What does TCP introduce?</vt:lpstr>
      <vt:lpstr>Loss with cumulative ACKs</vt:lpstr>
      <vt:lpstr>Loss with cumulative ACKs</vt:lpstr>
      <vt:lpstr>What does TCP introduce?</vt:lpstr>
      <vt:lpstr>Retransmission timeout</vt:lpstr>
      <vt:lpstr>Timing illustration</vt:lpstr>
      <vt:lpstr>Retransmission timeout</vt:lpstr>
      <vt:lpstr>RTT estimation</vt:lpstr>
      <vt:lpstr>Problem: Ambiguous measurements</vt:lpstr>
      <vt:lpstr>Karn/Partridge algorithm</vt:lpstr>
      <vt:lpstr>Jacobson/Karels algorithm</vt:lpstr>
      <vt:lpstr>TCP header</vt:lpstr>
      <vt:lpstr>TCP header</vt:lpstr>
      <vt:lpstr>TCP header</vt:lpstr>
      <vt:lpstr>TCP Connection Establishment</vt:lpstr>
      <vt:lpstr>Initial Sequence Number (ISN)</vt:lpstr>
      <vt:lpstr>Establishing a TCP connection</vt:lpstr>
      <vt:lpstr>TCP header</vt:lpstr>
      <vt:lpstr>Step 1: A’s initial SYN packet</vt:lpstr>
      <vt:lpstr>Step 1: B’s SYN-ACK packet</vt:lpstr>
      <vt:lpstr>Step 1: A’s ACK to SYN-ACK</vt:lpstr>
      <vt:lpstr>TCP’s 3-Way handshaking</vt:lpstr>
      <vt:lpstr>What if the SYN Packet Gets Lost?</vt:lpstr>
      <vt:lpstr>SYN loss and web downloads</vt:lpstr>
      <vt:lpstr>TCP connection teardown</vt:lpstr>
      <vt:lpstr>Normal termination, one side at a time</vt:lpstr>
      <vt:lpstr>Normal termination, both together</vt:lpstr>
      <vt:lpstr>Abrupt termination</vt:lpstr>
      <vt:lpstr>TCP header</vt:lpstr>
      <vt:lpstr>TCP state transitions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463</cp:revision>
  <dcterms:created xsi:type="dcterms:W3CDTF">2017-09-02T14:15:58Z</dcterms:created>
  <dcterms:modified xsi:type="dcterms:W3CDTF">2019-02-27T15:39:13Z</dcterms:modified>
</cp:coreProperties>
</file>