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9"/>
  </p:notesMasterIdLst>
  <p:sldIdLst>
    <p:sldId id="256" r:id="rId2"/>
    <p:sldId id="517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7" r:id="rId30"/>
    <p:sldId id="488" r:id="rId31"/>
    <p:sldId id="489" r:id="rId32"/>
    <p:sldId id="490" r:id="rId33"/>
    <p:sldId id="491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504" r:id="rId45"/>
    <p:sldId id="505" r:id="rId46"/>
    <p:sldId id="506" r:id="rId47"/>
    <p:sldId id="507" r:id="rId48"/>
    <p:sldId id="508" r:id="rId49"/>
    <p:sldId id="509" r:id="rId50"/>
    <p:sldId id="510" r:id="rId51"/>
    <p:sldId id="511" r:id="rId52"/>
    <p:sldId id="512" r:id="rId53"/>
    <p:sldId id="513" r:id="rId54"/>
    <p:sldId id="514" r:id="rId55"/>
    <p:sldId id="515" r:id="rId56"/>
    <p:sldId id="516" r:id="rId57"/>
    <p:sldId id="46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9"/>
    <p:restoredTop sz="88249"/>
  </p:normalViewPr>
  <p:slideViewPr>
    <p:cSldViewPr snapToObjects="1">
      <p:cViewPr>
        <p:scale>
          <a:sx n="110" d="100"/>
          <a:sy n="110" d="100"/>
        </p:scale>
        <p:origin x="1048" y="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5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051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0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8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068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72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46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C712B4-5F53-514A-866E-4225DEFD290D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75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1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84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75ECBE-1740-AB43-9AD4-D1859A822463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31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5F76-7687-EA4B-81F4-114680FBF97A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59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F99E3-00B1-094E-B8B8-E0A30FEF6BFF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406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5D3642-BD8E-2A45-962D-A5D80BB9D716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03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19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0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79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79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11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7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07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B7AE1D-933C-6F4B-A519-23E62013EB2E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8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8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Network Layer and IP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vs. 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Forwarding: “</a:t>
            </a:r>
            <a:r>
              <a:rPr lang="en-US" dirty="0" smtClean="0">
                <a:solidFill>
                  <a:schemeClr val="accent5"/>
                </a:solidFill>
              </a:rPr>
              <a:t>data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Directing one data packet</a:t>
            </a:r>
          </a:p>
          <a:p>
            <a:pPr lvl="1"/>
            <a:r>
              <a:rPr lang="en-US" dirty="0" smtClean="0"/>
              <a:t>Each router using local routing state</a:t>
            </a:r>
          </a:p>
          <a:p>
            <a:r>
              <a:rPr lang="en-US" dirty="0" smtClean="0"/>
              <a:t>Routing: “</a:t>
            </a:r>
            <a:r>
              <a:rPr lang="en-US" dirty="0" smtClean="0">
                <a:solidFill>
                  <a:schemeClr val="accent5"/>
                </a:solidFill>
              </a:rPr>
              <a:t>control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Computing the forwarding tables that guide packets</a:t>
            </a:r>
          </a:p>
          <a:p>
            <a:pPr lvl="1"/>
            <a:r>
              <a:rPr lang="en-US" dirty="0" smtClean="0"/>
              <a:t>Jointly computed by routers using a distributed algorithm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Very different timescales!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9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IP layer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3: </a:t>
            </a:r>
            <a:br>
              <a:rPr lang="en-US" dirty="0" smtClean="0"/>
            </a:br>
            <a:r>
              <a:rPr lang="en-US" dirty="0" smtClean="0"/>
              <a:t>Layer encapsulation</a:t>
            </a:r>
            <a:endParaRPr lang="en-US" dirty="0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3"/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3"/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3"/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8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91" grpId="0" animBg="1"/>
      <p:bldP spid="46092" grpId="0" animBg="1"/>
      <p:bldP spid="46094" grpId="0" animBg="1"/>
      <p:bldP spid="46095" grpId="0" animBg="1"/>
      <p:bldP spid="46096" grpId="0" animBg="1"/>
      <p:bldP spid="46097" grpId="0" animBg="1"/>
      <p:bldP spid="46099" grpId="0"/>
      <p:bldP spid="46100" grpId="0"/>
      <p:bldP spid="46101" grpId="0"/>
      <p:bldP spid="46103" grpId="0" animBg="1"/>
      <p:bldP spid="46104" grpId="0" animBg="1"/>
      <p:bldP spid="46106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Recall: 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47054"/>
            <a:ext cx="7924800" cy="1972746"/>
          </a:xfrm>
        </p:spPr>
        <p:txBody>
          <a:bodyPr/>
          <a:lstStyle/>
          <a:p>
            <a:r>
              <a:rPr lang="en-US" dirty="0" smtClean="0"/>
              <a:t>IP packet contains a header and payload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ayload is opaque to the network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eader is what we care about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irst end-to-end </a:t>
            </a:r>
            <a:r>
              <a:rPr lang="en-US" dirty="0" smtClean="0"/>
              <a:t>layer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946690" y="2448580"/>
            <a:ext cx="5901910" cy="838200"/>
            <a:chOff x="1828800" y="1898664"/>
            <a:chExt cx="5901910" cy="2162025"/>
          </a:xfrm>
        </p:grpSpPr>
        <p:sp>
          <p:nvSpPr>
            <p:cNvPr id="11" name="Rectangle 10"/>
            <p:cNvSpPr/>
            <p:nvPr/>
          </p:nvSpPr>
          <p:spPr>
            <a:xfrm>
              <a:off x="1898771" y="1898664"/>
              <a:ext cx="1615188" cy="21575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3959" y="1898664"/>
              <a:ext cx="4216751" cy="215757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265502"/>
              <a:ext cx="1752600" cy="1190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chemeClr val="accent5"/>
                  </a:solidFill>
                  <a:ea typeface="Arial" charset="0"/>
                  <a:cs typeface="Arial" charset="0"/>
                </a:rPr>
                <a:t>IP header</a:t>
              </a:r>
              <a:endParaRPr lang="en-US" sz="2400" b="0" dirty="0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8476" y="2265502"/>
              <a:ext cx="3711234" cy="119080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chemeClr val="accent4"/>
                  </a:solidFill>
                  <a:ea typeface="Arial" charset="0"/>
                  <a:cs typeface="Arial" charset="0"/>
                </a:rPr>
                <a:t>IP payload</a:t>
              </a:r>
              <a:endParaRPr lang="en-US" sz="2400" b="0" dirty="0">
                <a:solidFill>
                  <a:schemeClr val="accent4"/>
                </a:solidFill>
                <a:ea typeface="Arial" charset="0"/>
                <a:cs typeface="Arial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04357" y="1898664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62197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83058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3919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24780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70690" y="3210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ea typeface="Arial" charset="0"/>
                <a:cs typeface="Arial" charset="0"/>
              </a:rPr>
              <a:t>IP packet</a:t>
            </a:r>
            <a:endParaRPr lang="en-US" sz="2800" b="0" dirty="0">
              <a:ea typeface="Arial" charset="0"/>
              <a:cs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6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the IP header as an interface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etween the source and destination end-systems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etween the source and network (routers)</a:t>
            </a:r>
          </a:p>
          <a:p>
            <a:r>
              <a:rPr lang="en-US" dirty="0" smtClean="0"/>
              <a:t>Designing an interface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task(s) are we trying to accomplish?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information is needed to do it?</a:t>
            </a:r>
          </a:p>
          <a:p>
            <a:r>
              <a:rPr lang="en-US" dirty="0" smtClean="0"/>
              <a:t>Header reflects information needed for basic tasks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2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1325563"/>
          </a:xfrm>
        </p:spPr>
        <p:txBody>
          <a:bodyPr/>
          <a:lstStyle/>
          <a:p>
            <a:r>
              <a:rPr lang="en-US" smtClean="0"/>
              <a:t>What are these tasks? </a:t>
            </a:r>
            <a:r>
              <a:rPr lang="en-US" dirty="0" smtClean="0"/>
              <a:t>(in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packet</a:t>
            </a:r>
          </a:p>
          <a:p>
            <a:r>
              <a:rPr lang="en-US" dirty="0" smtClean="0"/>
              <a:t>Carry packet to the destination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oops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orruption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too large</a:t>
            </a:r>
          </a:p>
          <a:p>
            <a:r>
              <a:rPr lang="en-US" dirty="0" smtClean="0"/>
              <a:t>Accommodate evolution</a:t>
            </a:r>
          </a:p>
          <a:p>
            <a:r>
              <a:rPr lang="en-US" dirty="0" smtClean="0"/>
              <a:t>Specify any special handling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1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packet</a:t>
            </a:r>
          </a:p>
          <a:p>
            <a:r>
              <a:rPr lang="en-US" dirty="0" smtClean="0"/>
              <a:t>Carry packet to the destination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oops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orruption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too large</a:t>
            </a:r>
          </a:p>
          <a:p>
            <a:r>
              <a:rPr lang="en-US" dirty="0" smtClean="0"/>
              <a:t>Accommodate evolution</a:t>
            </a:r>
          </a:p>
          <a:p>
            <a:r>
              <a:rPr lang="en-US" dirty="0" smtClean="0"/>
              <a:t>Specify any special handling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packet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IP version number (4 bits), packet length (16 bits)</a:t>
            </a:r>
          </a:p>
          <a:p>
            <a:r>
              <a:rPr lang="en-US" dirty="0" smtClean="0"/>
              <a:t>Carry packet to the destination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Destination’s IP address (32 bits)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oops: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orruption: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too large: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3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packet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IP version number (4 bits), packet length (16 bits)</a:t>
            </a:r>
          </a:p>
          <a:p>
            <a:r>
              <a:rPr lang="en-US" dirty="0" smtClean="0"/>
              <a:t>Carry packet to the destination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Destination’s IP address (32 bits)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oops: </a:t>
            </a:r>
            <a:r>
              <a:rPr lang="en-US" dirty="0" smtClean="0">
                <a:solidFill>
                  <a:schemeClr val="accent5"/>
                </a:solidFill>
              </a:rPr>
              <a:t>TTL (8 bits)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orruption: </a:t>
            </a:r>
            <a:r>
              <a:rPr lang="en-US" dirty="0" smtClean="0">
                <a:solidFill>
                  <a:schemeClr val="accent5"/>
                </a:solidFill>
              </a:rPr>
              <a:t>checksum (16 bits)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too large: </a:t>
            </a:r>
            <a:r>
              <a:rPr lang="en-US" dirty="0" smtClean="0">
                <a:solidFill>
                  <a:schemeClr val="accent5"/>
                </a:solidFill>
              </a:rPr>
              <a:t>fragmentation fields (32 bits)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loops (TTL)</a:t>
            </a:r>
            <a:endParaRPr lang="en-US" dirty="0"/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 loops cause packets to cycle for a long time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eft unchecked would accumulate to consume all capacity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Time-to-Live (TTL) Field  (8 bits)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ecremented at each hop; packet discarded if 0</a:t>
            </a:r>
          </a:p>
          <a:p>
            <a:pPr lvl="2"/>
            <a:r>
              <a:rPr lang="ja-JP" altLang="en-US" dirty="0" smtClean="0"/>
              <a:t>“</a:t>
            </a:r>
            <a:r>
              <a:rPr lang="en-US" altLang="ja-JP" dirty="0"/>
              <a:t>T</a:t>
            </a:r>
            <a:r>
              <a:rPr lang="en-US" altLang="ja-JP" dirty="0" smtClean="0"/>
              <a:t>ime exceeded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message is sent to the source</a:t>
            </a:r>
            <a:endParaRPr lang="en-US" altLang="ja-JP" dirty="0"/>
          </a:p>
        </p:txBody>
      </p:sp>
      <p:pic>
        <p:nvPicPr>
          <p:cNvPr id="965636" name="Picture 4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7" name="Picture 5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8" name="Picture 6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885825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2574925" y="3843337"/>
            <a:ext cx="1882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 flipV="1">
            <a:off x="4840288" y="3843337"/>
            <a:ext cx="1768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069138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3" name="Freeform 11"/>
          <p:cNvSpPr>
            <a:spLocks/>
          </p:cNvSpPr>
          <p:nvPr/>
        </p:nvSpPr>
        <p:spPr bwMode="auto">
          <a:xfrm>
            <a:off x="923925" y="4179887"/>
            <a:ext cx="3973513" cy="620713"/>
          </a:xfrm>
          <a:custGeom>
            <a:avLst/>
            <a:gdLst>
              <a:gd name="T0" fmla="*/ 0 w 2503"/>
              <a:gd name="T1" fmla="*/ 60483799 h 391"/>
              <a:gd name="T2" fmla="*/ 2147483647 w 2503"/>
              <a:gd name="T3" fmla="*/ 120967597 h 391"/>
              <a:gd name="T4" fmla="*/ 2147483647 w 2503"/>
              <a:gd name="T5" fmla="*/ 791329700 h 391"/>
              <a:gd name="T6" fmla="*/ 2147483647 w 2503"/>
              <a:gd name="T7" fmla="*/ 914818249 h 391"/>
              <a:gd name="T8" fmla="*/ 2147483647 w 2503"/>
              <a:gd name="T9" fmla="*/ 365423744 h 391"/>
              <a:gd name="T10" fmla="*/ 2147483647 w 2503"/>
              <a:gd name="T11" fmla="*/ 365423744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3"/>
              <a:gd name="T19" fmla="*/ 0 h 391"/>
              <a:gd name="T20" fmla="*/ 2503 w 2503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3" h="391">
                <a:moveTo>
                  <a:pt x="0" y="24"/>
                </a:moveTo>
                <a:cubicBezTo>
                  <a:pt x="925" y="12"/>
                  <a:pt x="1851" y="0"/>
                  <a:pt x="2177" y="48"/>
                </a:cubicBezTo>
                <a:cubicBezTo>
                  <a:pt x="2503" y="96"/>
                  <a:pt x="2132" y="262"/>
                  <a:pt x="1959" y="314"/>
                </a:cubicBezTo>
                <a:cubicBezTo>
                  <a:pt x="1786" y="366"/>
                  <a:pt x="1274" y="391"/>
                  <a:pt x="1137" y="363"/>
                </a:cubicBezTo>
                <a:cubicBezTo>
                  <a:pt x="1000" y="335"/>
                  <a:pt x="1056" y="181"/>
                  <a:pt x="1137" y="145"/>
                </a:cubicBezTo>
                <a:cubicBezTo>
                  <a:pt x="1218" y="109"/>
                  <a:pt x="1419" y="127"/>
                  <a:pt x="1621" y="145"/>
                </a:cubicBezTo>
              </a:path>
            </a:pathLst>
          </a:custGeom>
          <a:noFill/>
          <a:ln w="63500">
            <a:solidFill>
              <a:schemeClr val="accent4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>
            <a:off x="2228850" y="3505200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H="1">
            <a:off x="3611563" y="3505200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8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9" grpId="0" animBg="1"/>
      <p:bldP spid="965640" grpId="0" animBg="1"/>
      <p:bldP spid="965641" grpId="0" animBg="1"/>
      <p:bldP spid="965642" grpId="0" animBg="1"/>
      <p:bldP spid="965643" grpId="0" animBg="1"/>
      <p:bldP spid="965644" grpId="0" animBg="1"/>
      <p:bldP spid="9656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Time: 12-1:15pm March </a:t>
            </a:r>
            <a:r>
              <a:rPr lang="en-US" dirty="0" smtClean="0"/>
              <a:t>13 </a:t>
            </a:r>
            <a:r>
              <a:rPr lang="en-US" dirty="0" smtClean="0"/>
              <a:t>(next </a:t>
            </a:r>
            <a:r>
              <a:rPr lang="en-US" dirty="0" smtClean="0"/>
              <a:t>Wednesday)</a:t>
            </a:r>
            <a:endParaRPr lang="en-US" dirty="0" smtClean="0"/>
          </a:p>
          <a:p>
            <a:r>
              <a:rPr lang="en-US" dirty="0" smtClean="0"/>
              <a:t>Location: Shaffer 301</a:t>
            </a:r>
          </a:p>
          <a:p>
            <a:r>
              <a:rPr lang="en-US" dirty="0" smtClean="0"/>
              <a:t>Form: Closed-book</a:t>
            </a:r>
          </a:p>
          <a:p>
            <a:pPr lvl="1"/>
            <a:r>
              <a:rPr lang="en-US" dirty="0" smtClean="0"/>
              <a:t>Can bring one A4/letter paper with notes on both sides</a:t>
            </a:r>
          </a:p>
          <a:p>
            <a:pPr lvl="1"/>
            <a:r>
              <a:rPr lang="en-US" dirty="0" smtClean="0"/>
              <a:t>Can bring a calculator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Anything else is prohibited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 smtClean="0"/>
              <a:t>Midterm review next </a:t>
            </a:r>
            <a:r>
              <a:rPr lang="en-US" dirty="0" smtClean="0"/>
              <a:t>Monday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corruption (Checksum)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 (16 bits)</a:t>
            </a:r>
          </a:p>
          <a:p>
            <a:pPr lvl="1"/>
            <a:r>
              <a:rPr lang="en-US" dirty="0" smtClean="0"/>
              <a:t>Particular form of checksum over packet header</a:t>
            </a:r>
          </a:p>
          <a:p>
            <a:r>
              <a:rPr lang="en-US" dirty="0" smtClean="0"/>
              <a:t>If not correct, router discards packets</a:t>
            </a:r>
          </a:p>
          <a:p>
            <a:pPr lvl="1"/>
            <a:r>
              <a:rPr lang="en-US" dirty="0" smtClean="0"/>
              <a:t>So it doesn’t act on bogus information</a:t>
            </a:r>
          </a:p>
          <a:p>
            <a:r>
              <a:rPr lang="en-US" dirty="0" smtClean="0"/>
              <a:t>Checksum recalculated at every router</a:t>
            </a:r>
          </a:p>
          <a:p>
            <a:pPr lvl="1"/>
            <a:r>
              <a:rPr lang="en-US" dirty="0" smtClean="0"/>
              <a:t>Why?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1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Fragmentation </a:t>
            </a:r>
            <a:endParaRPr lang="en-US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link has a “Maximum Transmission Unit” (MTU)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argest number of bits it can carry as one unit</a:t>
            </a:r>
          </a:p>
          <a:p>
            <a:r>
              <a:rPr lang="en-US" dirty="0" smtClean="0"/>
              <a:t>A router can split a packet into multiple “</a:t>
            </a:r>
            <a:r>
              <a:rPr lang="en-US" altLang="ja-JP" dirty="0" smtClean="0"/>
              <a:t>fragments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if the packet size exceeds the link’s MTU</a:t>
            </a:r>
          </a:p>
          <a:p>
            <a:r>
              <a:rPr lang="en-US" dirty="0" smtClean="0"/>
              <a:t>Must reassemble to recover original packet</a:t>
            </a:r>
          </a:p>
          <a:p>
            <a:r>
              <a:rPr lang="en-US" dirty="0" smtClean="0"/>
              <a:t>Will return to fragmentation later today…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packet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IP version number (4 bits), packet length (16 bits)</a:t>
            </a:r>
          </a:p>
          <a:p>
            <a:r>
              <a:rPr lang="en-US" dirty="0" smtClean="0"/>
              <a:t>Carry packet to the destination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Destination’s IP address (32 bits)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TTL (8 bits), checksum (16 bits), frag. (32 bits)</a:t>
            </a:r>
          </a:p>
          <a:p>
            <a:r>
              <a:rPr lang="en-US" dirty="0" smtClean="0"/>
              <a:t>Accommodate evolution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V</a:t>
            </a:r>
            <a:r>
              <a:rPr lang="en-US" dirty="0" smtClean="0">
                <a:solidFill>
                  <a:schemeClr val="accent5"/>
                </a:solidFill>
              </a:rPr>
              <a:t>ersion number (4 bits) (+ fields for special handling) </a:t>
            </a:r>
          </a:p>
          <a:p>
            <a:r>
              <a:rPr lang="en-US" dirty="0" smtClean="0"/>
              <a:t>Specify any special handling</a:t>
            </a:r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3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 handling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“Type of Service” (8 bits)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 packets to be treated differently based on needs</a:t>
            </a:r>
          </a:p>
          <a:p>
            <a:pPr lvl="2"/>
            <a:r>
              <a:rPr lang="en-US" dirty="0" smtClean="0"/>
              <a:t>e.g., indicate priority, congestion notification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as been redefined several times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ow called “Differentiated Services Code Point (DSCP)”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7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directives to the network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used very often</a:t>
            </a:r>
          </a:p>
          <a:p>
            <a:pPr lvl="1"/>
            <a:r>
              <a:rPr lang="en-US" dirty="0" smtClean="0"/>
              <a:t>16 bits of metadata + option-specific data</a:t>
            </a:r>
          </a:p>
          <a:p>
            <a:r>
              <a:rPr lang="en-US" dirty="0" smtClean="0"/>
              <a:t>Examples of options</a:t>
            </a:r>
          </a:p>
          <a:p>
            <a:pPr lvl="1"/>
            <a:r>
              <a:rPr lang="en-US" dirty="0" smtClean="0"/>
              <a:t>Record Route</a:t>
            </a:r>
          </a:p>
          <a:p>
            <a:pPr lvl="1"/>
            <a:r>
              <a:rPr lang="en-US" dirty="0" smtClean="0"/>
              <a:t>Strict Source Route</a:t>
            </a:r>
          </a:p>
          <a:p>
            <a:pPr lvl="1"/>
            <a:r>
              <a:rPr lang="en-US" dirty="0" smtClean="0"/>
              <a:t>Loose Source Route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9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Parse packet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IP version number (4 bits), packet length (16 bits)</a:t>
            </a:r>
          </a:p>
          <a:p>
            <a:r>
              <a:rPr lang="en-US" dirty="0" smtClean="0"/>
              <a:t>Carry packet to the destination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Destination’s IP address (32 bits)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TTL (8 bits), checksum (16 bits), frag. (32 bits)</a:t>
            </a:r>
          </a:p>
          <a:p>
            <a:r>
              <a:rPr lang="en-US" dirty="0" smtClean="0"/>
              <a:t>Accommodate evolution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V</a:t>
            </a:r>
            <a:r>
              <a:rPr lang="en-US" dirty="0" smtClean="0">
                <a:solidFill>
                  <a:schemeClr val="accent5"/>
                </a:solidFill>
              </a:rPr>
              <a:t>ersion number (4 bits) (+ fields for special handling) </a:t>
            </a:r>
          </a:p>
          <a:p>
            <a:r>
              <a:rPr lang="en-US" dirty="0" smtClean="0"/>
              <a:t>Specify any special handling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ToS (8 bits), Options (variable length)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2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71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Parse packet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Header length (4 bits)</a:t>
            </a:r>
          </a:p>
          <a:p>
            <a:pPr lvl="1"/>
            <a:r>
              <a:rPr lang="en-US" smtClean="0"/>
              <a:t>Number of 32-bit words in the header</a:t>
            </a:r>
          </a:p>
          <a:p>
            <a:pPr lvl="1"/>
            <a:r>
              <a:rPr lang="en-US" smtClean="0"/>
              <a:t>Typically </a:t>
            </a:r>
            <a:r>
              <a:rPr lang="ja-JP" altLang="en-US" smtClean="0"/>
              <a:t>“</a:t>
            </a:r>
            <a:r>
              <a:rPr lang="en-US" altLang="ja-JP" smtClean="0"/>
              <a:t>5</a:t>
            </a:r>
            <a:r>
              <a:rPr lang="ja-JP" altLang="en-US" smtClean="0"/>
              <a:t>”</a:t>
            </a:r>
            <a:r>
              <a:rPr lang="en-US" altLang="ja-JP" smtClean="0"/>
              <a:t> (for a 20-byte IPv4 header)</a:t>
            </a:r>
          </a:p>
          <a:p>
            <a:pPr lvl="1"/>
            <a:r>
              <a:rPr lang="en-US" smtClean="0"/>
              <a:t>Can be more when IP options are used</a:t>
            </a:r>
            <a:br>
              <a:rPr lang="en-US" smtClean="0"/>
            </a:br>
            <a:endParaRPr lang="en-US" smtClean="0"/>
          </a:p>
          <a:p>
            <a:endParaRPr lang="en-US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4"/>
                </a:solidFill>
              </a:rPr>
              <a:t>For Fragmentation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10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1325563"/>
          </a:xfrm>
        </p:spPr>
        <p:txBody>
          <a:bodyPr/>
          <a:lstStyle/>
          <a:p>
            <a:r>
              <a:rPr lang="en-US" dirty="0" smtClean="0"/>
              <a:t>Tasks at the destination end-system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/>
          <a:lstStyle/>
          <a:p>
            <a:r>
              <a:rPr lang="en-US" dirty="0" smtClean="0"/>
              <a:t>Tell destination what to do with the received packet</a:t>
            </a:r>
          </a:p>
          <a:p>
            <a:r>
              <a:rPr lang="en-US" dirty="0" smtClean="0"/>
              <a:t>Get responses to the packet back to the source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basics</a:t>
            </a:r>
          </a:p>
          <a:p>
            <a:r>
              <a:rPr lang="en-US" dirty="0" smtClean="0"/>
              <a:t>The Internet Protocol (IP)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end-host how to handle packet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(8 bits)</a:t>
            </a:r>
          </a:p>
          <a:p>
            <a:pPr lvl="1"/>
            <a:r>
              <a:rPr lang="en-US" dirty="0" smtClean="0"/>
              <a:t>Identifies the higher-level protocol</a:t>
            </a:r>
          </a:p>
          <a:p>
            <a:pPr lvl="1"/>
            <a:r>
              <a:rPr lang="en-US" dirty="0" smtClean="0"/>
              <a:t>Important for de-multiplexing at receiving host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066800" y="3500374"/>
            <a:ext cx="0" cy="24384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447800" y="3200400"/>
            <a:ext cx="6400800" cy="3038348"/>
            <a:chOff x="860745" y="1905000"/>
            <a:chExt cx="8283261" cy="3931920"/>
          </a:xfrm>
        </p:grpSpPr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3505200" y="3502343"/>
              <a:ext cx="5638806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505200" y="2703671"/>
              <a:ext cx="5638806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2" name="Rectangle 1"/>
            <p:cNvSpPr>
              <a:spLocks noChangeArrowheads="1"/>
            </p:cNvSpPr>
            <p:nvPr/>
          </p:nvSpPr>
          <p:spPr bwMode="auto">
            <a:xfrm>
              <a:off x="3505200" y="1905000"/>
              <a:ext cx="5638806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3504807" y="4301014"/>
              <a:ext cx="5638806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4" name="Rectangle 29"/>
            <p:cNvSpPr>
              <a:spLocks noChangeArrowheads="1"/>
            </p:cNvSpPr>
            <p:nvPr/>
          </p:nvSpPr>
          <p:spPr bwMode="auto">
            <a:xfrm>
              <a:off x="3504956" y="5099685"/>
              <a:ext cx="5639044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1371600" y="2125425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7" name="Rectangle 126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/>
              <p:cNvSpPr>
                <a:spLocks/>
              </p:cNvSpPr>
              <p:nvPr/>
            </p:nvSpPr>
            <p:spPr bwMode="auto">
              <a:xfrm>
                <a:off x="58" y="16"/>
                <a:ext cx="825" cy="23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Application</a:t>
                </a:r>
              </a:p>
            </p:txBody>
          </p:sp>
        </p:grpSp>
        <p:grpSp>
          <p:nvGrpSpPr>
            <p:cNvPr id="96" name="Group 95"/>
            <p:cNvGrpSpPr>
              <a:grpSpLocks/>
            </p:cNvGrpSpPr>
            <p:nvPr/>
          </p:nvGrpSpPr>
          <p:grpSpPr bwMode="auto">
            <a:xfrm>
              <a:off x="1371600" y="2819400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5" name="Rectangle 124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/>
              </p:cNvSpPr>
              <p:nvPr/>
            </p:nvSpPr>
            <p:spPr bwMode="auto">
              <a:xfrm>
                <a:off x="110" y="16"/>
                <a:ext cx="716" cy="23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Transport</a:t>
                </a:r>
              </a:p>
            </p:txBody>
          </p:sp>
        </p:grpSp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1371600" y="3657600"/>
              <a:ext cx="1649413" cy="428625"/>
              <a:chOff x="0" y="0"/>
              <a:chExt cx="943" cy="270"/>
            </a:xfrm>
            <a:solidFill>
              <a:srgbClr val="0000FF"/>
            </a:solidFill>
            <a:effectLst/>
          </p:grpSpPr>
          <p:sp>
            <p:nvSpPr>
              <p:cNvPr id="123" name="Rectangle 122"/>
              <p:cNvSpPr>
                <a:spLocks/>
              </p:cNvSpPr>
              <p:nvPr/>
            </p:nvSpPr>
            <p:spPr bwMode="auto">
              <a:xfrm>
                <a:off x="0" y="0"/>
                <a:ext cx="943" cy="27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Rectangle 123"/>
              <p:cNvSpPr>
                <a:spLocks/>
              </p:cNvSpPr>
              <p:nvPr/>
            </p:nvSpPr>
            <p:spPr bwMode="auto">
              <a:xfrm>
                <a:off x="158" y="15"/>
                <a:ext cx="628" cy="23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98" name="Group 97"/>
            <p:cNvGrpSpPr>
              <a:grpSpLocks/>
            </p:cNvGrpSpPr>
            <p:nvPr/>
          </p:nvGrpSpPr>
          <p:grpSpPr bwMode="auto">
            <a:xfrm>
              <a:off x="1371600" y="4419600"/>
              <a:ext cx="1649413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1" name="Rectangle 120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/>
              </p:cNvSpPr>
              <p:nvPr/>
            </p:nvSpPr>
            <p:spPr bwMode="auto">
              <a:xfrm>
                <a:off x="146" y="16"/>
                <a:ext cx="656" cy="23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1371600" y="5208588"/>
              <a:ext cx="1649413" cy="430212"/>
              <a:chOff x="0" y="0"/>
              <a:chExt cx="943" cy="271"/>
            </a:xfrm>
            <a:solidFill>
              <a:srgbClr val="0000FF"/>
            </a:solidFill>
            <a:effectLst/>
          </p:grpSpPr>
          <p:sp>
            <p:nvSpPr>
              <p:cNvPr id="119" name="Rectangle 118"/>
              <p:cNvSpPr>
                <a:spLocks/>
              </p:cNvSpPr>
              <p:nvPr/>
            </p:nvSpPr>
            <p:spPr bwMode="auto">
              <a:xfrm>
                <a:off x="0" y="0"/>
                <a:ext cx="943" cy="271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119"/>
              <p:cNvSpPr>
                <a:spLocks/>
              </p:cNvSpPr>
              <p:nvPr/>
            </p:nvSpPr>
            <p:spPr bwMode="auto">
              <a:xfrm>
                <a:off x="152" y="15"/>
                <a:ext cx="642" cy="23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Physical</a:t>
                </a: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860745" y="2130981"/>
              <a:ext cx="454717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L7</a:t>
              </a:r>
              <a:endParaRPr lang="en-US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60745" y="2850634"/>
              <a:ext cx="454717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L4</a:t>
              </a:r>
              <a:endParaRPr lang="en-US" sz="14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60745" y="3687246"/>
              <a:ext cx="454717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L3</a:t>
              </a:r>
              <a:endParaRPr lang="en-US" sz="1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60745" y="4450834"/>
              <a:ext cx="454717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L2</a:t>
              </a:r>
              <a:endParaRPr lang="en-US" sz="14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60745" y="5239029"/>
              <a:ext cx="454717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L1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80051" y="2157991"/>
              <a:ext cx="884128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SMTP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59052" y="2129139"/>
              <a:ext cx="844713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HTTP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53000" y="2858889"/>
              <a:ext cx="703651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TCP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29021" y="2857388"/>
              <a:ext cx="730619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UDP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302926" y="3687246"/>
              <a:ext cx="458866" cy="39829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IP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78470" y="4484965"/>
              <a:ext cx="705726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PPP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34725" y="4488601"/>
              <a:ext cx="780406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FDDI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24399" y="4492570"/>
              <a:ext cx="1178699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Ethernet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70804" y="5283636"/>
              <a:ext cx="859234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PSTN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0076" y="5304528"/>
              <a:ext cx="882053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Radio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82636" y="5304528"/>
              <a:ext cx="1050084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Copper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180843" y="5304528"/>
              <a:ext cx="1023115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Optical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24691" y="2141634"/>
              <a:ext cx="703651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NTP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699580" y="2135052"/>
              <a:ext cx="730619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DNS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1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end-host how to handle packet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(8 bits)</a:t>
            </a:r>
          </a:p>
          <a:p>
            <a:pPr lvl="1"/>
            <a:r>
              <a:rPr lang="en-US" dirty="0" smtClean="0"/>
              <a:t>Identifies the higher-level protocol</a:t>
            </a:r>
          </a:p>
          <a:p>
            <a:pPr lvl="1"/>
            <a:r>
              <a:rPr lang="en-US" dirty="0" smtClean="0"/>
              <a:t>Important for de-multiplexing at receiving host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Most common examples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Transmission Control Protocol (TCP)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User Datagram Protocol (UDP)</a:t>
            </a:r>
          </a:p>
          <a:p>
            <a:endParaRPr lang="en-US" dirty="0" smtClean="0"/>
          </a:p>
        </p:txBody>
      </p:sp>
      <p:grpSp>
        <p:nvGrpSpPr>
          <p:cNvPr id="45" name="Group 44"/>
          <p:cNvGrpSpPr/>
          <p:nvPr/>
        </p:nvGrpSpPr>
        <p:grpSpPr>
          <a:xfrm>
            <a:off x="1768475" y="4202112"/>
            <a:ext cx="5607050" cy="2198688"/>
            <a:chOff x="1806575" y="4343400"/>
            <a:chExt cx="5607050" cy="2427288"/>
          </a:xfrm>
        </p:grpSpPr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1806575" y="4811713"/>
              <a:ext cx="1958975" cy="3968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5378450" y="4811713"/>
              <a:ext cx="2035175" cy="3968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1806575" y="5195888"/>
              <a:ext cx="1957388" cy="4417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TCP header</a:t>
              </a: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378450" y="5195888"/>
              <a:ext cx="2033588" cy="4417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UDP header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1806575" y="5580063"/>
              <a:ext cx="1958975" cy="1190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5378450" y="5580063"/>
              <a:ext cx="2035175" cy="1190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1949450" y="4343400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protocol=6</a:t>
              </a: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protocol=17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2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at the destination end-system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destination what to do with the received packet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Transport layer protocol (8 bits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en-US" dirty="0" smtClean="0"/>
              <a:t>Get responses to the packet back to the source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Source IP address (32 bits)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1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4"/>
                </a:solidFill>
              </a:rPr>
              <a:t>For Fragmentation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</p:spTree>
    <p:extLst>
      <p:ext uri="{BB962C8B-B14F-4D97-AF65-F5344CB8AC3E}">
        <p14:creationId xmlns:p14="http://schemas.microsoft.com/office/powerpoint/2010/main" val="22459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fragmentation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fragmentation </a:t>
            </a:r>
            <a:endParaRPr lang="en-US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362950" cy="4351338"/>
          </a:xfrm>
        </p:spPr>
        <p:txBody>
          <a:bodyPr/>
          <a:lstStyle/>
          <a:p>
            <a:r>
              <a:rPr lang="en-US" dirty="0" smtClean="0"/>
              <a:t>Every link has a “Maximum Transmission Unit” (MTU)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argest number of bits it can carry as one unit</a:t>
            </a:r>
          </a:p>
          <a:p>
            <a:r>
              <a:rPr lang="en-US" dirty="0" smtClean="0"/>
              <a:t>A router can split a packet into multiple “</a:t>
            </a:r>
            <a:r>
              <a:rPr lang="en-US" altLang="ja-JP" dirty="0" smtClean="0"/>
              <a:t>fragments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if the packet size exceeds the link’s MTU</a:t>
            </a:r>
          </a:p>
          <a:p>
            <a:r>
              <a:rPr lang="en-US" dirty="0" smtClean="0"/>
              <a:t>Must reassemble to recover original packet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4000 byte packet crosses a link w/ MTU=1500B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09057" y="2723991"/>
            <a:ext cx="5682343" cy="781209"/>
            <a:chOff x="1676400" y="3582895"/>
            <a:chExt cx="5029200" cy="455705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0" y="3733800"/>
              <a:ext cx="457200" cy="3048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876800" y="3733800"/>
              <a:ext cx="457200" cy="3048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cxnSp>
          <p:nvCxnSpPr>
            <p:cNvPr id="9" name="Straight Connector 8"/>
            <p:cNvCxnSpPr>
              <a:endCxn id="43" idx="1"/>
            </p:cNvCxnSpPr>
            <p:nvPr/>
          </p:nvCxnSpPr>
          <p:spPr bwMode="auto">
            <a:xfrm>
              <a:off x="35052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16764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53340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812461" y="3582895"/>
              <a:ext cx="686959" cy="197490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0" dirty="0" smtClean="0">
                  <a:latin typeface="Arial" charset="0"/>
                  <a:ea typeface="Arial" charset="0"/>
                  <a:cs typeface="Arial" charset="0"/>
                </a:rPr>
                <a:t>4000B</a:t>
              </a:r>
              <a:endParaRPr lang="en-US" b="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5801" y="3671850"/>
              <a:ext cx="686959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 smtClean="0">
                  <a:ea typeface="Arial" charset="0"/>
                  <a:cs typeface="Arial" charset="0"/>
                </a:rPr>
                <a:t>1500B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6538" y="3638492"/>
              <a:ext cx="345040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ea typeface="Arial" charset="0"/>
                  <a:cs typeface="Arial" charset="0"/>
                </a:rPr>
                <a:t>…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591676" y="3771842"/>
              <a:ext cx="381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4000 byte packet crosses a link w/ MTU=1500B</a:t>
            </a:r>
          </a:p>
          <a:p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4038600"/>
            <a:ext cx="6096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35194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40386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44196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4196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4196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3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" charset="0"/>
                <a:cs typeface="Arial" charset="0"/>
              </a:rPr>
              <a:t>IP header</a:t>
            </a:r>
            <a:endParaRPr lang="en-US" dirty="0">
              <a:ea typeface="Arial" charset="0"/>
              <a:cs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3581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3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reassemble?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17668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22860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26670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26670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26670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" charset="0"/>
                <a:cs typeface="Arial" charset="0"/>
              </a:rPr>
              <a:t>IP header</a:t>
            </a:r>
            <a:endParaRPr lang="en-US" dirty="0">
              <a:ea typeface="Arial" charset="0"/>
              <a:cs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18288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14400" y="5257800"/>
            <a:ext cx="6096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9144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914400" y="501491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848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524000" y="5257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3733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91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447800" y="22860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Arial" charset="0"/>
                <a:cs typeface="Arial" charset="0"/>
              </a:rPr>
              <a:t>TCP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14400" y="36576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Arial" charset="0"/>
                <a:cs typeface="Arial" charset="0"/>
              </a:rPr>
              <a:t>TCP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524000" y="52578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Arial" charset="0"/>
                <a:cs typeface="Arial" charset="0"/>
              </a:rPr>
              <a:t>TCP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Arial" charset="0"/>
                <a:cs typeface="Arial" charset="0"/>
              </a:rPr>
              <a:t>HTTP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524000" y="3657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Arial" charset="0"/>
                <a:cs typeface="Arial" charset="0"/>
              </a:rPr>
              <a:t>HTTP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133600" y="5257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Arial" charset="0"/>
                <a:cs typeface="Arial" charset="0"/>
              </a:rPr>
              <a:t>HTTP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095" y="5881687"/>
            <a:ext cx="881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Must reassemble before sending the packet to the higher layers!</a:t>
            </a:r>
            <a:endParaRPr lang="en-US" sz="2400" dirty="0">
              <a:solidFill>
                <a:schemeClr val="accent5"/>
              </a:solidFill>
              <a:ea typeface="Arial" charset="0"/>
              <a:cs typeface="Arial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8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animBg="1"/>
      <p:bldP spid="68612" grpId="0" animBg="1"/>
      <p:bldP spid="68613" grpId="0" animBg="1"/>
      <p:bldP spid="68614" grpId="0" animBg="1"/>
      <p:bldP spid="68615" grpId="0"/>
      <p:bldP spid="1517576" grpId="0" animBg="1"/>
      <p:bldP spid="1517604" grpId="0" animBg="1"/>
      <p:bldP spid="1517605" grpId="0" animBg="1"/>
      <p:bldP spid="5" grpId="0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reassemble?</a:t>
            </a:r>
          </a:p>
          <a:p>
            <a:r>
              <a:rPr lang="en-US" dirty="0" smtClean="0"/>
              <a:t>Fragments can get lost</a:t>
            </a:r>
          </a:p>
          <a:p>
            <a:r>
              <a:rPr lang="en-US" dirty="0" smtClean="0"/>
              <a:t>Fragments can follow different paths </a:t>
            </a:r>
          </a:p>
          <a:p>
            <a:r>
              <a:rPr lang="en-US" dirty="0" smtClean="0"/>
              <a:t>Fragments can get fragmented again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1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everywhere</a:t>
            </a:r>
          </a:p>
          <a:p>
            <a:r>
              <a:rPr lang="en-US" dirty="0" smtClean="0"/>
              <a:t>Performs </a:t>
            </a:r>
            <a:r>
              <a:rPr lang="en-US" dirty="0" smtClean="0">
                <a:solidFill>
                  <a:schemeClr val="accent5"/>
                </a:solidFill>
              </a:rPr>
              <a:t>addressing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/>
                </a:solidFill>
              </a:rPr>
              <a:t>forwarding</a:t>
            </a:r>
            <a:r>
              <a:rPr lang="en-US" dirty="0" smtClean="0"/>
              <a:t>, and </a:t>
            </a:r>
            <a:r>
              <a:rPr lang="en-US" dirty="0">
                <a:solidFill>
                  <a:schemeClr val="accent5"/>
                </a:solidFill>
              </a:rPr>
              <a:t>routing</a:t>
            </a:r>
            <a:r>
              <a:rPr lang="en-US" dirty="0" smtClean="0"/>
              <a:t>, among other tasks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should reassembly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Classic case of E2E principle</a:t>
            </a:r>
          </a:p>
          <a:p>
            <a:r>
              <a:rPr lang="en-US" dirty="0" smtClean="0"/>
              <a:t>At next-hop router imposes burden on network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omplicated reassembly algorithm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hold onto fragments/state</a:t>
            </a:r>
          </a:p>
          <a:p>
            <a:r>
              <a:rPr lang="en-US" dirty="0" smtClean="0"/>
              <a:t>Any other router may not work</a:t>
            </a:r>
          </a:p>
          <a:p>
            <a:pPr lvl="1"/>
            <a:r>
              <a:rPr lang="en-US" dirty="0" smtClean="0"/>
              <a:t>Fragments may take different paths</a:t>
            </a:r>
          </a:p>
          <a:p>
            <a:r>
              <a:rPr lang="en-US" dirty="0" smtClean="0"/>
              <a:t>Little benefit, large cost for network reassembly</a:t>
            </a:r>
          </a:p>
          <a:p>
            <a:r>
              <a:rPr lang="en-US" dirty="0" smtClean="0"/>
              <a:t>Hence, reassembly is done at the destination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9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Reassembly: What fields?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way to identify fragments of the packet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Introduce an identifier</a:t>
            </a:r>
            <a:endParaRPr lang="en-US" dirty="0" smtClean="0"/>
          </a:p>
          <a:p>
            <a:r>
              <a:rPr lang="en-US" dirty="0" smtClean="0"/>
              <a:t>Fragments can get lost</a:t>
            </a:r>
          </a:p>
          <a:p>
            <a:pPr lvl="1"/>
            <a:r>
              <a:rPr lang="en-US" dirty="0">
                <a:sym typeface="Wingdings"/>
              </a:rPr>
              <a:t>N</a:t>
            </a:r>
            <a:r>
              <a:rPr lang="en-US" sz="2400" dirty="0" smtClean="0">
                <a:sym typeface="Wingdings"/>
              </a:rPr>
              <a:t>eed </a:t>
            </a:r>
            <a:r>
              <a:rPr lang="en-US" sz="2400" dirty="0">
                <a:sym typeface="Wingdings"/>
              </a:rPr>
              <a:t>some form of </a:t>
            </a:r>
            <a:r>
              <a:rPr lang="en-US" sz="2400" dirty="0" smtClean="0">
                <a:sym typeface="Wingdings"/>
              </a:rPr>
              <a:t>sequence number or offset</a:t>
            </a:r>
            <a:endParaRPr lang="en-US" sz="2400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Sequence numbers / offset</a:t>
            </a:r>
          </a:p>
          <a:p>
            <a:pPr lvl="1"/>
            <a:r>
              <a:rPr lang="en-US" dirty="0" smtClean="0">
                <a:sym typeface="Wingdings"/>
              </a:rPr>
              <a:t>How do I know when I have them all? (need max </a:t>
            </a:r>
            <a:r>
              <a:rPr lang="en-US" dirty="0" err="1" smtClean="0">
                <a:sym typeface="Wingdings"/>
              </a:rPr>
              <a:t>seq</a:t>
            </a:r>
            <a:r>
              <a:rPr lang="en-US" dirty="0" smtClean="0">
                <a:sym typeface="Wingdings"/>
              </a:rPr>
              <a:t># / flag)</a:t>
            </a:r>
          </a:p>
          <a:p>
            <a:pPr lvl="1"/>
            <a:r>
              <a:rPr lang="en-US" dirty="0" smtClean="0">
                <a:sym typeface="Wingdings"/>
              </a:rPr>
              <a:t>What if a fragment gets re-fragmented?</a:t>
            </a:r>
            <a:endParaRPr lang="en-US" dirty="0">
              <a:sym typeface="Wingding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IPv4’s fragmentation fields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Identifier</a:t>
            </a:r>
            <a:r>
              <a:rPr lang="en-US" dirty="0" smtClean="0"/>
              <a:t>: which fragments belong together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Flags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Reserved: ignore</a:t>
            </a:r>
          </a:p>
          <a:p>
            <a:pPr lvl="1"/>
            <a:r>
              <a:rPr lang="en-US" dirty="0" smtClean="0"/>
              <a:t>DF: don’t fragment 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ay trigger error message back to sender</a:t>
            </a:r>
          </a:p>
          <a:p>
            <a:pPr lvl="1"/>
            <a:r>
              <a:rPr lang="en-US" dirty="0" smtClean="0"/>
              <a:t>MF: more fragments coming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Offset</a:t>
            </a:r>
            <a:r>
              <a:rPr lang="en-US" dirty="0" smtClean="0"/>
              <a:t>: portion of original payload this fragment contains</a:t>
            </a:r>
          </a:p>
          <a:p>
            <a:pPr lvl="1"/>
            <a:r>
              <a:rPr lang="en-US" dirty="0" smtClean="0"/>
              <a:t> In 8-byte units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3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Fragment Offset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4"/>
                </a:solidFill>
              </a:rPr>
              <a:t>For Fragmentation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00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Fragment without MF set (last fragment)</a:t>
            </a:r>
          </a:p>
          <a:p>
            <a:pPr lvl="1"/>
            <a:r>
              <a:rPr lang="en-US" dirty="0" smtClean="0"/>
              <a:t>Tells host which are the last bits in original payload</a:t>
            </a:r>
          </a:p>
          <a:p>
            <a:r>
              <a:rPr lang="en-US" dirty="0" smtClean="0"/>
              <a:t>All other fragments fill in holes</a:t>
            </a:r>
          </a:p>
          <a:p>
            <a:r>
              <a:rPr lang="en-US" dirty="0" smtClean="0"/>
              <a:t>Can tell when holes are filled, regardless of order</a:t>
            </a:r>
          </a:p>
          <a:p>
            <a:pPr lvl="1"/>
            <a:r>
              <a:rPr lang="en-US" dirty="0" smtClean="0"/>
              <a:t>Use offset field</a:t>
            </a:r>
          </a:p>
          <a:p>
            <a:r>
              <a:rPr lang="en-US" dirty="0" smtClean="0"/>
              <a:t>Q: why use a byte-offset for fragments rather than numbering each fragment?</a:t>
            </a:r>
          </a:p>
          <a:p>
            <a:pPr lvl="1"/>
            <a:r>
              <a:rPr lang="en-US" dirty="0" smtClean="0"/>
              <a:t>Allows further fragmentation of fragments 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2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 (contd.</a:t>
            </a:r>
            <a:r>
              <a:rPr lang="en-US" altLang="ja-JP" smtClean="0"/>
              <a:t>)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Packet split into 3 pieces</a:t>
            </a:r>
          </a:p>
          <a:p>
            <a:r>
              <a:rPr lang="en-US" smtClean="0"/>
              <a:t>Example: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3352800"/>
            <a:ext cx="6096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200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28336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3352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37338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7338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37338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9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fragmentation, contd.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4000 byte packet from host 1.2.3.4 to 5.6.7.8 traverses a link with MTU 1,500 bytes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128128" y="6282158"/>
            <a:ext cx="3321423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accent5"/>
                </a:solidFill>
                <a:latin typeface="Arial" charset="0"/>
              </a:rPr>
              <a:t>(3980 more </a:t>
            </a:r>
            <a:r>
              <a:rPr lang="en-US" sz="1600" dirty="0" smtClean="0">
                <a:solidFill>
                  <a:schemeClr val="accent5"/>
                </a:solidFill>
                <a:latin typeface="Arial" charset="0"/>
              </a:rPr>
              <a:t>bytes of payload </a:t>
            </a:r>
            <a:r>
              <a:rPr lang="en-US" sz="1600" dirty="0">
                <a:solidFill>
                  <a:schemeClr val="accent5"/>
                </a:solidFill>
                <a:latin typeface="Arial" charset="0"/>
              </a:rPr>
              <a:t>here)</a:t>
            </a:r>
            <a:endParaRPr lang="en-US" sz="1400" b="0" dirty="0">
              <a:solidFill>
                <a:schemeClr val="accent5"/>
              </a:solidFill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V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4000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44019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fragmentation, contd.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Datagram split into 3 pieces. Possible first piece: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1" name="Rectangle 30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V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FF0000"/>
                  </a:solidFill>
                </a:rPr>
                <a:t>1500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xxx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fragmentation, contd.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second piece: Frag#1 covered 1480bytes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V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FF0000"/>
                  </a:solidFill>
                </a:rPr>
                <a:t>1220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185 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(185 * 8 = 1480)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yyy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fragmentation, contd.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Possible third piece: 1480+1200 = 2680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9" name="Rectangle 28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V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FF0000"/>
                  </a:solidFill>
                </a:rPr>
                <a:t>1320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335 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(335 * 8 = 2680)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>
                  <a:solidFill>
                    <a:srgbClr val="FF0000"/>
                  </a:solidFill>
                </a:rPr>
                <a:t>zzz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4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 smtClean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r>
              <a:rPr lang="en-US" sz="2000" b="0" dirty="0">
                <a:solidFill>
                  <a:schemeClr val="bg1"/>
                </a:solidFill>
              </a:rPr>
              <a:t/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 smtClean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5915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look into IPv6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Motivated (prematurely) by address exhaustion</a:t>
            </a:r>
          </a:p>
          <a:p>
            <a:pPr lvl="1"/>
            <a:r>
              <a:rPr lang="en-US" dirty="0" smtClean="0"/>
              <a:t>Addresses four times as big (128-bit)</a:t>
            </a:r>
          </a:p>
          <a:p>
            <a:r>
              <a:rPr lang="en-US" dirty="0" smtClean="0"/>
              <a:t>Focused on simplifying IP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ot rid of all fields that were not absolutely necessary</a:t>
            </a:r>
          </a:p>
          <a:p>
            <a:r>
              <a:rPr lang="en-US" dirty="0" smtClean="0"/>
              <a:t>Result is an elegant, if unambitious, protocol</a:t>
            </a:r>
          </a:p>
          <a:p>
            <a:pPr lvl="1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7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“clean up” would you do?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Fragment Offset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2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81501"/>
              </p:ext>
            </p:extLst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/>
                <a:gridCol w="478000"/>
                <a:gridCol w="1215055"/>
                <a:gridCol w="717000"/>
                <a:gridCol w="212258"/>
                <a:gridCol w="1156559"/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84380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/>
                <a:gridCol w="1231900"/>
                <a:gridCol w="166687"/>
                <a:gridCol w="1101725"/>
                <a:gridCol w="11017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Flow 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Destination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53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/>
      <p:bldP spid="34870" grpId="0"/>
      <p:bldP spid="34871" grpId="0" animBg="1"/>
      <p:bldP spid="34872" grpId="0" animBg="1"/>
      <p:bldP spid="34873" grpId="0" animBg="1"/>
      <p:bldP spid="34874" grpId="0" animBg="1"/>
      <p:bldP spid="922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Eliminated fragmentation (why?)</a:t>
            </a:r>
          </a:p>
          <a:p>
            <a:r>
              <a:rPr lang="en-US" dirty="0" smtClean="0"/>
              <a:t>Eliminated checksum (why?)</a:t>
            </a:r>
          </a:p>
          <a:p>
            <a:r>
              <a:rPr lang="en-US" dirty="0" smtClean="0"/>
              <a:t>New options mechanism (why?)</a:t>
            </a:r>
          </a:p>
          <a:p>
            <a:r>
              <a:rPr lang="en-US" dirty="0" smtClean="0"/>
              <a:t>Eliminated header length (why?)</a:t>
            </a:r>
          </a:p>
          <a:p>
            <a:r>
              <a:rPr lang="en-US" dirty="0" smtClean="0"/>
              <a:t>Expanded addresses </a:t>
            </a:r>
          </a:p>
          <a:p>
            <a:r>
              <a:rPr lang="en-US" dirty="0" smtClean="0"/>
              <a:t>Added Flow Label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 of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deal with problems: leave to ends</a:t>
            </a:r>
          </a:p>
          <a:p>
            <a:pPr lvl="1"/>
            <a:r>
              <a:rPr lang="en-US" dirty="0" smtClean="0"/>
              <a:t>Eliminated fragmentation and checksum</a:t>
            </a:r>
          </a:p>
          <a:p>
            <a:pPr lvl="1"/>
            <a:r>
              <a:rPr lang="en-US" dirty="0" smtClean="0"/>
              <a:t>Why retain TTL?</a:t>
            </a:r>
          </a:p>
          <a:p>
            <a:r>
              <a:rPr lang="en-US" dirty="0" smtClean="0"/>
              <a:t>Simplify handling:</a:t>
            </a:r>
          </a:p>
          <a:p>
            <a:pPr lvl="1"/>
            <a:r>
              <a:rPr lang="en-US" dirty="0" smtClean="0"/>
              <a:t>New options mechanism (uses next header)</a:t>
            </a:r>
          </a:p>
          <a:p>
            <a:pPr lvl="1"/>
            <a:r>
              <a:rPr lang="en-US" dirty="0" smtClean="0"/>
              <a:t>Eliminated header length</a:t>
            </a:r>
          </a:p>
          <a:p>
            <a:pPr lvl="2"/>
            <a:r>
              <a:rPr lang="en-US" dirty="0" smtClean="0"/>
              <a:t>Why couldn’t IPv4 do this?</a:t>
            </a:r>
          </a:p>
          <a:p>
            <a:r>
              <a:rPr lang="en-US" dirty="0" smtClean="0"/>
              <a:t>Provide general flow label for packet</a:t>
            </a:r>
          </a:p>
          <a:p>
            <a:pPr lvl="1"/>
            <a:r>
              <a:rPr lang="en-US" dirty="0" smtClean="0"/>
              <a:t>Not tied to semantics</a:t>
            </a:r>
          </a:p>
          <a:p>
            <a:pPr lvl="1"/>
            <a:r>
              <a:rPr lang="en-US" dirty="0" smtClean="0"/>
              <a:t>Provides great flexibility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8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can be divided into data plane and control plane</a:t>
            </a:r>
          </a:p>
          <a:p>
            <a:pPr lvl="1"/>
            <a:r>
              <a:rPr lang="en-US" dirty="0" smtClean="0"/>
              <a:t>Data plane deals with “how?”</a:t>
            </a:r>
          </a:p>
          <a:p>
            <a:pPr lvl="1"/>
            <a:r>
              <a:rPr lang="en-US" dirty="0" smtClean="0"/>
              <a:t>Control plane deals with “what?”</a:t>
            </a:r>
          </a:p>
          <a:p>
            <a:r>
              <a:rPr lang="en-US" dirty="0" smtClean="0"/>
              <a:t>IP is simple yet nuanced</a:t>
            </a:r>
          </a:p>
          <a:p>
            <a:endParaRPr lang="en-US" dirty="0"/>
          </a:p>
          <a:p>
            <a:r>
              <a:rPr lang="en-US" dirty="0" smtClean="0"/>
              <a:t>Next class: Midterm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1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1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jhu.edu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8073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jhu.edu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223773"/>
              </p:ext>
            </p:extLst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/>
                <a:gridCol w="121920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JHU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4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Directing a packet to the correct interface so that it progresses to its destination</a:t>
            </a:r>
          </a:p>
          <a:p>
            <a:pPr lvl="1"/>
            <a:r>
              <a:rPr lang="en-US" dirty="0" smtClean="0"/>
              <a:t>Local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Read address from packet header</a:t>
            </a:r>
          </a:p>
          <a:p>
            <a:pPr lvl="1"/>
            <a:r>
              <a:rPr lang="en-US" dirty="0" smtClean="0"/>
              <a:t>Search forwarding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 smtClean="0"/>
              <a:t>Global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Using different routing protocols (after midterm)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1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2742</TotalTime>
  <Words>2265</Words>
  <Application>Microsoft Macintosh PowerPoint</Application>
  <PresentationFormat>On-screen Show (4:3)</PresentationFormat>
  <Paragraphs>747</Paragraphs>
  <Slides>57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Calibri</vt:lpstr>
      <vt:lpstr>Calibri Light</vt:lpstr>
      <vt:lpstr>Courier New</vt:lpstr>
      <vt:lpstr>ＭＳ Ｐゴシック</vt:lpstr>
      <vt:lpstr>Times New Roman</vt:lpstr>
      <vt:lpstr>Wingdings</vt:lpstr>
      <vt:lpstr>宋体</vt:lpstr>
      <vt:lpstr>Arial</vt:lpstr>
      <vt:lpstr>Office Theme</vt:lpstr>
      <vt:lpstr>EN.601.414/614 Computer Networks  Network Layer and IP</vt:lpstr>
      <vt:lpstr>Midterm Exam</vt:lpstr>
      <vt:lpstr>Agenda</vt:lpstr>
      <vt:lpstr>Network layer</vt:lpstr>
      <vt:lpstr>Context and terminology</vt:lpstr>
      <vt:lpstr>Forwarding</vt:lpstr>
      <vt:lpstr>Forwarding</vt:lpstr>
      <vt:lpstr>Forwarding</vt:lpstr>
      <vt:lpstr>Routing</vt:lpstr>
      <vt:lpstr>Forwarding vs. routing</vt:lpstr>
      <vt:lpstr>The IP layer</vt:lpstr>
      <vt:lpstr>Lecture 3:  Layer encapsulation</vt:lpstr>
      <vt:lpstr>Recall: IP packet</vt:lpstr>
      <vt:lpstr>Designing the IP header</vt:lpstr>
      <vt:lpstr>What are these tasks? (in network)</vt:lpstr>
      <vt:lpstr>What information do we need?</vt:lpstr>
      <vt:lpstr>What information do we need?</vt:lpstr>
      <vt:lpstr>What information do we need?</vt:lpstr>
      <vt:lpstr>Preventing loops (TTL)</vt:lpstr>
      <vt:lpstr>Header corruption (Checksum)</vt:lpstr>
      <vt:lpstr>Fragmentation </vt:lpstr>
      <vt:lpstr>What information do we need?</vt:lpstr>
      <vt:lpstr>Special handling</vt:lpstr>
      <vt:lpstr>Options</vt:lpstr>
      <vt:lpstr>What information do we need?</vt:lpstr>
      <vt:lpstr>IP packet structure</vt:lpstr>
      <vt:lpstr>Parse packet</vt:lpstr>
      <vt:lpstr>IP packet structure</vt:lpstr>
      <vt:lpstr>Tasks at the destination end-system</vt:lpstr>
      <vt:lpstr>Telling end-host how to handle packet</vt:lpstr>
      <vt:lpstr>Telling end-host how to handle packet</vt:lpstr>
      <vt:lpstr>Tasks at the destination end-system</vt:lpstr>
      <vt:lpstr>IP packet structure</vt:lpstr>
      <vt:lpstr>Dealing with fragmentation</vt:lpstr>
      <vt:lpstr>A closer look at fragmentation </vt:lpstr>
      <vt:lpstr>Example of fragmentation</vt:lpstr>
      <vt:lpstr>Example of fragmentation</vt:lpstr>
      <vt:lpstr>Why reassemble?</vt:lpstr>
      <vt:lpstr>A few considerations</vt:lpstr>
      <vt:lpstr>Where should reassembly occur?</vt:lpstr>
      <vt:lpstr>Reassembly: What fields?</vt:lpstr>
      <vt:lpstr>IPv4’s fragmentation fields</vt:lpstr>
      <vt:lpstr>IP packet structure</vt:lpstr>
      <vt:lpstr>Why this works</vt:lpstr>
      <vt:lpstr>Example of fragmentation (contd.)</vt:lpstr>
      <vt:lpstr>Example of fragmentation, contd.</vt:lpstr>
      <vt:lpstr>Example of fragmentation, contd.</vt:lpstr>
      <vt:lpstr>Example of fragmentation, contd.</vt:lpstr>
      <vt:lpstr>Example of fragmentation, contd.</vt:lpstr>
      <vt:lpstr>A quick look into IPv6</vt:lpstr>
      <vt:lpstr>IPv6</vt:lpstr>
      <vt:lpstr>What “clean up” would you do?</vt:lpstr>
      <vt:lpstr>IPv4 and IPv6 header comparison</vt:lpstr>
      <vt:lpstr>Summary of changes</vt:lpstr>
      <vt:lpstr>Philosophy of changes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459</cp:revision>
  <dcterms:created xsi:type="dcterms:W3CDTF">2017-09-02T14:15:58Z</dcterms:created>
  <dcterms:modified xsi:type="dcterms:W3CDTF">2019-03-06T16:21:49Z</dcterms:modified>
</cp:coreProperties>
</file>