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2"/>
  </p:notesMasterIdLst>
  <p:sldIdLst>
    <p:sldId id="256" r:id="rId2"/>
    <p:sldId id="461" r:id="rId3"/>
    <p:sldId id="462" r:id="rId4"/>
    <p:sldId id="463" r:id="rId5"/>
    <p:sldId id="464" r:id="rId6"/>
    <p:sldId id="465" r:id="rId7"/>
    <p:sldId id="466" r:id="rId8"/>
    <p:sldId id="467" r:id="rId9"/>
    <p:sldId id="468" r:id="rId10"/>
    <p:sldId id="469" r:id="rId11"/>
    <p:sldId id="470" r:id="rId12"/>
    <p:sldId id="471" r:id="rId13"/>
    <p:sldId id="472" r:id="rId14"/>
    <p:sldId id="473" r:id="rId15"/>
    <p:sldId id="474" r:id="rId16"/>
    <p:sldId id="475" r:id="rId17"/>
    <p:sldId id="476" r:id="rId18"/>
    <p:sldId id="477" r:id="rId19"/>
    <p:sldId id="478" r:id="rId20"/>
    <p:sldId id="479" r:id="rId21"/>
    <p:sldId id="480" r:id="rId22"/>
    <p:sldId id="481" r:id="rId23"/>
    <p:sldId id="484" r:id="rId24"/>
    <p:sldId id="485" r:id="rId25"/>
    <p:sldId id="486" r:id="rId26"/>
    <p:sldId id="487" r:id="rId27"/>
    <p:sldId id="488" r:id="rId28"/>
    <p:sldId id="489" r:id="rId29"/>
    <p:sldId id="490" r:id="rId30"/>
    <p:sldId id="491" r:id="rId31"/>
    <p:sldId id="492" r:id="rId32"/>
    <p:sldId id="493" r:id="rId33"/>
    <p:sldId id="494" r:id="rId34"/>
    <p:sldId id="495" r:id="rId35"/>
    <p:sldId id="496" r:id="rId36"/>
    <p:sldId id="497" r:id="rId37"/>
    <p:sldId id="498" r:id="rId38"/>
    <p:sldId id="499" r:id="rId39"/>
    <p:sldId id="500" r:id="rId40"/>
    <p:sldId id="460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0"/>
    <p:restoredTop sz="88187"/>
  </p:normalViewPr>
  <p:slideViewPr>
    <p:cSldViewPr snapToObjects="1">
      <p:cViewPr>
        <p:scale>
          <a:sx n="110" d="100"/>
          <a:sy n="110" d="100"/>
        </p:scale>
        <p:origin x="1288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image" Target="../media/image3.wmf"/><Relationship Id="rId3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3/11/19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Slides</a:t>
            </a:r>
            <a:r>
              <a:rPr lang="en-US" baseline="0" dirty="0" smtClean="0"/>
              <a:t> a</a:t>
            </a:r>
            <a:r>
              <a:rPr lang="en-US" dirty="0" smtClean="0"/>
              <a:t>dapted from similar courses at Princeton,</a:t>
            </a:r>
            <a:r>
              <a:rPr lang="en-US" baseline="0" dirty="0" smtClean="0"/>
              <a:t> Stanford, UC Berkeley, University of Michigan,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73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92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17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89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853705C-35BF-A442-8E55-A6E2782461EE}" type="slidenum">
              <a:rPr lang="en-US" sz="1300" b="0">
                <a:latin typeface="Times New Roman" charset="0"/>
              </a:rPr>
              <a:pPr eaLnBrk="1" hangingPunct="1"/>
              <a:t>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364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94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96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72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3/11/19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3/11/19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3/11/19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 smtClean="0"/>
              <a:t>Xin Jin</a:t>
            </a:r>
          </a:p>
          <a:p>
            <a:r>
              <a:rPr lang="en-US" b="0" dirty="0"/>
              <a:t>Spring 2019 (MW 3:00-4:15pm in Shaffer 301)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6390967"/>
            <a:ext cx="6858000" cy="46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https://</a:t>
            </a:r>
            <a:r>
              <a:rPr lang="en-US" b="0" dirty="0" err="1" smtClean="0"/>
              <a:t>github.com</a:t>
            </a:r>
            <a:r>
              <a:rPr lang="en-US" b="0" dirty="0" smtClean="0"/>
              <a:t>/</a:t>
            </a:r>
            <a:r>
              <a:rPr lang="en-US" b="0" dirty="0" err="1" smtClean="0"/>
              <a:t>xinjin</a:t>
            </a:r>
            <a:r>
              <a:rPr lang="en-US" b="0" dirty="0" smtClean="0"/>
              <a:t>/course-net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7774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EN.601.414/614</a:t>
            </a:r>
            <a:br>
              <a:rPr lang="en-US" sz="4800" dirty="0" smtClean="0"/>
            </a:br>
            <a:r>
              <a:rPr lang="en-US" sz="4800" dirty="0" smtClean="0"/>
              <a:t>Computer Networks</a:t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altLang="zh-CN" sz="4800" dirty="0" smtClean="0"/>
              <a:t>Congestion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Control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done yet!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Problem</a:t>
            </a:r>
            <a:r>
              <a:rPr lang="en-US" dirty="0" smtClean="0"/>
              <a:t>: congestion avoidance too slow in recovering from an isolated loss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4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 TCP connection with:</a:t>
            </a:r>
          </a:p>
          <a:p>
            <a:pPr lvl="1"/>
            <a:r>
              <a:rPr lang="en-US" dirty="0" smtClean="0"/>
              <a:t>CWND=10 packets</a:t>
            </a:r>
          </a:p>
          <a:p>
            <a:pPr lvl="1"/>
            <a:r>
              <a:rPr lang="en-US" dirty="0" smtClean="0"/>
              <a:t>Last ACK was for packet # 101</a:t>
            </a:r>
          </a:p>
          <a:p>
            <a:pPr lvl="2"/>
            <a:r>
              <a:rPr lang="en-US" dirty="0" smtClean="0"/>
              <a:t>i.e., receiver expecting next packet to have seq. no. 101</a:t>
            </a:r>
          </a:p>
          <a:p>
            <a:r>
              <a:rPr lang="en-US" dirty="0" smtClean="0"/>
              <a:t>10 packets [101, 102, 103,…, 110] are in flight</a:t>
            </a:r>
          </a:p>
          <a:p>
            <a:pPr lvl="1"/>
            <a:r>
              <a:rPr lang="en-US" dirty="0" smtClean="0"/>
              <a:t>Packet 101 is dropped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8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Timeline: [</a:t>
            </a:r>
            <a:r>
              <a:rPr lang="en-US" dirty="0">
                <a:solidFill>
                  <a:schemeClr val="accent4"/>
                </a:solidFill>
              </a:rPr>
              <a:t>101</a:t>
            </a:r>
            <a:r>
              <a:rPr lang="en-US" dirty="0"/>
              <a:t>, </a:t>
            </a:r>
            <a:r>
              <a:rPr lang="en-US" dirty="0" smtClean="0"/>
              <a:t>102, …, </a:t>
            </a:r>
            <a:r>
              <a:rPr lang="en-US" dirty="0"/>
              <a:t>110]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ACK 101 (due to 102)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=10  dupACK#1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ACK 101 (due to 103)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=10  dupACK#2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ACK 101 (due to 104)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=10  dupACK#3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 smtClean="0">
                <a:solidFill>
                  <a:schemeClr val="accent5"/>
                </a:solidFill>
              </a:rPr>
              <a:t>RETRANSMIT 101 </a:t>
            </a:r>
            <a:r>
              <a:rPr lang="en-US" sz="2000" dirty="0" err="1" smtClean="0">
                <a:solidFill>
                  <a:schemeClr val="accent5"/>
                </a:solidFill>
              </a:rPr>
              <a:t>ssthresh</a:t>
            </a:r>
            <a:r>
              <a:rPr lang="en-US" sz="2000" dirty="0" smtClean="0">
                <a:solidFill>
                  <a:schemeClr val="accent5"/>
                </a:solidFill>
              </a:rPr>
              <a:t>=5  </a:t>
            </a:r>
            <a:r>
              <a:rPr lang="en-US" sz="2000" dirty="0" err="1" smtClean="0">
                <a:solidFill>
                  <a:schemeClr val="accent5"/>
                </a:solidFill>
              </a:rPr>
              <a:t>cwnd</a:t>
            </a:r>
            <a:r>
              <a:rPr lang="en-US" sz="2000" dirty="0" smtClean="0">
                <a:solidFill>
                  <a:schemeClr val="accent5"/>
                </a:solidFill>
              </a:rPr>
              <a:t>= 5</a:t>
            </a:r>
          </a:p>
          <a:p>
            <a:r>
              <a:rPr lang="en-US" sz="2000" dirty="0" smtClean="0"/>
              <a:t>ACK 101 (due to 105)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=5 </a:t>
            </a:r>
            <a:r>
              <a:rPr lang="en-US" sz="2000" dirty="0" smtClean="0"/>
              <a:t>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ACK 101 (due to 106)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=5 </a:t>
            </a:r>
            <a:r>
              <a:rPr lang="en-US" sz="2000" dirty="0" smtClean="0"/>
              <a:t>(</a:t>
            </a:r>
            <a:r>
              <a:rPr lang="en-US" sz="2000" dirty="0" smtClean="0"/>
              <a:t>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ACK 101 (due to 107)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=5 </a:t>
            </a:r>
            <a:r>
              <a:rPr lang="en-US" sz="2000" dirty="0" smtClean="0"/>
              <a:t>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ACK 101 (due to 108)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=5 </a:t>
            </a:r>
            <a:r>
              <a:rPr lang="en-US" sz="2000" dirty="0" smtClean="0"/>
              <a:t>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ACK 101 (due to 109)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=5 </a:t>
            </a:r>
            <a:r>
              <a:rPr lang="en-US" sz="2000" dirty="0" smtClean="0"/>
              <a:t>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ACK 101 (due to 110)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5</a:t>
            </a:r>
            <a:r>
              <a:rPr lang="en-US" sz="2000" dirty="0" smtClean="0"/>
              <a:t> </a:t>
            </a:r>
            <a:r>
              <a:rPr lang="en-US" sz="2000" dirty="0" smtClean="0"/>
              <a:t>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 smtClean="0">
                <a:solidFill>
                  <a:schemeClr val="accent5"/>
                </a:solidFill>
              </a:rPr>
              <a:t>ACK 111 (due to 101)  </a:t>
            </a:r>
            <a:r>
              <a:rPr lang="en-US" sz="2000" dirty="0" smtClean="0">
                <a:solidFill>
                  <a:schemeClr val="accent5"/>
                </a:solidFill>
                <a:sym typeface="Wingdings"/>
              </a:rPr>
              <a:t> only now can we transmit new packets</a:t>
            </a:r>
          </a:p>
          <a:p>
            <a:r>
              <a:rPr lang="en-US" sz="2000" dirty="0" smtClean="0">
                <a:solidFill>
                  <a:schemeClr val="accent5"/>
                </a:solidFill>
                <a:sym typeface="Wingdings"/>
              </a:rPr>
              <a:t>Plus no packets in flight so ACK “clocking” (to increase CWND) stalls for another RTT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472934" y="432137"/>
            <a:ext cx="718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40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Solution: Fast recovery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Idea: Grant the sender temporary “credit” for each dupACK so as to keep packets in flight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dupACKcount</a:t>
            </a:r>
            <a:r>
              <a:rPr lang="en-US" dirty="0" smtClean="0"/>
              <a:t> = 3 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ssthresh</a:t>
            </a:r>
            <a:r>
              <a:rPr lang="en-US" dirty="0" smtClean="0"/>
              <a:t> = CWND/2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CWND = </a:t>
            </a:r>
            <a:r>
              <a:rPr lang="en-US" dirty="0" err="1" smtClean="0"/>
              <a:t>ssthresh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chemeClr val="accent5"/>
                </a:solidFill>
              </a:rPr>
              <a:t>+ 3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While in fast recovery</a:t>
            </a:r>
          </a:p>
          <a:p>
            <a:pPr lvl="1"/>
            <a:r>
              <a:rPr lang="en-US" dirty="0" smtClean="0"/>
              <a:t>CWND </a:t>
            </a:r>
            <a:r>
              <a:rPr lang="en-US" dirty="0"/>
              <a:t>= CWND </a:t>
            </a:r>
            <a:r>
              <a:rPr lang="en-US" dirty="0" smtClean="0"/>
              <a:t>+ 1 for each additional dupACK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Exit fast recovery </a:t>
            </a:r>
            <a:r>
              <a:rPr lang="en-US" dirty="0" smtClean="0"/>
              <a:t>after receiving new ACK</a:t>
            </a:r>
          </a:p>
          <a:p>
            <a:pPr lvl="1"/>
            <a:r>
              <a:rPr lang="en-US" dirty="0" smtClean="0"/>
              <a:t>set CWND = </a:t>
            </a:r>
            <a:r>
              <a:rPr lang="en-US" dirty="0" err="1" smtClean="0"/>
              <a:t>ssthresh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2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 TCP connection with:</a:t>
            </a:r>
          </a:p>
          <a:p>
            <a:pPr lvl="1"/>
            <a:r>
              <a:rPr lang="en-US" dirty="0" smtClean="0"/>
              <a:t>CWND=10 packets</a:t>
            </a:r>
          </a:p>
          <a:p>
            <a:pPr lvl="1"/>
            <a:r>
              <a:rPr lang="en-US" dirty="0" smtClean="0"/>
              <a:t>Last ACK was for packet # 101</a:t>
            </a:r>
          </a:p>
          <a:p>
            <a:pPr lvl="2"/>
            <a:r>
              <a:rPr lang="en-US" dirty="0" smtClean="0"/>
              <a:t>i.e., receiver expecting next packet to have seq. no. 101</a:t>
            </a:r>
          </a:p>
          <a:p>
            <a:r>
              <a:rPr lang="en-US" dirty="0" smtClean="0"/>
              <a:t>10 packets [101, 102, 103,…, 110] are in flight</a:t>
            </a:r>
          </a:p>
          <a:p>
            <a:pPr lvl="1"/>
            <a:r>
              <a:rPr lang="en-US" dirty="0" smtClean="0"/>
              <a:t>Packet 101 is dropped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7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Timeline: [</a:t>
            </a:r>
            <a:r>
              <a:rPr lang="en-US" dirty="0">
                <a:solidFill>
                  <a:schemeClr val="accent4"/>
                </a:solidFill>
              </a:rPr>
              <a:t>101</a:t>
            </a:r>
            <a:r>
              <a:rPr lang="en-US" dirty="0"/>
              <a:t>, 102, …, 110]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ACK 101 (due to 102)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=10  dup#1</a:t>
            </a:r>
          </a:p>
          <a:p>
            <a:r>
              <a:rPr lang="en-US" sz="2000" dirty="0" smtClean="0"/>
              <a:t>ACK 101 (due to 103)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=10  dup#2</a:t>
            </a:r>
          </a:p>
          <a:p>
            <a:r>
              <a:rPr lang="en-US" sz="2000" dirty="0" smtClean="0"/>
              <a:t>ACK 101 (due to 104)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=10  dup#3</a:t>
            </a:r>
          </a:p>
          <a:p>
            <a:r>
              <a:rPr lang="en-US" sz="2000" dirty="0">
                <a:solidFill>
                  <a:schemeClr val="accent5"/>
                </a:solidFill>
              </a:rPr>
              <a:t>RETRANSMIT 101 </a:t>
            </a:r>
            <a:r>
              <a:rPr lang="en-US" sz="2000" dirty="0" err="1">
                <a:solidFill>
                  <a:schemeClr val="accent5"/>
                </a:solidFill>
              </a:rPr>
              <a:t>ssthresh</a:t>
            </a:r>
            <a:r>
              <a:rPr lang="en-US" sz="2000" dirty="0">
                <a:solidFill>
                  <a:schemeClr val="accent5"/>
                </a:solidFill>
              </a:rPr>
              <a:t>=5  </a:t>
            </a:r>
            <a:r>
              <a:rPr lang="en-US" sz="2000" dirty="0" err="1">
                <a:solidFill>
                  <a:schemeClr val="accent5"/>
                </a:solidFill>
              </a:rPr>
              <a:t>cwnd</a:t>
            </a:r>
            <a:r>
              <a:rPr lang="en-US" sz="2000" dirty="0">
                <a:solidFill>
                  <a:schemeClr val="accent5"/>
                </a:solidFill>
              </a:rPr>
              <a:t>= 8 (5+3)</a:t>
            </a:r>
          </a:p>
          <a:p>
            <a:r>
              <a:rPr lang="en-US" sz="2000" dirty="0" smtClean="0"/>
              <a:t>ACK 101 (due to 105)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 9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ACK 101 (due to 106)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=10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ACK 101 (due to 107)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=11 (</a:t>
            </a:r>
            <a:r>
              <a:rPr lang="en-US" sz="2000" dirty="0" err="1" smtClean="0"/>
              <a:t>xmit</a:t>
            </a:r>
            <a:r>
              <a:rPr lang="en-US" sz="2000" dirty="0" smtClean="0"/>
              <a:t> 111)</a:t>
            </a:r>
          </a:p>
          <a:p>
            <a:r>
              <a:rPr lang="en-US" sz="2000" dirty="0" smtClean="0"/>
              <a:t>ACK 101 (due to 108)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=12 (</a:t>
            </a:r>
            <a:r>
              <a:rPr lang="en-US" sz="2000" dirty="0" err="1" smtClean="0"/>
              <a:t>xmit</a:t>
            </a:r>
            <a:r>
              <a:rPr lang="en-US" sz="2000" dirty="0" smtClean="0"/>
              <a:t> 112)</a:t>
            </a:r>
          </a:p>
          <a:p>
            <a:r>
              <a:rPr lang="en-US" sz="2000" dirty="0" smtClean="0"/>
              <a:t>ACK 101 (due to 109)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=13 (</a:t>
            </a:r>
            <a:r>
              <a:rPr lang="en-US" sz="2000" dirty="0" err="1" smtClean="0"/>
              <a:t>xmit</a:t>
            </a:r>
            <a:r>
              <a:rPr lang="en-US" sz="2000" dirty="0" smtClean="0"/>
              <a:t> 113)</a:t>
            </a:r>
          </a:p>
          <a:p>
            <a:r>
              <a:rPr lang="en-US" sz="2000" dirty="0" smtClean="0"/>
              <a:t>ACK 101 (due to 110)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=14 (</a:t>
            </a:r>
            <a:r>
              <a:rPr lang="en-US" sz="2000" dirty="0" err="1" smtClean="0"/>
              <a:t>xmit</a:t>
            </a:r>
            <a:r>
              <a:rPr lang="en-US" sz="2000" dirty="0" smtClean="0"/>
              <a:t> 114)</a:t>
            </a:r>
          </a:p>
          <a:p>
            <a:r>
              <a:rPr lang="en-US" sz="2000" dirty="0" smtClean="0">
                <a:solidFill>
                  <a:schemeClr val="accent5"/>
                </a:solidFill>
              </a:rPr>
              <a:t>ACK 111 (due to 101) </a:t>
            </a:r>
            <a:r>
              <a:rPr lang="en-US" sz="2000" dirty="0" err="1" smtClean="0">
                <a:solidFill>
                  <a:schemeClr val="accent5"/>
                </a:solidFill>
              </a:rPr>
              <a:t>cwnd</a:t>
            </a:r>
            <a:r>
              <a:rPr lang="en-US" sz="2000" dirty="0" smtClean="0">
                <a:solidFill>
                  <a:schemeClr val="accent5"/>
                </a:solidFill>
              </a:rPr>
              <a:t> = 5 (</a:t>
            </a:r>
            <a:r>
              <a:rPr lang="en-US" sz="2000" dirty="0" err="1" smtClean="0">
                <a:solidFill>
                  <a:schemeClr val="accent5"/>
                </a:solidFill>
              </a:rPr>
              <a:t>xmit</a:t>
            </a:r>
            <a:r>
              <a:rPr lang="en-US" sz="2000" dirty="0" smtClean="0">
                <a:solidFill>
                  <a:schemeClr val="accent5"/>
                </a:solidFill>
              </a:rPr>
              <a:t> 115)  </a:t>
            </a:r>
            <a:r>
              <a:rPr lang="en-US" sz="2000" dirty="0" smtClean="0">
                <a:solidFill>
                  <a:schemeClr val="accent5"/>
                </a:solidFill>
                <a:sym typeface="Wingdings"/>
              </a:rPr>
              <a:t> exiting fast recovery</a:t>
            </a:r>
          </a:p>
          <a:p>
            <a:r>
              <a:rPr lang="en-US" sz="2000" dirty="0" smtClean="0">
                <a:solidFill>
                  <a:schemeClr val="accent5"/>
                </a:solidFill>
                <a:sym typeface="Wingdings"/>
              </a:rPr>
              <a:t>Packets 111-114 already in flight</a:t>
            </a:r>
          </a:p>
          <a:p>
            <a:r>
              <a:rPr lang="en-US" sz="2000" dirty="0" smtClean="0">
                <a:sym typeface="Wingdings"/>
              </a:rPr>
              <a:t>ACK 112 (due to 111) </a:t>
            </a:r>
            <a:r>
              <a:rPr lang="en-US" sz="2000" dirty="0" err="1" smtClean="0">
                <a:sym typeface="Wingdings"/>
              </a:rPr>
              <a:t>cwnd</a:t>
            </a:r>
            <a:r>
              <a:rPr lang="en-US" sz="2000" dirty="0" smtClean="0">
                <a:sym typeface="Wingdings"/>
              </a:rPr>
              <a:t> = 5 + 1/5   back in cong</a:t>
            </a:r>
            <a:r>
              <a:rPr lang="en-US" altLang="zh-CN" sz="2000" dirty="0" smtClean="0">
                <a:sym typeface="Wingdings"/>
              </a:rPr>
              <a:t>estion</a:t>
            </a:r>
            <a:r>
              <a:rPr lang="en-US" sz="2000" dirty="0" smtClean="0">
                <a:sym typeface="Wingdings"/>
              </a:rPr>
              <a:t> avoidance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72934" y="432137"/>
            <a:ext cx="718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99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TCP state machine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CWND &gt; </a:t>
            </a:r>
            <a:r>
              <a:rPr lang="en-US" b="0" i="1" dirty="0" err="1" smtClean="0">
                <a:latin typeface="+mn-lt"/>
              </a:rPr>
              <a:t>ssthresh</a:t>
            </a:r>
            <a:endParaRPr lang="en-US" b="0" i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timeout</a:t>
            </a:r>
            <a:endParaRPr lang="en-US" b="0" i="1" dirty="0">
              <a:latin typeface="+mn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 smtClean="0">
                <a:latin typeface="+mn-lt"/>
              </a:rPr>
              <a:t>dupACK</a:t>
            </a:r>
            <a:r>
              <a:rPr lang="en-US" b="0" i="1" dirty="0" smtClean="0">
                <a:latin typeface="+mn-lt"/>
              </a:rPr>
              <a:t>=3</a:t>
            </a:r>
            <a:endParaRPr lang="en-US" b="0" i="1" dirty="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timeout</a:t>
            </a:r>
            <a:endParaRPr lang="en-US" b="0" i="1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 smtClean="0">
                <a:latin typeface="+mn-lt"/>
              </a:rPr>
              <a:t>dupACK</a:t>
            </a:r>
            <a:r>
              <a:rPr lang="en-US" b="0" i="1" dirty="0" smtClean="0">
                <a:latin typeface="+mn-lt"/>
              </a:rPr>
              <a:t>=3</a:t>
            </a:r>
            <a:endParaRPr lang="en-US" b="0" i="1" dirty="0"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new ACK</a:t>
            </a:r>
            <a:endParaRPr lang="en-US" b="0" i="1" dirty="0">
              <a:latin typeface="+mn-lt"/>
            </a:endParaRP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new ACK</a:t>
            </a:r>
            <a:endParaRPr lang="en-US" b="0" i="1" dirty="0">
              <a:latin typeface="+mn-lt"/>
            </a:endParaRP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timeout</a:t>
            </a:r>
            <a:endParaRPr lang="en-US" b="0" i="1" dirty="0">
              <a:latin typeface="+mn-lt"/>
            </a:endParaRP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new </a:t>
            </a:r>
            <a:br>
              <a:rPr lang="en-US" b="0" i="1" dirty="0" smtClean="0">
                <a:latin typeface="+mn-lt"/>
              </a:rPr>
            </a:br>
            <a:r>
              <a:rPr lang="en-US" b="0" i="1" dirty="0" smtClean="0">
                <a:latin typeface="+mn-lt"/>
              </a:rPr>
              <a:t>ACK</a:t>
            </a:r>
            <a:endParaRPr lang="en-US" b="0" i="1" dirty="0">
              <a:latin typeface="+mn-lt"/>
            </a:endParaRP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1" y="2209800"/>
            <a:ext cx="95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smtClean="0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 smtClean="0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8054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Timeouts ➔ Slow Start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CWND &gt; </a:t>
            </a:r>
            <a:r>
              <a:rPr lang="en-US" b="0" i="1" dirty="0" err="1" smtClean="0">
                <a:latin typeface="+mn-lt"/>
              </a:rPr>
              <a:t>ssthresh</a:t>
            </a:r>
            <a:endParaRPr lang="en-US" b="0" i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5"/>
                </a:solidFill>
                <a:latin typeface="+mn-lt"/>
              </a:rPr>
              <a:t>timeout</a:t>
            </a:r>
            <a:endParaRPr lang="en-US" i="1" dirty="0">
              <a:solidFill>
                <a:schemeClr val="accent5"/>
              </a:solidFill>
              <a:latin typeface="+mn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 smtClean="0">
                <a:latin typeface="+mn-lt"/>
              </a:rPr>
              <a:t>dupACK</a:t>
            </a:r>
            <a:r>
              <a:rPr lang="en-US" b="0" i="1" dirty="0" smtClean="0">
                <a:latin typeface="+mn-lt"/>
              </a:rPr>
              <a:t>=3</a:t>
            </a:r>
            <a:endParaRPr lang="en-US" b="0" i="1" dirty="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5"/>
                </a:solidFill>
                <a:latin typeface="+mn-lt"/>
              </a:rPr>
              <a:t>timeout</a:t>
            </a:r>
            <a:endParaRPr lang="en-US" i="1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 smtClean="0">
                <a:latin typeface="+mn-lt"/>
              </a:rPr>
              <a:t>dupACK</a:t>
            </a:r>
            <a:r>
              <a:rPr lang="en-US" b="0" i="1" dirty="0" smtClean="0">
                <a:latin typeface="+mn-lt"/>
              </a:rPr>
              <a:t>=3</a:t>
            </a:r>
            <a:endParaRPr lang="en-US" b="0" i="1" dirty="0"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new ACK</a:t>
            </a:r>
            <a:endParaRPr lang="en-US" b="0" i="1" dirty="0">
              <a:latin typeface="+mn-lt"/>
            </a:endParaRP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new ACK</a:t>
            </a:r>
            <a:endParaRPr lang="en-US" b="0" i="1" dirty="0">
              <a:latin typeface="+mn-lt"/>
            </a:endParaRP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5"/>
                </a:solidFill>
                <a:latin typeface="+mn-lt"/>
              </a:rPr>
              <a:t>timeout</a:t>
            </a:r>
            <a:endParaRPr lang="en-US" i="1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new </a:t>
            </a:r>
            <a:br>
              <a:rPr lang="en-US" b="0" i="1" dirty="0" smtClean="0">
                <a:latin typeface="+mn-lt"/>
              </a:rPr>
            </a:br>
            <a:r>
              <a:rPr lang="en-US" b="0" i="1" dirty="0" smtClean="0">
                <a:latin typeface="+mn-lt"/>
              </a:rPr>
              <a:t>ACK</a:t>
            </a:r>
            <a:endParaRPr lang="en-US" b="0" i="1" dirty="0">
              <a:latin typeface="+mn-lt"/>
            </a:endParaRP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1" y="2209800"/>
            <a:ext cx="95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smtClean="0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 smtClean="0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3781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dupACKs ➔ Fast Recovery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CWND &gt; </a:t>
            </a:r>
            <a:r>
              <a:rPr lang="en-US" b="0" i="1" dirty="0" err="1" smtClean="0">
                <a:latin typeface="+mn-lt"/>
              </a:rPr>
              <a:t>ssthresh</a:t>
            </a:r>
            <a:endParaRPr lang="en-US" b="0" i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timeout</a:t>
            </a:r>
            <a:endParaRPr lang="en-US" b="0" i="1" dirty="0">
              <a:latin typeface="+mn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1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chemeClr val="accent5"/>
                </a:solidFill>
                <a:latin typeface="+mn-lt"/>
              </a:rPr>
              <a:t>dupACK</a:t>
            </a:r>
            <a:r>
              <a:rPr lang="en-US" i="1" dirty="0" smtClean="0">
                <a:solidFill>
                  <a:schemeClr val="accent5"/>
                </a:solidFill>
                <a:latin typeface="+mn-lt"/>
              </a:rPr>
              <a:t>=3</a:t>
            </a:r>
            <a:endParaRPr lang="en-US" i="1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timeout</a:t>
            </a:r>
            <a:endParaRPr lang="en-US" b="0" i="1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1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chemeClr val="accent5"/>
                </a:solidFill>
                <a:latin typeface="+mn-lt"/>
              </a:rPr>
              <a:t>dupACK</a:t>
            </a:r>
            <a:r>
              <a:rPr lang="en-US" i="1" dirty="0" smtClean="0">
                <a:solidFill>
                  <a:schemeClr val="accent5"/>
                </a:solidFill>
                <a:latin typeface="+mn-lt"/>
              </a:rPr>
              <a:t>=3</a:t>
            </a:r>
            <a:endParaRPr lang="en-US" i="1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new ACK</a:t>
            </a:r>
            <a:endParaRPr lang="en-US" b="0" i="1" dirty="0">
              <a:latin typeface="+mn-lt"/>
            </a:endParaRP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0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5"/>
                </a:solidFill>
                <a:latin typeface="+mn-lt"/>
              </a:rPr>
              <a:t>dupACK</a:t>
            </a:r>
            <a:endParaRPr lang="en-US" i="1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new ACK</a:t>
            </a:r>
            <a:endParaRPr lang="en-US" b="0" i="1" dirty="0">
              <a:latin typeface="+mn-lt"/>
            </a:endParaRP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timeout</a:t>
            </a:r>
            <a:endParaRPr lang="en-US" b="0" i="1" dirty="0">
              <a:latin typeface="+mn-lt"/>
            </a:endParaRP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new </a:t>
            </a:r>
            <a:br>
              <a:rPr lang="en-US" b="0" i="1" dirty="0" smtClean="0">
                <a:latin typeface="+mn-lt"/>
              </a:rPr>
            </a:br>
            <a:r>
              <a:rPr lang="en-US" b="0" i="1" dirty="0" smtClean="0">
                <a:latin typeface="+mn-lt"/>
              </a:rPr>
              <a:t>ACK</a:t>
            </a:r>
            <a:endParaRPr lang="en-US" b="0" i="1" dirty="0">
              <a:latin typeface="+mn-lt"/>
            </a:endParaRP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0" y="2209800"/>
            <a:ext cx="103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chemeClr val="accent5"/>
                </a:solidFill>
                <a:latin typeface="+mn-lt"/>
              </a:rPr>
              <a:t>dupACK</a:t>
            </a:r>
            <a:endParaRPr lang="en-US" i="1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5"/>
                </a:solidFill>
                <a:latin typeface="+mn-lt"/>
              </a:rPr>
              <a:t>dupACK</a:t>
            </a:r>
            <a:endParaRPr lang="en-US" i="1" dirty="0">
              <a:solidFill>
                <a:schemeClr val="accent5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03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ew ACK changes state ONLY from Fast Recovery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CWND &gt; </a:t>
            </a:r>
            <a:r>
              <a:rPr lang="en-US" b="0" i="1" dirty="0" err="1" smtClean="0">
                <a:latin typeface="+mn-lt"/>
              </a:rPr>
              <a:t>ssthresh</a:t>
            </a:r>
            <a:endParaRPr lang="en-US" b="0" i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timeout</a:t>
            </a:r>
            <a:endParaRPr lang="en-US" b="0" i="1" dirty="0">
              <a:latin typeface="+mn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 smtClean="0">
                <a:latin typeface="+mn-lt"/>
              </a:rPr>
              <a:t>dupACK</a:t>
            </a:r>
            <a:r>
              <a:rPr lang="en-US" b="0" i="1" dirty="0" smtClean="0">
                <a:latin typeface="+mn-lt"/>
              </a:rPr>
              <a:t>=3</a:t>
            </a:r>
            <a:endParaRPr lang="en-US" b="0" i="1" dirty="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timeout</a:t>
            </a:r>
            <a:endParaRPr lang="en-US" b="0" i="1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 smtClean="0">
                <a:latin typeface="+mn-lt"/>
              </a:rPr>
              <a:t>dupACK</a:t>
            </a:r>
            <a:r>
              <a:rPr lang="en-US" b="0" i="1" dirty="0" smtClean="0">
                <a:latin typeface="+mn-lt"/>
              </a:rPr>
              <a:t>=3</a:t>
            </a:r>
            <a:endParaRPr lang="en-US" b="0" i="1" dirty="0"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998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5"/>
                </a:solidFill>
                <a:latin typeface="+mn-lt"/>
              </a:rPr>
              <a:t>new ACK</a:t>
            </a:r>
            <a:endParaRPr lang="en-US" i="1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998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5"/>
                </a:solidFill>
                <a:latin typeface="+mn-lt"/>
              </a:rPr>
              <a:t>new ACK</a:t>
            </a:r>
            <a:endParaRPr lang="en-US" i="1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timeout</a:t>
            </a:r>
            <a:endParaRPr lang="en-US" b="0" i="1" dirty="0">
              <a:latin typeface="+mn-lt"/>
            </a:endParaRP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30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5"/>
                </a:solidFill>
                <a:latin typeface="+mn-lt"/>
              </a:rPr>
              <a:t>new </a:t>
            </a:r>
            <a:br>
              <a:rPr lang="en-US" i="1" dirty="0" smtClean="0">
                <a:solidFill>
                  <a:schemeClr val="accent5"/>
                </a:solidFill>
                <a:latin typeface="+mn-lt"/>
              </a:rPr>
            </a:br>
            <a:r>
              <a:rPr lang="en-US" i="1" dirty="0" smtClean="0">
                <a:solidFill>
                  <a:schemeClr val="accent5"/>
                </a:solidFill>
                <a:latin typeface="+mn-lt"/>
              </a:rPr>
              <a:t>ACK</a:t>
            </a:r>
            <a:endParaRPr lang="en-US" i="1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1" y="2209800"/>
            <a:ext cx="95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smtClean="0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 smtClean="0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669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 congestion control wrap-up</a:t>
            </a:r>
          </a:p>
          <a:p>
            <a:r>
              <a:rPr lang="en-US" dirty="0" smtClean="0"/>
              <a:t>TCP throughput equation</a:t>
            </a:r>
          </a:p>
          <a:p>
            <a:r>
              <a:rPr lang="en-US" dirty="0" smtClean="0"/>
              <a:t>Problems with congestion control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2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TCP state machine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793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5"/>
                </a:solidFill>
                <a:latin typeface="+mn-lt"/>
              </a:rPr>
              <a:t>CWND &gt; </a:t>
            </a:r>
            <a:r>
              <a:rPr lang="en-US" i="1" dirty="0" err="1" smtClean="0">
                <a:solidFill>
                  <a:schemeClr val="accent5"/>
                </a:solidFill>
                <a:latin typeface="+mn-lt"/>
              </a:rPr>
              <a:t>ssthresh</a:t>
            </a:r>
            <a:endParaRPr lang="en-US" i="1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timeout</a:t>
            </a:r>
            <a:endParaRPr lang="en-US" b="0" i="1" dirty="0">
              <a:latin typeface="+mn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 smtClean="0">
                <a:latin typeface="+mn-lt"/>
              </a:rPr>
              <a:t>dupACK</a:t>
            </a:r>
            <a:r>
              <a:rPr lang="en-US" b="0" i="1" dirty="0" smtClean="0">
                <a:latin typeface="+mn-lt"/>
              </a:rPr>
              <a:t>=3</a:t>
            </a:r>
            <a:endParaRPr lang="en-US" b="0" i="1" dirty="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timeout</a:t>
            </a:r>
            <a:endParaRPr lang="en-US" b="0" i="1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 smtClean="0">
                <a:latin typeface="+mn-lt"/>
              </a:rPr>
              <a:t>dupACK</a:t>
            </a:r>
            <a:r>
              <a:rPr lang="en-US" b="0" i="1" dirty="0" smtClean="0">
                <a:latin typeface="+mn-lt"/>
              </a:rPr>
              <a:t>=3</a:t>
            </a:r>
            <a:endParaRPr lang="en-US" b="0" i="1" dirty="0"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new ACK</a:t>
            </a:r>
            <a:endParaRPr lang="en-US" b="0" i="1" dirty="0">
              <a:latin typeface="+mn-lt"/>
            </a:endParaRP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new ACK</a:t>
            </a:r>
            <a:endParaRPr lang="en-US" b="0" i="1" dirty="0">
              <a:latin typeface="+mn-lt"/>
            </a:endParaRP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timeout</a:t>
            </a:r>
            <a:endParaRPr lang="en-US" b="0" i="1" dirty="0">
              <a:latin typeface="+mn-lt"/>
            </a:endParaRP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new </a:t>
            </a:r>
            <a:br>
              <a:rPr lang="en-US" b="0" i="1" dirty="0" smtClean="0">
                <a:latin typeface="+mn-lt"/>
              </a:rPr>
            </a:br>
            <a:r>
              <a:rPr lang="en-US" b="0" i="1" dirty="0" smtClean="0">
                <a:latin typeface="+mn-lt"/>
              </a:rPr>
              <a:t>ACK</a:t>
            </a:r>
            <a:endParaRPr lang="en-US" b="0" i="1" dirty="0">
              <a:latin typeface="+mn-lt"/>
            </a:endParaRP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1" y="2209800"/>
            <a:ext cx="95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smtClean="0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 smtClean="0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4661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flavors 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TCP-Tahoe</a:t>
            </a:r>
          </a:p>
          <a:p>
            <a:pPr lvl="1"/>
            <a:r>
              <a:rPr lang="en-US" dirty="0" smtClean="0"/>
              <a:t>CWND =1 on 3 dupACKs</a:t>
            </a:r>
          </a:p>
          <a:p>
            <a:r>
              <a:rPr lang="en-US" dirty="0" smtClean="0"/>
              <a:t>TCP-Reno</a:t>
            </a:r>
          </a:p>
          <a:p>
            <a:pPr lvl="1"/>
            <a:r>
              <a:rPr lang="en-US" dirty="0" smtClean="0"/>
              <a:t>CWND =1 on timeout</a:t>
            </a:r>
          </a:p>
          <a:p>
            <a:pPr lvl="1"/>
            <a:r>
              <a:rPr lang="en-US" dirty="0" smtClean="0"/>
              <a:t>CWND = CWND/2 on 3 dupACKs</a:t>
            </a:r>
          </a:p>
          <a:p>
            <a:r>
              <a:rPr lang="en-US" dirty="0" smtClean="0"/>
              <a:t>TCP-</a:t>
            </a:r>
            <a:r>
              <a:rPr lang="en-US" dirty="0" err="1" smtClean="0"/>
              <a:t>newReno</a:t>
            </a:r>
            <a:endParaRPr lang="en-US" dirty="0" smtClean="0"/>
          </a:p>
          <a:p>
            <a:pPr lvl="1"/>
            <a:r>
              <a:rPr lang="en-US" dirty="0" smtClean="0"/>
              <a:t>TCP-Reno + improved fast recovery</a:t>
            </a:r>
          </a:p>
          <a:p>
            <a:r>
              <a:rPr lang="en-US" dirty="0" smtClean="0"/>
              <a:t>TCP-SACK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ncorporates selective acknowledgements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6400800" y="3429000"/>
            <a:ext cx="2514600" cy="1066800"/>
          </a:xfrm>
          <a:prstGeom prst="wedgeRoundRectCallout">
            <a:avLst>
              <a:gd name="adj1" fmla="val -168598"/>
              <a:gd name="adj2" fmla="val 35905"/>
              <a:gd name="adj3" fmla="val 16667"/>
            </a:avLst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94741" y="3505200"/>
            <a:ext cx="1911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latin typeface="+mn-lt"/>
              </a:rPr>
              <a:t>Our default </a:t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assumption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1953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  <p:bldP spid="2" grpId="0" animBg="1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</a:t>
            </a:r>
            <a:r>
              <a:rPr lang="en-US" dirty="0" smtClean="0"/>
              <a:t>they coexist</a:t>
            </a:r>
            <a:r>
              <a:rPr lang="en-US" dirty="0"/>
              <a:t>? </a:t>
            </a:r>
          </a:p>
        </p:txBody>
      </p:sp>
      <p:sp>
        <p:nvSpPr>
          <p:cNvPr id="1046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follow the same principle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ncrease CWND on good news</a:t>
            </a:r>
          </a:p>
          <a:p>
            <a:pPr lvl="1"/>
            <a:r>
              <a:rPr lang="en-US" dirty="0" smtClean="0"/>
              <a:t>Decrease CWND on bad news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3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23888" y="1709739"/>
            <a:ext cx="8520112" cy="2852737"/>
          </a:xfrm>
        </p:spPr>
        <p:txBody>
          <a:bodyPr/>
          <a:lstStyle/>
          <a:p>
            <a:r>
              <a:rPr lang="en-US" dirty="0" smtClean="0"/>
              <a:t>TCP Throughput Equation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2658283" y="2490686"/>
            <a:ext cx="1910025" cy="2303638"/>
          </a:xfrm>
          <a:custGeom>
            <a:avLst/>
            <a:gdLst>
              <a:gd name="connsiteX0" fmla="*/ 19691 w 1910025"/>
              <a:gd name="connsiteY0" fmla="*/ 1260110 h 2303638"/>
              <a:gd name="connsiteX1" fmla="*/ 0 w 1910025"/>
              <a:gd name="connsiteY1" fmla="*/ 2303638 h 2303638"/>
              <a:gd name="connsiteX2" fmla="*/ 1910025 w 1910025"/>
              <a:gd name="connsiteY2" fmla="*/ 2303638 h 2303638"/>
              <a:gd name="connsiteX3" fmla="*/ 1910025 w 1910025"/>
              <a:gd name="connsiteY3" fmla="*/ 0 h 2303638"/>
              <a:gd name="connsiteX4" fmla="*/ 19691 w 1910025"/>
              <a:gd name="connsiteY4" fmla="*/ 1260110 h 23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025" h="2303638">
                <a:moveTo>
                  <a:pt x="19691" y="1260110"/>
                </a:moveTo>
                <a:lnTo>
                  <a:pt x="0" y="2303638"/>
                </a:lnTo>
                <a:lnTo>
                  <a:pt x="1910025" y="2303638"/>
                </a:lnTo>
                <a:lnTo>
                  <a:pt x="1910025" y="0"/>
                </a:lnTo>
                <a:lnTo>
                  <a:pt x="19691" y="1260110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800" dirty="0" smtClean="0">
                <a:solidFill>
                  <a:schemeClr val="tx1"/>
                </a:solidFill>
                <a:latin typeface="Arial" pitchFamily="-65" charset="0"/>
              </a:rPr>
              <a:t>A</a:t>
            </a:r>
            <a:endParaRPr lang="en-US" sz="2800" dirty="0">
              <a:solidFill>
                <a:schemeClr val="tx1"/>
              </a:solidFill>
              <a:latin typeface="Arial" pitchFamily="-65" charset="0"/>
            </a:endParaRP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r>
              <a:rPr lang="en-US" dirty="0" smtClean="0"/>
              <a:t>A simple model for TCP throughput</a:t>
            </a:r>
            <a:endParaRPr lang="en-US" dirty="0"/>
          </a:p>
        </p:txBody>
      </p:sp>
      <p:sp>
        <p:nvSpPr>
          <p:cNvPr id="24582" name="Freeform 4"/>
          <p:cNvSpPr>
            <a:spLocks/>
          </p:cNvSpPr>
          <p:nvPr/>
        </p:nvSpPr>
        <p:spPr bwMode="auto">
          <a:xfrm>
            <a:off x="844550" y="1722438"/>
            <a:ext cx="7842250" cy="3078162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12"/>
          <p:cNvSpPr>
            <a:spLocks noChangeShapeType="1"/>
          </p:cNvSpPr>
          <p:nvPr/>
        </p:nvSpPr>
        <p:spPr bwMode="auto">
          <a:xfrm>
            <a:off x="266382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2286000" y="1371600"/>
            <a:ext cx="783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/>
              <a:t>Loss</a:t>
            </a:r>
            <a:endParaRPr lang="en-US" dirty="0"/>
          </a:p>
        </p:txBody>
      </p:sp>
      <p:sp>
        <p:nvSpPr>
          <p:cNvPr id="24585" name="Freeform 15"/>
          <p:cNvSpPr>
            <a:spLocks/>
          </p:cNvSpPr>
          <p:nvPr/>
        </p:nvSpPr>
        <p:spPr bwMode="auto">
          <a:xfrm>
            <a:off x="844550" y="2484438"/>
            <a:ext cx="1828800" cy="2316162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Text Box 18"/>
          <p:cNvSpPr txBox="1">
            <a:spLocks noChangeArrowheads="1"/>
          </p:cNvSpPr>
          <p:nvPr/>
        </p:nvSpPr>
        <p:spPr bwMode="auto">
          <a:xfrm>
            <a:off x="7796740" y="4724400"/>
            <a:ext cx="7265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 smtClean="0">
                <a:latin typeface="Times New Roman" charset="0"/>
              </a:rPr>
              <a:t>time</a:t>
            </a:r>
            <a:endParaRPr lang="en-US" i="1" dirty="0">
              <a:latin typeface="Times New Roman" charset="0"/>
            </a:endParaRPr>
          </a:p>
        </p:txBody>
      </p: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53975" y="1384300"/>
            <a:ext cx="81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>
                <a:latin typeface="Times New Roman" charset="0"/>
              </a:rPr>
              <a:t>cwnd</a:t>
            </a:r>
          </a:p>
        </p:txBody>
      </p:sp>
      <p:sp>
        <p:nvSpPr>
          <p:cNvPr id="24588" name="Freeform 34"/>
          <p:cNvSpPr>
            <a:spLocks noChangeArrowheads="1"/>
          </p:cNvSpPr>
          <p:nvPr/>
        </p:nvSpPr>
        <p:spPr bwMode="auto">
          <a:xfrm>
            <a:off x="266382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Freeform 35"/>
          <p:cNvSpPr>
            <a:spLocks noChangeArrowheads="1"/>
          </p:cNvSpPr>
          <p:nvPr/>
        </p:nvSpPr>
        <p:spPr bwMode="auto">
          <a:xfrm>
            <a:off x="4578350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Freeform 36"/>
          <p:cNvSpPr>
            <a:spLocks noChangeArrowheads="1"/>
          </p:cNvSpPr>
          <p:nvPr/>
        </p:nvSpPr>
        <p:spPr bwMode="auto">
          <a:xfrm>
            <a:off x="649287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2"/>
          <p:cNvSpPr>
            <a:spLocks noChangeShapeType="1"/>
          </p:cNvSpPr>
          <p:nvPr/>
        </p:nvSpPr>
        <p:spPr bwMode="auto">
          <a:xfrm>
            <a:off x="45720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2"/>
          <p:cNvSpPr>
            <a:spLocks noChangeShapeType="1"/>
          </p:cNvSpPr>
          <p:nvPr/>
        </p:nvSpPr>
        <p:spPr bwMode="auto">
          <a:xfrm>
            <a:off x="64801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2"/>
          <p:cNvSpPr>
            <a:spLocks noChangeShapeType="1"/>
          </p:cNvSpPr>
          <p:nvPr/>
        </p:nvSpPr>
        <p:spPr bwMode="auto">
          <a:xfrm>
            <a:off x="8389938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594" name="Straight Connector 41"/>
          <p:cNvCxnSpPr>
            <a:cxnSpLocks noChangeShapeType="1"/>
            <a:endCxn id="24590" idx="2"/>
          </p:cNvCxnSpPr>
          <p:nvPr/>
        </p:nvCxnSpPr>
        <p:spPr bwMode="auto">
          <a:xfrm>
            <a:off x="863600" y="2484438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5" name="Straight Connector 42"/>
          <p:cNvCxnSpPr>
            <a:cxnSpLocks noChangeShapeType="1"/>
          </p:cNvCxnSpPr>
          <p:nvPr/>
        </p:nvCxnSpPr>
        <p:spPr bwMode="auto">
          <a:xfrm>
            <a:off x="866775" y="3733800"/>
            <a:ext cx="75231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6" name="Straight Connector 46"/>
          <p:cNvCxnSpPr>
            <a:cxnSpLocks noChangeShapeType="1"/>
            <a:stCxn id="24588" idx="1"/>
          </p:cNvCxnSpPr>
          <p:nvPr/>
        </p:nvCxnSpPr>
        <p:spPr bwMode="auto">
          <a:xfrm flipH="1">
            <a:off x="2663825" y="3754438"/>
            <a:ext cx="19050" cy="1046162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7" name="Straight Connector 49"/>
          <p:cNvCxnSpPr>
            <a:cxnSpLocks noChangeShapeType="1"/>
          </p:cNvCxnSpPr>
          <p:nvPr/>
        </p:nvCxnSpPr>
        <p:spPr bwMode="auto">
          <a:xfrm flipH="1">
            <a:off x="4572000" y="3775075"/>
            <a:ext cx="19050" cy="1046163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257800" y="2800350"/>
            <a:ext cx="3276600" cy="3295650"/>
            <a:chOff x="4800600" y="3028950"/>
            <a:chExt cx="3276600" cy="3295650"/>
          </a:xfrm>
        </p:grpSpPr>
        <p:sp>
          <p:nvSpPr>
            <p:cNvPr id="24602" name="Oval 52"/>
            <p:cNvSpPr>
              <a:spLocks noChangeArrowheads="1"/>
            </p:cNvSpPr>
            <p:nvPr/>
          </p:nvSpPr>
          <p:spPr bwMode="auto">
            <a:xfrm>
              <a:off x="4800600" y="3028950"/>
              <a:ext cx="685800" cy="609600"/>
            </a:xfrm>
            <a:prstGeom prst="ellipse">
              <a:avLst/>
            </a:prstGeom>
            <a:noFill/>
            <a:ln w="9525">
              <a:solidFill>
                <a:schemeClr val="accent4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4603" name="Straight Connector 60"/>
            <p:cNvCxnSpPr>
              <a:cxnSpLocks noChangeShapeType="1"/>
              <a:stCxn id="24602" idx="5"/>
              <a:endCxn id="24605" idx="0"/>
            </p:cNvCxnSpPr>
            <p:nvPr/>
          </p:nvCxnSpPr>
          <p:spPr bwMode="auto">
            <a:xfrm rot="16200000" flipH="1">
              <a:off x="5839619" y="3096419"/>
              <a:ext cx="412750" cy="1319212"/>
            </a:xfrm>
            <a:prstGeom prst="line">
              <a:avLst/>
            </a:prstGeom>
            <a:noFill/>
            <a:ln w="9525">
              <a:solidFill>
                <a:schemeClr val="accent4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4604" name="Group 5"/>
            <p:cNvGrpSpPr>
              <a:grpSpLocks/>
            </p:cNvGrpSpPr>
            <p:nvPr/>
          </p:nvGrpSpPr>
          <p:grpSpPr bwMode="auto">
            <a:xfrm>
              <a:off x="5334000" y="3962400"/>
              <a:ext cx="2743200" cy="2362200"/>
              <a:chOff x="5334000" y="3962400"/>
              <a:chExt cx="2743200" cy="2362200"/>
            </a:xfrm>
          </p:grpSpPr>
          <p:sp>
            <p:nvSpPr>
              <p:cNvPr id="24605" name="Oval 53"/>
              <p:cNvSpPr>
                <a:spLocks noChangeArrowheads="1"/>
              </p:cNvSpPr>
              <p:nvPr/>
            </p:nvSpPr>
            <p:spPr bwMode="auto">
              <a:xfrm>
                <a:off x="5334000" y="3962400"/>
                <a:ext cx="2743200" cy="23622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6" name="Freeform 55"/>
              <p:cNvSpPr>
                <a:spLocks noChangeArrowheads="1"/>
              </p:cNvSpPr>
              <p:nvPr/>
            </p:nvSpPr>
            <p:spPr bwMode="auto">
              <a:xfrm>
                <a:off x="5614988" y="5478463"/>
                <a:ext cx="542925" cy="338137"/>
              </a:xfrm>
              <a:custGeom>
                <a:avLst/>
                <a:gdLst>
                  <a:gd name="T0" fmla="*/ 0 w 542872"/>
                  <a:gd name="T1" fmla="*/ 333430 h 339324"/>
                  <a:gd name="T2" fmla="*/ 281266 w 542872"/>
                  <a:gd name="T3" fmla="*/ 333430 h 339324"/>
                  <a:gd name="T4" fmla="*/ 281266 w 542872"/>
                  <a:gd name="T5" fmla="*/ 152424 h 339324"/>
                  <a:gd name="T6" fmla="*/ 543137 w 542872"/>
                  <a:gd name="T7" fmla="*/ 152424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7" name="Freeform 56"/>
              <p:cNvSpPr>
                <a:spLocks noChangeArrowheads="1"/>
              </p:cNvSpPr>
              <p:nvPr/>
            </p:nvSpPr>
            <p:spPr bwMode="auto">
              <a:xfrm>
                <a:off x="6153150" y="5138738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8" name="Freeform 57"/>
              <p:cNvSpPr>
                <a:spLocks noChangeArrowheads="1"/>
              </p:cNvSpPr>
              <p:nvPr/>
            </p:nvSpPr>
            <p:spPr bwMode="auto">
              <a:xfrm>
                <a:off x="6691313" y="4799013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9" name="Freeform 58"/>
              <p:cNvSpPr>
                <a:spLocks noChangeArrowheads="1"/>
              </p:cNvSpPr>
              <p:nvPr/>
            </p:nvSpPr>
            <p:spPr bwMode="auto">
              <a:xfrm>
                <a:off x="7229475" y="4459288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0" name="TextBox 65"/>
              <p:cNvSpPr txBox="1">
                <a:spLocks noChangeArrowheads="1"/>
              </p:cNvSpPr>
              <p:nvPr/>
            </p:nvSpPr>
            <p:spPr bwMode="auto">
              <a:xfrm>
                <a:off x="5826125" y="4821238"/>
                <a:ext cx="327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sp>
            <p:nvSpPr>
              <p:cNvPr id="24611" name="TextBox 66"/>
              <p:cNvSpPr txBox="1">
                <a:spLocks noChangeArrowheads="1"/>
              </p:cNvSpPr>
              <p:nvPr/>
            </p:nvSpPr>
            <p:spPr bwMode="auto">
              <a:xfrm>
                <a:off x="6781800" y="5619750"/>
                <a:ext cx="708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i="1">
                    <a:latin typeface="Times New Roman" charset="0"/>
                    <a:cs typeface="Times New Roman" charset="0"/>
                  </a:rPr>
                  <a:t>RTT</a:t>
                </a:r>
              </a:p>
            </p:txBody>
          </p:sp>
          <p:cxnSp>
            <p:nvCxnSpPr>
              <p:cNvPr id="24612" name="Straight Arrow Connector 68"/>
              <p:cNvCxnSpPr>
                <a:cxnSpLocks noChangeShapeType="1"/>
              </p:cNvCxnSpPr>
              <p:nvPr/>
            </p:nvCxnSpPr>
            <p:spPr bwMode="auto">
              <a:xfrm rot="10800000">
                <a:off x="7085013" y="4953000"/>
                <a:ext cx="1587" cy="663575"/>
              </a:xfrm>
              <a:prstGeom prst="straightConnector1">
                <a:avLst/>
              </a:prstGeom>
              <a:noFill/>
              <a:ln w="9525">
                <a:solidFill>
                  <a:schemeClr val="accent4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13" name="Straight Arrow Connector 69"/>
              <p:cNvCxnSpPr>
                <a:cxnSpLocks noChangeShapeType="1"/>
              </p:cNvCxnSpPr>
              <p:nvPr/>
            </p:nvCxnSpPr>
            <p:spPr bwMode="auto">
              <a:xfrm>
                <a:off x="6153150" y="5027613"/>
                <a:ext cx="819150" cy="1587"/>
              </a:xfrm>
              <a:prstGeom prst="straightConnector1">
                <a:avLst/>
              </a:prstGeom>
              <a:noFill/>
              <a:ln w="9525">
                <a:solidFill>
                  <a:schemeClr val="accent4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</p:grpSp>
      <p:graphicFrame>
        <p:nvGraphicFramePr>
          <p:cNvPr id="24599" name="Object 2"/>
          <p:cNvGraphicFramePr>
            <a:graphicFrameLocks noChangeAspect="1"/>
          </p:cNvGraphicFramePr>
          <p:nvPr/>
        </p:nvGraphicFramePr>
        <p:xfrm>
          <a:off x="217488" y="2311400"/>
          <a:ext cx="479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Equation" r:id="rId3" imgW="317362" imgH="228501" progId="Equation.3">
                  <p:embed/>
                </p:oleObj>
              </mc:Choice>
              <mc:Fallback>
                <p:oleObj name="Equation" r:id="rId3" imgW="317362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2311400"/>
                        <a:ext cx="4794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3"/>
          <p:cNvGraphicFramePr>
            <a:graphicFrameLocks noChangeAspect="1"/>
          </p:cNvGraphicFramePr>
          <p:nvPr/>
        </p:nvGraphicFramePr>
        <p:xfrm>
          <a:off x="217488" y="3468688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Equation" r:id="rId5" imgW="355292" imgH="393359" progId="Equation.3">
                  <p:embed/>
                </p:oleObj>
              </mc:Choice>
              <mc:Fallback>
                <p:oleObj name="Equation" r:id="rId5" imgW="355292" imgH="3933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468688"/>
                        <a:ext cx="47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2667000" y="2133600"/>
            <a:ext cx="6172200" cy="2057400"/>
            <a:chOff x="2667000" y="2133600"/>
            <a:chExt cx="6172200" cy="2057400"/>
          </a:xfrm>
          <a:solidFill>
            <a:schemeClr val="bg2">
              <a:lumMod val="90000"/>
            </a:schemeClr>
          </a:solidFill>
        </p:grpSpPr>
        <p:sp>
          <p:nvSpPr>
            <p:cNvPr id="2" name="Rounded Rectangular Callout 1"/>
            <p:cNvSpPr/>
            <p:nvPr/>
          </p:nvSpPr>
          <p:spPr bwMode="auto">
            <a:xfrm>
              <a:off x="5638800" y="2133600"/>
              <a:ext cx="3200400" cy="457200"/>
            </a:xfrm>
            <a:prstGeom prst="wedgeRoundRectCallout">
              <a:avLst>
                <a:gd name="adj1" fmla="val -97801"/>
                <a:gd name="adj2" fmla="val 403124"/>
                <a:gd name="adj3" fmla="val 16667"/>
              </a:avLst>
            </a:prstGeom>
            <a:solidFill>
              <a:schemeClr val="bg2">
                <a:lumMod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 bwMode="auto">
            <a:xfrm>
              <a:off x="2667000" y="4191000"/>
              <a:ext cx="1905000" cy="0"/>
            </a:xfrm>
            <a:prstGeom prst="straightConnector1">
              <a:avLst/>
            </a:prstGeom>
            <a:grpFill/>
            <a:ln w="9525" cap="flat" cmpd="sng" algn="ctr">
              <a:noFill/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6" name="TextBox 5"/>
            <p:cNvSpPr txBox="1"/>
            <p:nvPr/>
          </p:nvSpPr>
          <p:spPr>
            <a:xfrm>
              <a:off x="5638800" y="2133600"/>
              <a:ext cx="32004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½ </a:t>
              </a:r>
              <a:r>
                <a:rPr lang="en-US" sz="1800" b="0" dirty="0" err="1" smtClean="0">
                  <a:latin typeface="+mn-lt"/>
                </a:rPr>
                <a:t>W</a:t>
              </a:r>
              <a:r>
                <a:rPr lang="en-US" sz="1800" b="0" baseline="-25000" dirty="0" err="1" smtClean="0">
                  <a:latin typeface="+mn-lt"/>
                </a:rPr>
                <a:t>max</a:t>
              </a:r>
              <a:r>
                <a:rPr lang="en-US" sz="1800" b="0" dirty="0" smtClean="0">
                  <a:latin typeface="+mn-lt"/>
                </a:rPr>
                <a:t> RTTs between drops</a:t>
              </a:r>
            </a:p>
            <a:p>
              <a:r>
                <a:rPr lang="en-US" sz="1800" b="0" dirty="0" smtClean="0">
                  <a:latin typeface="+mn-lt"/>
                </a:rPr>
                <a:t> </a:t>
              </a:r>
              <a:endParaRPr lang="en-US" sz="1800" b="0" dirty="0">
                <a:latin typeface="+mn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2400" y="2743200"/>
            <a:ext cx="3505200" cy="2057400"/>
            <a:chOff x="152400" y="2743200"/>
            <a:chExt cx="3505200" cy="2057400"/>
          </a:xfrm>
          <a:solidFill>
            <a:schemeClr val="bg2">
              <a:lumMod val="90000"/>
            </a:schemeClr>
          </a:solidFill>
        </p:grpSpPr>
        <p:sp>
          <p:nvSpPr>
            <p:cNvPr id="41" name="Rounded Rectangular Callout 40"/>
            <p:cNvSpPr/>
            <p:nvPr/>
          </p:nvSpPr>
          <p:spPr bwMode="auto">
            <a:xfrm>
              <a:off x="228600" y="2743200"/>
              <a:ext cx="3200400" cy="457200"/>
            </a:xfrm>
            <a:prstGeom prst="wedgeRoundRectCallout">
              <a:avLst>
                <a:gd name="adj1" fmla="val 55427"/>
                <a:gd name="adj2" fmla="val 214009"/>
                <a:gd name="adj3" fmla="val 16667"/>
              </a:avLst>
            </a:prstGeom>
            <a:solidFill>
              <a:schemeClr val="bg2">
                <a:lumMod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>
              <a:off x="3657600" y="3124200"/>
              <a:ext cx="0" cy="1676400"/>
            </a:xfrm>
            <a:prstGeom prst="straightConnector1">
              <a:avLst/>
            </a:prstGeom>
            <a:grpFill/>
            <a:ln w="9525" cap="flat" cmpd="sng" algn="ctr">
              <a:noFill/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45" name="TextBox 44"/>
            <p:cNvSpPr txBox="1"/>
            <p:nvPr/>
          </p:nvSpPr>
          <p:spPr>
            <a:xfrm>
              <a:off x="152400" y="2743200"/>
              <a:ext cx="33404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Avg. ¾ </a:t>
              </a:r>
              <a:r>
                <a:rPr lang="en-US" sz="1800" b="0" dirty="0" err="1" smtClean="0">
                  <a:latin typeface="+mn-lt"/>
                </a:rPr>
                <a:t>W</a:t>
              </a:r>
              <a:r>
                <a:rPr lang="en-US" sz="1800" b="0" baseline="-25000" dirty="0" err="1" smtClean="0">
                  <a:latin typeface="+mn-lt"/>
                </a:rPr>
                <a:t>max</a:t>
              </a:r>
              <a:r>
                <a:rPr lang="en-US" sz="1800" b="0" dirty="0" smtClean="0">
                  <a:latin typeface="+mn-lt"/>
                </a:rPr>
                <a:t> packets per RTTs</a:t>
              </a:r>
              <a:endParaRPr lang="en-US" sz="1800" b="0" dirty="0">
                <a:latin typeface="+mn-lt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4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2658283" y="2490686"/>
            <a:ext cx="1910025" cy="2303638"/>
          </a:xfrm>
          <a:custGeom>
            <a:avLst/>
            <a:gdLst>
              <a:gd name="connsiteX0" fmla="*/ 19691 w 1910025"/>
              <a:gd name="connsiteY0" fmla="*/ 1260110 h 2303638"/>
              <a:gd name="connsiteX1" fmla="*/ 0 w 1910025"/>
              <a:gd name="connsiteY1" fmla="*/ 2303638 h 2303638"/>
              <a:gd name="connsiteX2" fmla="*/ 1910025 w 1910025"/>
              <a:gd name="connsiteY2" fmla="*/ 2303638 h 2303638"/>
              <a:gd name="connsiteX3" fmla="*/ 1910025 w 1910025"/>
              <a:gd name="connsiteY3" fmla="*/ 0 h 2303638"/>
              <a:gd name="connsiteX4" fmla="*/ 19691 w 1910025"/>
              <a:gd name="connsiteY4" fmla="*/ 1260110 h 23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025" h="2303638">
                <a:moveTo>
                  <a:pt x="19691" y="1260110"/>
                </a:moveTo>
                <a:lnTo>
                  <a:pt x="0" y="2303638"/>
                </a:lnTo>
                <a:lnTo>
                  <a:pt x="1910025" y="2303638"/>
                </a:lnTo>
                <a:lnTo>
                  <a:pt x="1910025" y="0"/>
                </a:lnTo>
                <a:lnTo>
                  <a:pt x="19691" y="1260110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800" dirty="0">
                <a:solidFill>
                  <a:schemeClr val="tx1"/>
                </a:solidFill>
                <a:latin typeface="Arial" pitchFamily="-65" charset="0"/>
              </a:rPr>
              <a:t>A</a:t>
            </a: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210550" cy="1325563"/>
          </a:xfrm>
        </p:spPr>
        <p:txBody>
          <a:bodyPr/>
          <a:lstStyle/>
          <a:p>
            <a:r>
              <a:rPr lang="en-US" dirty="0"/>
              <a:t>A simple model for TCP throughput</a:t>
            </a:r>
          </a:p>
        </p:txBody>
      </p:sp>
      <p:sp>
        <p:nvSpPr>
          <p:cNvPr id="24582" name="Freeform 4"/>
          <p:cNvSpPr>
            <a:spLocks/>
          </p:cNvSpPr>
          <p:nvPr/>
        </p:nvSpPr>
        <p:spPr bwMode="auto">
          <a:xfrm>
            <a:off x="844550" y="1722438"/>
            <a:ext cx="7842250" cy="3078162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12"/>
          <p:cNvSpPr>
            <a:spLocks noChangeShapeType="1"/>
          </p:cNvSpPr>
          <p:nvPr/>
        </p:nvSpPr>
        <p:spPr bwMode="auto">
          <a:xfrm>
            <a:off x="266382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2286000" y="1371600"/>
            <a:ext cx="783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/>
              <a:t>Loss</a:t>
            </a:r>
            <a:endParaRPr lang="en-US" dirty="0"/>
          </a:p>
        </p:txBody>
      </p:sp>
      <p:sp>
        <p:nvSpPr>
          <p:cNvPr id="24585" name="Freeform 15"/>
          <p:cNvSpPr>
            <a:spLocks/>
          </p:cNvSpPr>
          <p:nvPr/>
        </p:nvSpPr>
        <p:spPr bwMode="auto">
          <a:xfrm>
            <a:off x="844550" y="2484438"/>
            <a:ext cx="1828800" cy="2316162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Text Box 18"/>
          <p:cNvSpPr txBox="1">
            <a:spLocks noChangeArrowheads="1"/>
          </p:cNvSpPr>
          <p:nvPr/>
        </p:nvSpPr>
        <p:spPr bwMode="auto">
          <a:xfrm>
            <a:off x="7796740" y="4724400"/>
            <a:ext cx="7265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 smtClean="0">
                <a:latin typeface="Times New Roman" charset="0"/>
              </a:rPr>
              <a:t>time</a:t>
            </a:r>
            <a:endParaRPr lang="en-US" i="1" dirty="0">
              <a:latin typeface="Times New Roman" charset="0"/>
            </a:endParaRPr>
          </a:p>
        </p:txBody>
      </p: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53975" y="1384300"/>
            <a:ext cx="81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 err="1">
                <a:latin typeface="Times New Roman" charset="0"/>
              </a:rPr>
              <a:t>cwnd</a:t>
            </a:r>
            <a:endParaRPr lang="en-US" i="1" dirty="0">
              <a:latin typeface="Times New Roman" charset="0"/>
            </a:endParaRPr>
          </a:p>
        </p:txBody>
      </p:sp>
      <p:sp>
        <p:nvSpPr>
          <p:cNvPr id="24588" name="Freeform 34"/>
          <p:cNvSpPr>
            <a:spLocks noChangeArrowheads="1"/>
          </p:cNvSpPr>
          <p:nvPr/>
        </p:nvSpPr>
        <p:spPr bwMode="auto">
          <a:xfrm>
            <a:off x="266382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Freeform 35"/>
          <p:cNvSpPr>
            <a:spLocks noChangeArrowheads="1"/>
          </p:cNvSpPr>
          <p:nvPr/>
        </p:nvSpPr>
        <p:spPr bwMode="auto">
          <a:xfrm>
            <a:off x="4578350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Freeform 36"/>
          <p:cNvSpPr>
            <a:spLocks noChangeArrowheads="1"/>
          </p:cNvSpPr>
          <p:nvPr/>
        </p:nvSpPr>
        <p:spPr bwMode="auto">
          <a:xfrm>
            <a:off x="649287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2"/>
          <p:cNvSpPr>
            <a:spLocks noChangeShapeType="1"/>
          </p:cNvSpPr>
          <p:nvPr/>
        </p:nvSpPr>
        <p:spPr bwMode="auto">
          <a:xfrm>
            <a:off x="45720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2"/>
          <p:cNvSpPr>
            <a:spLocks noChangeShapeType="1"/>
          </p:cNvSpPr>
          <p:nvPr/>
        </p:nvSpPr>
        <p:spPr bwMode="auto">
          <a:xfrm>
            <a:off x="64801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2"/>
          <p:cNvSpPr>
            <a:spLocks noChangeShapeType="1"/>
          </p:cNvSpPr>
          <p:nvPr/>
        </p:nvSpPr>
        <p:spPr bwMode="auto">
          <a:xfrm>
            <a:off x="8389938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594" name="Straight Connector 41"/>
          <p:cNvCxnSpPr>
            <a:cxnSpLocks noChangeShapeType="1"/>
            <a:endCxn id="24590" idx="2"/>
          </p:cNvCxnSpPr>
          <p:nvPr/>
        </p:nvCxnSpPr>
        <p:spPr bwMode="auto">
          <a:xfrm>
            <a:off x="863600" y="2484438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5" name="Straight Connector 42"/>
          <p:cNvCxnSpPr>
            <a:cxnSpLocks noChangeShapeType="1"/>
          </p:cNvCxnSpPr>
          <p:nvPr/>
        </p:nvCxnSpPr>
        <p:spPr bwMode="auto">
          <a:xfrm>
            <a:off x="866775" y="3733800"/>
            <a:ext cx="75231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6" name="Straight Connector 46"/>
          <p:cNvCxnSpPr>
            <a:cxnSpLocks noChangeShapeType="1"/>
            <a:stCxn id="24588" idx="1"/>
          </p:cNvCxnSpPr>
          <p:nvPr/>
        </p:nvCxnSpPr>
        <p:spPr bwMode="auto">
          <a:xfrm flipH="1">
            <a:off x="2663825" y="3754438"/>
            <a:ext cx="19050" cy="1046162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7" name="Straight Connector 49"/>
          <p:cNvCxnSpPr>
            <a:cxnSpLocks noChangeShapeType="1"/>
          </p:cNvCxnSpPr>
          <p:nvPr/>
        </p:nvCxnSpPr>
        <p:spPr bwMode="auto">
          <a:xfrm flipH="1">
            <a:off x="4572000" y="3775075"/>
            <a:ext cx="19050" cy="1046163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4599" name="Object 2"/>
          <p:cNvGraphicFramePr>
            <a:graphicFrameLocks noChangeAspect="1"/>
          </p:cNvGraphicFramePr>
          <p:nvPr/>
        </p:nvGraphicFramePr>
        <p:xfrm>
          <a:off x="217488" y="2311400"/>
          <a:ext cx="479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9" name="Equation" r:id="rId3" imgW="317362" imgH="228501" progId="Equation.3">
                  <p:embed/>
                </p:oleObj>
              </mc:Choice>
              <mc:Fallback>
                <p:oleObj name="Equation" r:id="rId3" imgW="317362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2311400"/>
                        <a:ext cx="4794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3"/>
          <p:cNvGraphicFramePr>
            <a:graphicFrameLocks noChangeAspect="1"/>
          </p:cNvGraphicFramePr>
          <p:nvPr/>
        </p:nvGraphicFramePr>
        <p:xfrm>
          <a:off x="217488" y="3468688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0" name="Equation" r:id="rId5" imgW="355292" imgH="393359" progId="Equation.3">
                  <p:embed/>
                </p:oleObj>
              </mc:Choice>
              <mc:Fallback>
                <p:oleObj name="Equation" r:id="rId5" imgW="355292" imgH="3933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468688"/>
                        <a:ext cx="47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/>
          </p:nvPr>
        </p:nvGraphicFramePr>
        <p:xfrm>
          <a:off x="3057525" y="4495800"/>
          <a:ext cx="4257675" cy="236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1" name="Equation" r:id="rId7" imgW="2717800" imgH="1511300" progId="Equation.3">
                  <p:embed/>
                </p:oleObj>
              </mc:Choice>
              <mc:Fallback>
                <p:oleObj name="Equation" r:id="rId7" imgW="2717800" imgH="151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525" y="4495800"/>
                        <a:ext cx="4257675" cy="236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2743200" y="5486400"/>
            <a:ext cx="4800600" cy="1371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819400" y="5867400"/>
            <a:ext cx="4800600" cy="990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667000" y="2133600"/>
            <a:ext cx="6172200" cy="2057400"/>
            <a:chOff x="2667000" y="2133600"/>
            <a:chExt cx="6172200" cy="2057400"/>
          </a:xfrm>
        </p:grpSpPr>
        <p:sp>
          <p:nvSpPr>
            <p:cNvPr id="26" name="Rounded Rectangular Callout 25"/>
            <p:cNvSpPr/>
            <p:nvPr/>
          </p:nvSpPr>
          <p:spPr bwMode="auto">
            <a:xfrm>
              <a:off x="5638800" y="2133600"/>
              <a:ext cx="3200400" cy="457200"/>
            </a:xfrm>
            <a:prstGeom prst="wedgeRoundRectCallout">
              <a:avLst>
                <a:gd name="adj1" fmla="val -97801"/>
                <a:gd name="adj2" fmla="val 403124"/>
                <a:gd name="adj3" fmla="val 16667"/>
              </a:avLst>
            </a:prstGeom>
            <a:solidFill>
              <a:schemeClr val="bg2">
                <a:lumMod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>
              <a:off x="2667000" y="4191000"/>
              <a:ext cx="1905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5638800" y="2133600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½ </a:t>
              </a:r>
              <a:r>
                <a:rPr lang="en-US" sz="1800" b="0" dirty="0" err="1" smtClean="0">
                  <a:latin typeface="+mn-lt"/>
                </a:rPr>
                <a:t>W</a:t>
              </a:r>
              <a:r>
                <a:rPr lang="en-US" sz="1800" b="0" baseline="-25000" dirty="0" err="1" smtClean="0">
                  <a:latin typeface="+mn-lt"/>
                </a:rPr>
                <a:t>max</a:t>
              </a:r>
              <a:r>
                <a:rPr lang="en-US" sz="1800" b="0" dirty="0" smtClean="0">
                  <a:latin typeface="+mn-lt"/>
                </a:rPr>
                <a:t> RTTs between drops</a:t>
              </a:r>
            </a:p>
            <a:p>
              <a:r>
                <a:rPr lang="en-US" sz="1800" b="0" dirty="0" smtClean="0">
                  <a:latin typeface="+mn-lt"/>
                </a:rPr>
                <a:t> </a:t>
              </a:r>
              <a:endParaRPr lang="en-US" sz="1800" b="0" dirty="0">
                <a:latin typeface="+mn-lt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52400" y="2743200"/>
            <a:ext cx="3505200" cy="2057400"/>
            <a:chOff x="152400" y="2743200"/>
            <a:chExt cx="3505200" cy="2057400"/>
          </a:xfrm>
        </p:grpSpPr>
        <p:sp>
          <p:nvSpPr>
            <p:cNvPr id="30" name="Rounded Rectangular Callout 29"/>
            <p:cNvSpPr/>
            <p:nvPr/>
          </p:nvSpPr>
          <p:spPr bwMode="auto">
            <a:xfrm>
              <a:off x="228600" y="2743200"/>
              <a:ext cx="3200400" cy="457200"/>
            </a:xfrm>
            <a:prstGeom prst="wedgeRoundRectCallout">
              <a:avLst>
                <a:gd name="adj1" fmla="val 55427"/>
                <a:gd name="adj2" fmla="val 214009"/>
                <a:gd name="adj3" fmla="val 16667"/>
              </a:avLst>
            </a:prstGeom>
            <a:solidFill>
              <a:schemeClr val="bg2">
                <a:lumMod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>
              <a:off x="3657600" y="3124200"/>
              <a:ext cx="0" cy="16764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152400" y="2743200"/>
              <a:ext cx="3340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Avg. ¾ </a:t>
              </a:r>
              <a:r>
                <a:rPr lang="en-US" sz="1800" b="0" dirty="0" err="1" smtClean="0">
                  <a:latin typeface="+mn-lt"/>
                </a:rPr>
                <a:t>W</a:t>
              </a:r>
              <a:r>
                <a:rPr lang="en-US" sz="1800" b="0" baseline="-25000" dirty="0" err="1" smtClean="0">
                  <a:latin typeface="+mn-lt"/>
                </a:rPr>
                <a:t>max</a:t>
              </a:r>
              <a:r>
                <a:rPr lang="en-US" sz="1800" b="0" dirty="0" smtClean="0">
                  <a:latin typeface="+mn-lt"/>
                </a:rPr>
                <a:t> packets per RTTs</a:t>
              </a:r>
              <a:endParaRPr lang="en-US" sz="1800" b="0" dirty="0">
                <a:latin typeface="+mn-lt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1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 (1): </a:t>
            </a:r>
            <a:br>
              <a:rPr lang="en-US" dirty="0" smtClean="0"/>
            </a:br>
            <a:r>
              <a:rPr lang="en-US" dirty="0" smtClean="0"/>
              <a:t>Different RTTs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2667000"/>
            <a:ext cx="8229600" cy="1219200"/>
          </a:xfrm>
        </p:spPr>
        <p:txBody>
          <a:bodyPr/>
          <a:lstStyle/>
          <a:p>
            <a:r>
              <a:rPr lang="en-US" sz="2400" dirty="0" smtClean="0"/>
              <a:t>Flows get throughput inversely proportional to RTT</a:t>
            </a:r>
          </a:p>
          <a:p>
            <a:r>
              <a:rPr lang="en-US" sz="2400" dirty="0" smtClean="0">
                <a:solidFill>
                  <a:schemeClr val="accent5"/>
                </a:solidFill>
              </a:rPr>
              <a:t>TCP unfair in the face of heterogeneous RTTs!</a:t>
            </a:r>
            <a:endParaRPr lang="en-US" sz="2000" dirty="0" smtClean="0">
              <a:solidFill>
                <a:schemeClr val="accent5"/>
              </a:solidFill>
            </a:endParaRPr>
          </a:p>
          <a:p>
            <a:pPr lvl="1"/>
            <a:endParaRPr lang="en-US" sz="20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828925" y="1600200"/>
          <a:ext cx="32686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Equation" r:id="rId3" imgW="1663700" imgH="469900" progId="Equation.3">
                  <p:embed/>
                </p:oleObj>
              </mc:Choice>
              <mc:Fallback>
                <p:oleObj name="Equation" r:id="rId3" imgW="1663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5" y="1600200"/>
                        <a:ext cx="32686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1524000" y="3743325"/>
            <a:ext cx="6324600" cy="2286000"/>
            <a:chOff x="1152" y="1728"/>
            <a:chExt cx="3984" cy="1440"/>
          </a:xfrm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2736" y="2442"/>
              <a:ext cx="611" cy="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3421" y="2175"/>
              <a:ext cx="105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endParaRPr lang="en-US" b="0">
                <a:latin typeface="Tahoma" charset="0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152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A1</a:t>
              </a: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1152" y="2819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 dirty="0" smtClean="0">
                  <a:latin typeface="Tahoma" charset="0"/>
                </a:rPr>
                <a:t>A2</a:t>
              </a:r>
              <a:endParaRPr lang="en-US" sz="2800" b="0" dirty="0">
                <a:latin typeface="Tahoma" charset="0"/>
              </a:endParaRPr>
            </a:p>
          </p:txBody>
        </p:sp>
        <p:sp>
          <p:nvSpPr>
            <p:cNvPr id="20" name="Rectangle 22"/>
            <p:cNvSpPr>
              <a:spLocks noChangeArrowheads="1"/>
            </p:cNvSpPr>
            <p:nvPr/>
          </p:nvSpPr>
          <p:spPr bwMode="auto">
            <a:xfrm>
              <a:off x="4831" y="2867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 dirty="0" smtClean="0">
                  <a:latin typeface="Tahoma" charset="0"/>
                </a:rPr>
                <a:t>B2</a:t>
              </a:r>
              <a:endParaRPr lang="en-US" sz="2800" b="0" dirty="0">
                <a:latin typeface="Tahoma" charset="0"/>
              </a:endParaRPr>
            </a:p>
          </p:txBody>
        </p:sp>
        <p:sp>
          <p:nvSpPr>
            <p:cNvPr id="21" name="Rectangle 31"/>
            <p:cNvSpPr>
              <a:spLocks noChangeArrowheads="1"/>
            </p:cNvSpPr>
            <p:nvPr/>
          </p:nvSpPr>
          <p:spPr bwMode="auto">
            <a:xfrm>
              <a:off x="4831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 dirty="0">
                  <a:latin typeface="Tahoma" charset="0"/>
                </a:rPr>
                <a:t>B1</a:t>
              </a:r>
            </a:p>
          </p:txBody>
        </p:sp>
        <p:sp>
          <p:nvSpPr>
            <p:cNvPr id="25" name="Line 38"/>
            <p:cNvSpPr>
              <a:spLocks noChangeShapeType="1"/>
            </p:cNvSpPr>
            <p:nvPr/>
          </p:nvSpPr>
          <p:spPr bwMode="auto">
            <a:xfrm flipV="1">
              <a:off x="3072" y="2448"/>
              <a:ext cx="0" cy="282"/>
            </a:xfrm>
            <a:prstGeom prst="line">
              <a:avLst/>
            </a:prstGeom>
            <a:noFill/>
            <a:ln w="12700">
              <a:solidFill>
                <a:srgbClr val="000090"/>
              </a:solidFill>
              <a:prstDash val="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</p:grpSp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657725"/>
            <a:ext cx="645226" cy="37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657725"/>
            <a:ext cx="645226" cy="37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24545" y="5343525"/>
            <a:ext cx="1167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i="1" dirty="0" smtClean="0">
                <a:latin typeface="+mn-lt"/>
              </a:rPr>
              <a:t>bottleneck</a:t>
            </a:r>
          </a:p>
          <a:p>
            <a:pPr algn="ctr"/>
            <a:r>
              <a:rPr lang="en-US" sz="1800" b="0" i="1" dirty="0" smtClean="0">
                <a:latin typeface="+mn-lt"/>
              </a:rPr>
              <a:t>link</a:t>
            </a:r>
            <a:endParaRPr lang="en-US" sz="1800" b="0" i="1" dirty="0">
              <a:latin typeface="+mn-lt"/>
            </a:endParaRPr>
          </a:p>
        </p:txBody>
      </p:sp>
      <p:sp>
        <p:nvSpPr>
          <p:cNvPr id="44" name="Freeform 43"/>
          <p:cNvSpPr/>
          <p:nvPr/>
        </p:nvSpPr>
        <p:spPr>
          <a:xfrm>
            <a:off x="1877020" y="4152943"/>
            <a:ext cx="5701910" cy="580982"/>
          </a:xfrm>
          <a:custGeom>
            <a:avLst/>
            <a:gdLst>
              <a:gd name="connsiteX0" fmla="*/ 0 w 5701910"/>
              <a:gd name="connsiteY0" fmla="*/ 27020 h 580982"/>
              <a:gd name="connsiteX1" fmla="*/ 2702327 w 5701910"/>
              <a:gd name="connsiteY1" fmla="*/ 580929 h 580982"/>
              <a:gd name="connsiteX2" fmla="*/ 5701910 w 5701910"/>
              <a:gd name="connsiteY2" fmla="*/ 0 h 58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1910" h="580982">
                <a:moveTo>
                  <a:pt x="0" y="27020"/>
                </a:moveTo>
                <a:cubicBezTo>
                  <a:pt x="876004" y="306226"/>
                  <a:pt x="1752009" y="585432"/>
                  <a:pt x="2702327" y="580929"/>
                </a:cubicBezTo>
                <a:cubicBezTo>
                  <a:pt x="3652645" y="576426"/>
                  <a:pt x="5701910" y="0"/>
                  <a:pt x="5701910" y="0"/>
                </a:cubicBezTo>
              </a:path>
            </a:pathLst>
          </a:custGeom>
          <a:ln w="38100" cmpd="sng">
            <a:solidFill>
              <a:schemeClr val="accent5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Freeform 44"/>
          <p:cNvSpPr/>
          <p:nvPr/>
        </p:nvSpPr>
        <p:spPr>
          <a:xfrm rot="10800000">
            <a:off x="1765690" y="4991142"/>
            <a:ext cx="5701910" cy="580982"/>
          </a:xfrm>
          <a:custGeom>
            <a:avLst/>
            <a:gdLst>
              <a:gd name="connsiteX0" fmla="*/ 0 w 5701910"/>
              <a:gd name="connsiteY0" fmla="*/ 27020 h 580982"/>
              <a:gd name="connsiteX1" fmla="*/ 2702327 w 5701910"/>
              <a:gd name="connsiteY1" fmla="*/ 580929 h 580982"/>
              <a:gd name="connsiteX2" fmla="*/ 5701910 w 5701910"/>
              <a:gd name="connsiteY2" fmla="*/ 0 h 58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1910" h="580982">
                <a:moveTo>
                  <a:pt x="0" y="27020"/>
                </a:moveTo>
                <a:cubicBezTo>
                  <a:pt x="876004" y="306226"/>
                  <a:pt x="1752009" y="585432"/>
                  <a:pt x="2702327" y="580929"/>
                </a:cubicBezTo>
                <a:cubicBezTo>
                  <a:pt x="3652645" y="576426"/>
                  <a:pt x="5701910" y="0"/>
                  <a:pt x="5701910" y="0"/>
                </a:cubicBezTo>
              </a:path>
            </a:pathLst>
          </a:custGeom>
          <a:ln w="38100" cmpd="sng">
            <a:solidFill>
              <a:schemeClr val="accent4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942197" y="4048125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 smtClean="0">
                <a:solidFill>
                  <a:schemeClr val="accent5"/>
                </a:solidFill>
                <a:latin typeface="+mn-lt"/>
              </a:rPr>
              <a:t>100ms</a:t>
            </a:r>
            <a:endParaRPr lang="en-US" sz="1800" i="1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942198" y="5202793"/>
            <a:ext cx="808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 smtClean="0">
                <a:solidFill>
                  <a:schemeClr val="accent4"/>
                </a:solidFill>
                <a:latin typeface="+mn-lt"/>
              </a:rPr>
              <a:t>200ms</a:t>
            </a:r>
            <a:endParaRPr lang="en-US" sz="1800" i="1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1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Implications (2): </a:t>
            </a:r>
            <a:br>
              <a:rPr lang="en-US" smtClean="0"/>
            </a:br>
            <a:r>
              <a:rPr lang="en-US" smtClean="0"/>
              <a:t>High-speed TCP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RTT = 100ms, MSS=1500bytes, BW=100Gbps</a:t>
            </a:r>
          </a:p>
          <a:p>
            <a:r>
              <a:rPr lang="en-US" dirty="0" smtClean="0"/>
              <a:t>What value of p is required to reach 100Gbps throughput?</a:t>
            </a:r>
          </a:p>
          <a:p>
            <a:pPr lvl="1"/>
            <a:r>
              <a:rPr lang="en-US" dirty="0" smtClean="0"/>
              <a:t>~ 2 x 10</a:t>
            </a:r>
            <a:r>
              <a:rPr lang="en-US" baseline="30000" dirty="0" smtClean="0"/>
              <a:t>-12</a:t>
            </a:r>
          </a:p>
          <a:p>
            <a:r>
              <a:rPr lang="en-US" dirty="0" smtClean="0"/>
              <a:t>How long between drops?</a:t>
            </a:r>
          </a:p>
          <a:p>
            <a:pPr lvl="1"/>
            <a:r>
              <a:rPr lang="en-US" dirty="0" smtClean="0"/>
              <a:t>~ 16.6 hours</a:t>
            </a:r>
          </a:p>
          <a:p>
            <a:r>
              <a:rPr lang="en-US" dirty="0" smtClean="0"/>
              <a:t>How much data has been sent in this time?</a:t>
            </a:r>
          </a:p>
          <a:p>
            <a:pPr lvl="1"/>
            <a:r>
              <a:rPr lang="en-US" dirty="0" smtClean="0"/>
              <a:t>~ 6 </a:t>
            </a:r>
            <a:r>
              <a:rPr lang="en-US" dirty="0" err="1" smtClean="0"/>
              <a:t>petabits</a:t>
            </a:r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5715000" y="261937"/>
          <a:ext cx="32686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Equation" r:id="rId3" imgW="1663700" imgH="469900" progId="Equation.3">
                  <p:embed/>
                </p:oleObj>
              </mc:Choice>
              <mc:Fallback>
                <p:oleObj name="Equation" r:id="rId3" imgW="1663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61937"/>
                        <a:ext cx="32686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5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Adapting TCP to high 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past a threshold speed, increase CWND faster </a:t>
            </a:r>
          </a:p>
          <a:p>
            <a:pPr lvl="1"/>
            <a:r>
              <a:rPr lang="en-US" dirty="0" smtClean="0"/>
              <a:t>A proposed standard [Floyd’03]</a:t>
            </a:r>
          </a:p>
          <a:p>
            <a:pPr lvl="1"/>
            <a:r>
              <a:rPr lang="en-US" dirty="0" smtClean="0"/>
              <a:t>Let the additive constant in AIMD depend on CWND</a:t>
            </a:r>
          </a:p>
          <a:p>
            <a:r>
              <a:rPr lang="en-US" dirty="0" smtClean="0"/>
              <a:t>Other approaches?</a:t>
            </a:r>
          </a:p>
          <a:p>
            <a:pPr lvl="1"/>
            <a:r>
              <a:rPr lang="en-US" dirty="0" smtClean="0"/>
              <a:t>Multiple simultaneous connections (</a:t>
            </a:r>
            <a:r>
              <a:rPr lang="en-US" dirty="0" smtClean="0">
                <a:solidFill>
                  <a:schemeClr val="accent5"/>
                </a:solidFill>
              </a:rPr>
              <a:t>hack but works today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Router-assisted approaches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9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 (3): </a:t>
            </a:r>
            <a:br>
              <a:rPr lang="en-US" dirty="0" smtClean="0"/>
            </a:br>
            <a:r>
              <a:rPr lang="en-US" dirty="0" smtClean="0"/>
              <a:t>Rate-based 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 </a:t>
            </a:r>
            <a:r>
              <a:rPr lang="en-US" smtClean="0"/>
              <a:t>throughput swings </a:t>
            </a:r>
            <a:r>
              <a:rPr lang="en-US" dirty="0" smtClean="0"/>
              <a:t>between W/2 to W</a:t>
            </a:r>
          </a:p>
          <a:p>
            <a:r>
              <a:rPr lang="en-US" dirty="0" smtClean="0"/>
              <a:t>Apps may prefer steady rates (e.g., streaming)</a:t>
            </a:r>
          </a:p>
          <a:p>
            <a:r>
              <a:rPr lang="en-US" dirty="0" smtClean="0"/>
              <a:t>“</a:t>
            </a:r>
            <a:r>
              <a:rPr lang="en-US" dirty="0" smtClean="0">
                <a:solidFill>
                  <a:schemeClr val="accent5"/>
                </a:solidFill>
              </a:rPr>
              <a:t>Equation-Based Congestion Control</a:t>
            </a:r>
            <a:r>
              <a:rPr lang="en-US" dirty="0" smtClean="0"/>
              <a:t>” </a:t>
            </a:r>
          </a:p>
          <a:p>
            <a:pPr lvl="1"/>
            <a:r>
              <a:rPr lang="en-US" dirty="0" smtClean="0"/>
              <a:t>Ignore TCP’s increase/decrease rules and just follow the equation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easure drop percentage p, and set rate accordingly</a:t>
            </a:r>
          </a:p>
          <a:p>
            <a:r>
              <a:rPr lang="en-US" dirty="0" smtClean="0"/>
              <a:t>Following the TCP equation ensures “TCP friendliness”</a:t>
            </a:r>
          </a:p>
          <a:p>
            <a:pPr lvl="1"/>
            <a:r>
              <a:rPr lang="en-US" dirty="0" smtClean="0"/>
              <a:t>i.e., use no more than TCP does in similar setting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5715000" y="261937"/>
          <a:ext cx="32686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Equation" r:id="rId3" imgW="1663700" imgH="469900" progId="Equation.3">
                  <p:embed/>
                </p:oleObj>
              </mc:Choice>
              <mc:Fallback>
                <p:oleObj name="Equation" r:id="rId3" imgW="1663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61937"/>
                        <a:ext cx="32686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7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Flow Control</a:t>
            </a:r>
          </a:p>
          <a:p>
            <a:pPr lvl="1"/>
            <a:r>
              <a:rPr lang="en-US" dirty="0" smtClean="0"/>
              <a:t>Restrict window to RWND to make sure that the receiver isn’t overwhelmed</a:t>
            </a:r>
          </a:p>
          <a:p>
            <a:r>
              <a:rPr lang="en-US" dirty="0" smtClean="0"/>
              <a:t>Congestion Control</a:t>
            </a:r>
          </a:p>
          <a:p>
            <a:pPr lvl="1"/>
            <a:r>
              <a:rPr lang="en-US" dirty="0" smtClean="0"/>
              <a:t>Restrict </a:t>
            </a:r>
            <a:r>
              <a:rPr lang="en-US" dirty="0"/>
              <a:t>window to </a:t>
            </a:r>
            <a:r>
              <a:rPr lang="en-US" dirty="0" smtClean="0"/>
              <a:t>CWND </a:t>
            </a:r>
            <a:r>
              <a:rPr lang="en-US" dirty="0"/>
              <a:t>to make sure that the </a:t>
            </a:r>
            <a:r>
              <a:rPr lang="en-US" dirty="0" smtClean="0"/>
              <a:t>network isn’t </a:t>
            </a:r>
            <a:r>
              <a:rPr lang="en-US" dirty="0"/>
              <a:t>overwhelmed</a:t>
            </a:r>
          </a:p>
          <a:p>
            <a:r>
              <a:rPr lang="en-US" dirty="0" smtClean="0"/>
              <a:t>Together</a:t>
            </a:r>
          </a:p>
          <a:p>
            <a:pPr lvl="1"/>
            <a:r>
              <a:rPr lang="en-US" dirty="0"/>
              <a:t>Restrict window to </a:t>
            </a:r>
            <a:r>
              <a:rPr lang="en-US" dirty="0" smtClean="0"/>
              <a:t>min{RWND, CWND} </a:t>
            </a:r>
            <a:r>
              <a:rPr lang="en-US" dirty="0"/>
              <a:t>to make sure that </a:t>
            </a:r>
            <a:r>
              <a:rPr lang="en-US" dirty="0" smtClean="0"/>
              <a:t>neither the </a:t>
            </a:r>
            <a:r>
              <a:rPr lang="en-US" dirty="0"/>
              <a:t>receiver </a:t>
            </a:r>
            <a:r>
              <a:rPr lang="en-US" dirty="0" smtClean="0"/>
              <a:t>nor the network are overwhelmed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3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</a:t>
            </a:r>
            <a:r>
              <a:rPr lang="en-US" dirty="0" smtClean="0"/>
              <a:t>(4): </a:t>
            </a:r>
            <a:br>
              <a:rPr lang="en-US" dirty="0" smtClean="0"/>
            </a:br>
            <a:r>
              <a:rPr lang="en-US" dirty="0" smtClean="0"/>
              <a:t>Loss </a:t>
            </a:r>
            <a:r>
              <a:rPr lang="en-US" dirty="0"/>
              <a:t>not due to congestion?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 will confuse corruption with congestion</a:t>
            </a:r>
          </a:p>
          <a:p>
            <a:r>
              <a:rPr lang="en-US" dirty="0" smtClean="0"/>
              <a:t>Flow will cut its rate</a:t>
            </a:r>
          </a:p>
          <a:p>
            <a:pPr lvl="1"/>
            <a:r>
              <a:rPr lang="en-US" dirty="0" smtClean="0"/>
              <a:t>Throughput ~ 1/</a:t>
            </a:r>
            <a:r>
              <a:rPr lang="en-US" dirty="0" err="1" smtClean="0"/>
              <a:t>sqrt</a:t>
            </a:r>
            <a:r>
              <a:rPr lang="en-US" dirty="0" smtClean="0"/>
              <a:t>(p) where p is loss prob.</a:t>
            </a:r>
          </a:p>
          <a:p>
            <a:pPr lvl="1"/>
            <a:r>
              <a:rPr lang="en-US" dirty="0" smtClean="0"/>
              <a:t>Applies even for non-congestion losses!</a:t>
            </a:r>
          </a:p>
          <a:p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1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 (5): </a:t>
            </a:r>
            <a:br>
              <a:rPr lang="en-US" dirty="0" smtClean="0"/>
            </a:br>
            <a:r>
              <a:rPr lang="en-US" dirty="0" smtClean="0"/>
              <a:t>Short flows cannot ramp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50% of flows have &lt; 1500B to send; 80% &lt; 100KB</a:t>
            </a:r>
          </a:p>
          <a:p>
            <a:r>
              <a:rPr lang="en-US" smtClean="0">
                <a:sym typeface="Wingdings"/>
              </a:rPr>
              <a:t>Implications </a:t>
            </a:r>
          </a:p>
          <a:p>
            <a:pPr lvl="1"/>
            <a:r>
              <a:rPr lang="en-US" smtClean="0">
                <a:sym typeface="Wingdings"/>
              </a:rPr>
              <a:t>Short flows never leave slow start!</a:t>
            </a:r>
          </a:p>
          <a:p>
            <a:pPr lvl="2"/>
            <a:r>
              <a:rPr lang="en-US" smtClean="0">
                <a:sym typeface="Wingdings"/>
              </a:rPr>
              <a:t>They never attain their fair share</a:t>
            </a:r>
          </a:p>
          <a:p>
            <a:pPr lvl="1"/>
            <a:r>
              <a:rPr lang="en-US" smtClean="0">
                <a:sym typeface="Wingdings"/>
              </a:rPr>
              <a:t>Too few packets to trigger dupACKs </a:t>
            </a:r>
          </a:p>
          <a:p>
            <a:pPr lvl="2"/>
            <a:r>
              <a:rPr lang="en-US" smtClean="0">
                <a:sym typeface="Wingdings"/>
              </a:rPr>
              <a:t>Isolated loss may lead to timeouts</a:t>
            </a:r>
          </a:p>
          <a:p>
            <a:pPr lvl="2"/>
            <a:r>
              <a:rPr lang="en-US" smtClean="0">
                <a:sym typeface="Wingdings"/>
              </a:rPr>
              <a:t>At  typical timeout values of ~500ms, might severely impact flow completion time</a:t>
            </a:r>
          </a:p>
          <a:p>
            <a:pPr lvl="1"/>
            <a:endParaRPr lang="en-US" smtClean="0">
              <a:sym typeface="Wingdings"/>
            </a:endParaRPr>
          </a:p>
          <a:p>
            <a:pPr lvl="1"/>
            <a:endParaRPr lang="en-US" dirty="0" smtClean="0">
              <a:sym typeface="Wingding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 (6): </a:t>
            </a:r>
            <a:br>
              <a:rPr lang="en-US" dirty="0" smtClean="0"/>
            </a:br>
            <a:r>
              <a:rPr lang="en-US" dirty="0" smtClean="0"/>
              <a:t>Short flows share long delays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flow deliberately overshoots capacity, until it experiences a drop</a:t>
            </a:r>
          </a:p>
          <a:p>
            <a:r>
              <a:rPr lang="en-US" dirty="0" smtClean="0"/>
              <a:t>Means that delays are large, and are large for everyone</a:t>
            </a:r>
          </a:p>
          <a:p>
            <a:pPr lvl="1"/>
            <a:r>
              <a:rPr lang="en-US" dirty="0" smtClean="0"/>
              <a:t>Consider a flow transferring a 10GB file sharing a  </a:t>
            </a:r>
            <a:br>
              <a:rPr lang="en-US" dirty="0" smtClean="0"/>
            </a:br>
            <a:r>
              <a:rPr lang="en-US" dirty="0" smtClean="0"/>
              <a:t>bottleneck link with 10 flows transferring 100B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Larger flows dominate smaller ones</a:t>
            </a:r>
          </a:p>
          <a:p>
            <a:endParaRPr lang="en-US" dirty="0" smtClean="0"/>
          </a:p>
          <a:p>
            <a:pPr lvl="3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30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</a:t>
            </a:r>
            <a:r>
              <a:rPr lang="en-US" dirty="0" smtClean="0"/>
              <a:t>(7):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Cheating</a:t>
            </a:r>
          </a:p>
        </p:txBody>
      </p:sp>
      <p:sp>
        <p:nvSpPr>
          <p:cNvPr id="1050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easy ways to cheat</a:t>
            </a:r>
          </a:p>
          <a:p>
            <a:pPr lvl="1"/>
            <a:r>
              <a:rPr lang="en-US" dirty="0" smtClean="0"/>
              <a:t>Increasing CWND faster than +1 MSS per RTT</a:t>
            </a:r>
          </a:p>
          <a:p>
            <a:pPr lvl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3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Implications (7): </a:t>
            </a:r>
            <a:br>
              <a:rPr lang="en-US" smtClean="0"/>
            </a:br>
            <a:r>
              <a:rPr lang="en-US" smtClean="0"/>
              <a:t>Cheating</a:t>
            </a:r>
            <a:endParaRPr lang="en-US" dirty="0"/>
          </a:p>
        </p:txBody>
      </p:sp>
      <p:sp>
        <p:nvSpPr>
          <p:cNvPr id="105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Three easy ways to cheat</a:t>
            </a:r>
          </a:p>
          <a:p>
            <a:pPr lvl="1"/>
            <a:r>
              <a:rPr lang="en-US" dirty="0" smtClean="0"/>
              <a:t>Increasing CWND faster than +1 MSS per RTT</a:t>
            </a:r>
          </a:p>
          <a:p>
            <a:pPr lvl="1"/>
            <a:r>
              <a:rPr lang="en-US" dirty="0" smtClean="0"/>
              <a:t>Using large initial CWND</a:t>
            </a:r>
          </a:p>
          <a:p>
            <a:pPr lvl="2"/>
            <a:r>
              <a:rPr lang="en-US" dirty="0" smtClean="0"/>
              <a:t>Common practice by many companies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7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(7): </a:t>
            </a:r>
            <a:br>
              <a:rPr lang="en-US" dirty="0"/>
            </a:br>
            <a:r>
              <a:rPr lang="en-US" dirty="0"/>
              <a:t>Cheating</a:t>
            </a:r>
          </a:p>
        </p:txBody>
      </p:sp>
      <p:sp>
        <p:nvSpPr>
          <p:cNvPr id="105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Three easy ways to cheat</a:t>
            </a:r>
          </a:p>
          <a:p>
            <a:pPr lvl="1"/>
            <a:r>
              <a:rPr lang="en-US" dirty="0" smtClean="0"/>
              <a:t>Increasing CWND faster than +1 MSS per RTT</a:t>
            </a:r>
          </a:p>
          <a:p>
            <a:pPr lvl="1"/>
            <a:r>
              <a:rPr lang="en-US" dirty="0"/>
              <a:t>Using large initial CWND</a:t>
            </a:r>
          </a:p>
          <a:p>
            <a:pPr lvl="2"/>
            <a:r>
              <a:rPr lang="en-US" dirty="0"/>
              <a:t>Common practice by many companies</a:t>
            </a:r>
          </a:p>
          <a:p>
            <a:pPr lvl="1"/>
            <a:r>
              <a:rPr lang="en-US" dirty="0" smtClean="0"/>
              <a:t>Opening many connections</a:t>
            </a:r>
          </a:p>
          <a:p>
            <a:pPr lvl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7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many connections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Assume </a:t>
            </a:r>
          </a:p>
          <a:p>
            <a:pPr lvl="1"/>
            <a:r>
              <a:rPr lang="en-US" dirty="0" smtClean="0"/>
              <a:t> A starts 10 connections to B</a:t>
            </a:r>
          </a:p>
          <a:p>
            <a:pPr lvl="1"/>
            <a:r>
              <a:rPr lang="en-US" dirty="0" smtClean="0"/>
              <a:t>D starts 1 connection to E</a:t>
            </a:r>
          </a:p>
          <a:p>
            <a:pPr lvl="1"/>
            <a:r>
              <a:rPr lang="en-US" dirty="0" smtClean="0"/>
              <a:t>Each connection gets about the same throughput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Then A gets 10 times more throughput than D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039813" y="1277938"/>
            <a:ext cx="7480300" cy="534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1600200" y="1527175"/>
            <a:ext cx="5264150" cy="1673225"/>
            <a:chOff x="1309" y="834"/>
            <a:chExt cx="3316" cy="1054"/>
          </a:xfrm>
        </p:grpSpPr>
        <p:sp>
          <p:nvSpPr>
            <p:cNvPr id="1054725" name="Rectangle 5"/>
            <p:cNvSpPr>
              <a:spLocks noChangeArrowheads="1"/>
            </p:cNvSpPr>
            <p:nvPr/>
          </p:nvSpPr>
          <p:spPr bwMode="auto">
            <a:xfrm>
              <a:off x="1309" y="1006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A</a:t>
              </a:r>
            </a:p>
          </p:txBody>
        </p:sp>
        <p:sp>
          <p:nvSpPr>
            <p:cNvPr id="1054726" name="Rectangle 6"/>
            <p:cNvSpPr>
              <a:spLocks noChangeArrowheads="1"/>
            </p:cNvSpPr>
            <p:nvPr/>
          </p:nvSpPr>
          <p:spPr bwMode="auto">
            <a:xfrm>
              <a:off x="2443" y="1180"/>
              <a:ext cx="1048" cy="3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27" name="Rectangle 7"/>
            <p:cNvSpPr>
              <a:spLocks noChangeArrowheads="1"/>
            </p:cNvSpPr>
            <p:nvPr/>
          </p:nvSpPr>
          <p:spPr bwMode="auto">
            <a:xfrm>
              <a:off x="4320" y="1006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B</a:t>
              </a:r>
            </a:p>
          </p:txBody>
        </p:sp>
        <p:sp>
          <p:nvSpPr>
            <p:cNvPr id="1054728" name="Line 8"/>
            <p:cNvSpPr>
              <a:spLocks noChangeShapeType="1"/>
            </p:cNvSpPr>
            <p:nvPr/>
          </p:nvSpPr>
          <p:spPr bwMode="auto">
            <a:xfrm>
              <a:off x="1614" y="1156"/>
              <a:ext cx="829" cy="109"/>
            </a:xfrm>
            <a:prstGeom prst="line">
              <a:avLst/>
            </a:prstGeom>
            <a:noFill/>
            <a:ln w="28575">
              <a:solidFill>
                <a:schemeClr val="accent5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29" name="Line 9"/>
            <p:cNvSpPr>
              <a:spLocks noChangeShapeType="1"/>
            </p:cNvSpPr>
            <p:nvPr/>
          </p:nvSpPr>
          <p:spPr bwMode="auto">
            <a:xfrm flipV="1">
              <a:off x="3491" y="1156"/>
              <a:ext cx="829" cy="109"/>
            </a:xfrm>
            <a:prstGeom prst="line">
              <a:avLst/>
            </a:prstGeom>
            <a:noFill/>
            <a:ln w="28575">
              <a:solidFill>
                <a:schemeClr val="accent5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30" name="Text Box 10"/>
            <p:cNvSpPr txBox="1">
              <a:spLocks noChangeArrowheads="1"/>
            </p:cNvSpPr>
            <p:nvPr/>
          </p:nvSpPr>
          <p:spPr bwMode="auto">
            <a:xfrm>
              <a:off x="3578" y="891"/>
              <a:ext cx="105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endParaRPr lang="en-US" sz="2200" b="0" smtClean="0">
                <a:latin typeface="Tahoma" charset="0"/>
                <a:cs typeface="+mn-cs"/>
              </a:endParaRPr>
            </a:p>
          </p:txBody>
        </p:sp>
        <p:sp>
          <p:nvSpPr>
            <p:cNvPr id="1054731" name="Text Box 11"/>
            <p:cNvSpPr txBox="1">
              <a:spLocks noChangeArrowheads="1"/>
            </p:cNvSpPr>
            <p:nvPr/>
          </p:nvSpPr>
          <p:spPr bwMode="auto">
            <a:xfrm>
              <a:off x="1833" y="834"/>
              <a:ext cx="220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900" b="0" dirty="0" smtClean="0">
                  <a:solidFill>
                    <a:schemeClr val="accent5"/>
                  </a:solidFill>
                  <a:latin typeface="Tahoma" charset="0"/>
                  <a:cs typeface="+mn-cs"/>
                </a:rPr>
                <a:t>x</a:t>
              </a:r>
            </a:p>
          </p:txBody>
        </p:sp>
        <p:sp>
          <p:nvSpPr>
            <p:cNvPr id="1054732" name="Rectangle 12"/>
            <p:cNvSpPr>
              <a:spLocks noChangeArrowheads="1"/>
            </p:cNvSpPr>
            <p:nvPr/>
          </p:nvSpPr>
          <p:spPr bwMode="auto">
            <a:xfrm>
              <a:off x="1309" y="1392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D</a:t>
              </a:r>
            </a:p>
          </p:txBody>
        </p:sp>
        <p:sp>
          <p:nvSpPr>
            <p:cNvPr id="1054733" name="Rectangle 13"/>
            <p:cNvSpPr>
              <a:spLocks noChangeArrowheads="1"/>
            </p:cNvSpPr>
            <p:nvPr/>
          </p:nvSpPr>
          <p:spPr bwMode="auto">
            <a:xfrm>
              <a:off x="4320" y="1392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E</a:t>
              </a:r>
            </a:p>
          </p:txBody>
        </p:sp>
        <p:sp>
          <p:nvSpPr>
            <p:cNvPr id="1054734" name="Line 14"/>
            <p:cNvSpPr>
              <a:spLocks noChangeShapeType="1"/>
            </p:cNvSpPr>
            <p:nvPr/>
          </p:nvSpPr>
          <p:spPr bwMode="auto">
            <a:xfrm flipV="1">
              <a:off x="1614" y="1392"/>
              <a:ext cx="829" cy="127"/>
            </a:xfrm>
            <a:prstGeom prst="line">
              <a:avLst/>
            </a:prstGeom>
            <a:noFill/>
            <a:ln w="19050">
              <a:solidFill>
                <a:schemeClr val="accent4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35" name="Line 15"/>
            <p:cNvSpPr>
              <a:spLocks noChangeShapeType="1"/>
            </p:cNvSpPr>
            <p:nvPr/>
          </p:nvSpPr>
          <p:spPr bwMode="auto">
            <a:xfrm>
              <a:off x="3491" y="1392"/>
              <a:ext cx="829" cy="127"/>
            </a:xfrm>
            <a:prstGeom prst="line">
              <a:avLst/>
            </a:prstGeom>
            <a:noFill/>
            <a:ln w="19050">
              <a:solidFill>
                <a:schemeClr val="accent4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36" name="Text Box 16"/>
            <p:cNvSpPr txBox="1">
              <a:spLocks noChangeArrowheads="1"/>
            </p:cNvSpPr>
            <p:nvPr/>
          </p:nvSpPr>
          <p:spPr bwMode="auto">
            <a:xfrm>
              <a:off x="1954" y="1566"/>
              <a:ext cx="10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endParaRPr lang="en-US" sz="2900" b="0" smtClean="0">
                <a:latin typeface="Tahoma" charset="0"/>
                <a:cs typeface="+mn-cs"/>
              </a:endParaRPr>
            </a:p>
          </p:txBody>
        </p:sp>
        <p:sp>
          <p:nvSpPr>
            <p:cNvPr id="1054737" name="Text Box 17"/>
            <p:cNvSpPr txBox="1">
              <a:spLocks noChangeArrowheads="1"/>
            </p:cNvSpPr>
            <p:nvPr/>
          </p:nvSpPr>
          <p:spPr bwMode="auto">
            <a:xfrm>
              <a:off x="1833" y="1223"/>
              <a:ext cx="220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900" b="0" dirty="0" smtClean="0">
                  <a:solidFill>
                    <a:schemeClr val="accent4"/>
                  </a:solidFill>
                  <a:latin typeface="Tahoma" charset="0"/>
                  <a:cs typeface="+mn-cs"/>
                </a:rPr>
                <a:t>y</a:t>
              </a: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7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(8): </a:t>
            </a:r>
            <a:br>
              <a:rPr lang="en-US" dirty="0"/>
            </a:br>
            <a:r>
              <a:rPr lang="en-US" dirty="0"/>
              <a:t>CC intertwined with 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CWND adjusted based on ACKs and timeouts</a:t>
            </a:r>
          </a:p>
          <a:p>
            <a:r>
              <a:rPr lang="en-US" dirty="0" smtClean="0"/>
              <a:t>Cumulative ACKs and fast retransmit/recovery rules</a:t>
            </a:r>
          </a:p>
          <a:p>
            <a:r>
              <a:rPr lang="en-US" dirty="0" smtClean="0"/>
              <a:t>Complicates evolution </a:t>
            </a:r>
          </a:p>
          <a:p>
            <a:pPr lvl="1"/>
            <a:r>
              <a:rPr lang="en-US" dirty="0" smtClean="0"/>
              <a:t>Changing from cumulative to selective ACKs is hard</a:t>
            </a:r>
          </a:p>
          <a:p>
            <a:r>
              <a:rPr lang="en-US" dirty="0" smtClean="0"/>
              <a:t>Sometimes we want CC but not reliability </a:t>
            </a:r>
          </a:p>
          <a:p>
            <a:pPr lvl="1"/>
            <a:r>
              <a:rPr lang="en-US" dirty="0" smtClean="0"/>
              <a:t>e.g., real-time applications</a:t>
            </a:r>
          </a:p>
          <a:p>
            <a:r>
              <a:rPr lang="en-US" dirty="0" smtClean="0"/>
              <a:t>We may also want </a:t>
            </a:r>
            <a:r>
              <a:rPr lang="en-US" smtClean="0"/>
              <a:t>reliability without CC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9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ular Callout 18"/>
          <p:cNvSpPr/>
          <p:nvPr/>
        </p:nvSpPr>
        <p:spPr bwMode="auto">
          <a:xfrm>
            <a:off x="6858000" y="4800600"/>
            <a:ext cx="2207019" cy="762000"/>
          </a:xfrm>
          <a:prstGeom prst="wedgeRoundRectCallout">
            <a:avLst>
              <a:gd name="adj1" fmla="val -68501"/>
              <a:gd name="adj2" fmla="val 10318"/>
              <a:gd name="adj3" fmla="val 16667"/>
            </a:avLst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Recap: TCP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Misled by non-congestion losses</a:t>
            </a:r>
          </a:p>
          <a:p>
            <a:r>
              <a:rPr lang="en-US" sz="2400" dirty="0" smtClean="0"/>
              <a:t>Fills up queues leading to high delays</a:t>
            </a:r>
          </a:p>
          <a:p>
            <a:r>
              <a:rPr lang="en-US" sz="2400" dirty="0" smtClean="0"/>
              <a:t>Short flows complete before discovering available capacity</a:t>
            </a:r>
          </a:p>
          <a:p>
            <a:r>
              <a:rPr lang="en-US" sz="2400" dirty="0" smtClean="0"/>
              <a:t>AIMD impractical for high speed links </a:t>
            </a:r>
          </a:p>
          <a:p>
            <a:r>
              <a:rPr lang="en-US" sz="2400" dirty="0" smtClean="0"/>
              <a:t>Saw tooth discovery too choppy for some apps</a:t>
            </a:r>
          </a:p>
          <a:p>
            <a:r>
              <a:rPr lang="en-US" sz="2400" dirty="0" smtClean="0"/>
              <a:t>Unfair under heterogeneous RTTs</a:t>
            </a:r>
          </a:p>
          <a:p>
            <a:r>
              <a:rPr lang="en-US" sz="2400" dirty="0" smtClean="0"/>
              <a:t>Tight coupling with reliability mechanisms</a:t>
            </a:r>
          </a:p>
          <a:p>
            <a:r>
              <a:rPr lang="en-US" sz="2400" dirty="0" smtClean="0"/>
              <a:t>End hosts can cheat</a:t>
            </a:r>
          </a:p>
          <a:p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6705600" y="1295400"/>
            <a:ext cx="2362200" cy="762000"/>
            <a:chOff x="6248400" y="2057400"/>
            <a:chExt cx="2743865" cy="76200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7" name="Rounded Rectangular Callout 6"/>
            <p:cNvSpPr/>
            <p:nvPr/>
          </p:nvSpPr>
          <p:spPr bwMode="auto">
            <a:xfrm>
              <a:off x="6324600" y="2057400"/>
              <a:ext cx="2667000" cy="762000"/>
            </a:xfrm>
            <a:prstGeom prst="wedgeRoundRectCallout">
              <a:avLst>
                <a:gd name="adj1" fmla="val -59678"/>
                <a:gd name="adj2" fmla="val 33884"/>
                <a:gd name="adj3" fmla="val 16667"/>
              </a:avLst>
            </a:prstGeom>
            <a:solidFill>
              <a:schemeClr val="bg2">
                <a:lumMod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8400" y="2088177"/>
              <a:ext cx="274386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0" dirty="0" smtClean="0">
                  <a:latin typeface="+mn-lt"/>
                </a:rPr>
                <a:t>Routers tell endpoints </a:t>
              </a:r>
              <a:br>
                <a:rPr lang="en-US" b="0" dirty="0" smtClean="0">
                  <a:latin typeface="+mn-lt"/>
                </a:rPr>
              </a:br>
              <a:r>
                <a:rPr lang="en-US" b="0" dirty="0" smtClean="0">
                  <a:latin typeface="+mn-lt"/>
                </a:rPr>
                <a:t>  if they’re congested</a:t>
              </a:r>
              <a:endParaRPr lang="en-US" b="0" dirty="0">
                <a:latin typeface="+mn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93452" y="2895602"/>
            <a:ext cx="2133600" cy="962309"/>
            <a:chOff x="6324600" y="2550885"/>
            <a:chExt cx="2743865" cy="398472"/>
          </a:xfrm>
        </p:grpSpPr>
        <p:sp>
          <p:nvSpPr>
            <p:cNvPr id="12" name="Rounded Rectangular Callout 11"/>
            <p:cNvSpPr/>
            <p:nvPr/>
          </p:nvSpPr>
          <p:spPr bwMode="auto">
            <a:xfrm>
              <a:off x="6324600" y="2550885"/>
              <a:ext cx="2667001" cy="378634"/>
            </a:xfrm>
            <a:prstGeom prst="wedgeRoundRectCallout">
              <a:avLst>
                <a:gd name="adj1" fmla="val -71945"/>
                <a:gd name="adj2" fmla="val -2260"/>
                <a:gd name="adj3" fmla="val 16667"/>
              </a:avLst>
            </a:prstGeom>
            <a:solidFill>
              <a:schemeClr val="bg2">
                <a:lumMod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effectLst/>
                <a:latin typeface="Courier New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24600" y="2567025"/>
              <a:ext cx="2743865" cy="382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dirty="0" smtClean="0">
                  <a:latin typeface="+mn-lt"/>
                </a:rPr>
                <a:t>Routers tell</a:t>
              </a:r>
              <a:br>
                <a:rPr lang="en-US" b="0" dirty="0" smtClean="0">
                  <a:latin typeface="+mn-lt"/>
                </a:rPr>
              </a:br>
              <a:r>
                <a:rPr lang="en-US" b="0" dirty="0" smtClean="0">
                  <a:latin typeface="+mn-lt"/>
                </a:rPr>
                <a:t> endpoints what </a:t>
              </a:r>
              <a:br>
                <a:rPr lang="en-US" b="0" dirty="0" smtClean="0">
                  <a:latin typeface="+mn-lt"/>
                </a:rPr>
              </a:br>
              <a:r>
                <a:rPr lang="en-US" b="0" dirty="0" smtClean="0">
                  <a:latin typeface="+mn-lt"/>
                </a:rPr>
                <a:t>rate to send at</a:t>
              </a:r>
              <a:endParaRPr lang="en-US" b="0" dirty="0">
                <a:latin typeface="+mn-lt"/>
              </a:endParaRPr>
            </a:p>
          </p:txBody>
        </p:sp>
      </p:grpSp>
      <p:sp>
        <p:nvSpPr>
          <p:cNvPr id="15" name="Oval 14"/>
          <p:cNvSpPr/>
          <p:nvPr/>
        </p:nvSpPr>
        <p:spPr bwMode="auto">
          <a:xfrm>
            <a:off x="723900" y="1524000"/>
            <a:ext cx="5943600" cy="1143000"/>
          </a:xfrm>
          <a:prstGeom prst="ellipse">
            <a:avLst/>
          </a:prstGeom>
          <a:noFill/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152400" y="2438400"/>
            <a:ext cx="6477000" cy="2209800"/>
          </a:xfrm>
          <a:prstGeom prst="ellipse">
            <a:avLst/>
          </a:prstGeom>
          <a:noFill/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228600" y="4800600"/>
            <a:ext cx="6477000" cy="685800"/>
          </a:xfrm>
          <a:prstGeom prst="ellipse">
            <a:avLst/>
          </a:prstGeom>
          <a:noFill/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40638" y="4915192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+mn-lt"/>
              </a:rPr>
              <a:t>Routers enforce</a:t>
            </a:r>
            <a:br>
              <a:rPr lang="en-US" b="0" dirty="0" smtClean="0">
                <a:latin typeface="+mn-lt"/>
              </a:rPr>
            </a:br>
            <a:r>
              <a:rPr lang="en-US" b="0" dirty="0" smtClean="0">
                <a:latin typeface="+mn-lt"/>
              </a:rPr>
              <a:t>fair sharing</a:t>
            </a:r>
            <a:endParaRPr lang="en-US" b="0" dirty="0">
              <a:latin typeface="+mn-lt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85800" y="5791200"/>
            <a:ext cx="7924800" cy="762000"/>
            <a:chOff x="838200" y="5791200"/>
            <a:chExt cx="7620000" cy="762000"/>
          </a:xfrm>
          <a:solidFill>
            <a:schemeClr val="bg2">
              <a:lumMod val="90000"/>
            </a:schemeClr>
          </a:solidFill>
        </p:grpSpPr>
        <p:sp>
          <p:nvSpPr>
            <p:cNvPr id="4" name="Rounded Rectangle 3"/>
            <p:cNvSpPr/>
            <p:nvPr/>
          </p:nvSpPr>
          <p:spPr bwMode="auto">
            <a:xfrm>
              <a:off x="838200" y="5791200"/>
              <a:ext cx="7620000" cy="762000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accent5"/>
                </a:solidFill>
                <a:effectLst/>
                <a:latin typeface="Courier New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05090" y="5939135"/>
              <a:ext cx="6588342" cy="461665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b="0" dirty="0" smtClean="0">
                  <a:solidFill>
                    <a:schemeClr val="accent5"/>
                  </a:solidFill>
                  <a:latin typeface="+mn-lt"/>
                </a:rPr>
                <a:t>Could fix many of these with some help from routers!</a:t>
              </a:r>
              <a:endParaRPr lang="en-US" sz="2400" b="0" dirty="0">
                <a:solidFill>
                  <a:schemeClr val="accent5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060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" grpId="0" build="p"/>
      <p:bldP spid="15" grpId="0" animBg="1"/>
      <p:bldP spid="16" grpId="0" animBg="1"/>
      <p:bldP spid="17" grpId="0" animBg="1"/>
      <p:bldP spid="1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 works even though it has many flaws</a:t>
            </a:r>
          </a:p>
          <a:p>
            <a:r>
              <a:rPr lang="en-US" dirty="0" smtClean="0"/>
              <a:t>Many of them can be fixed via assistance from the network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Next few lectures: The Network Layer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9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States at sender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CWND </a:t>
            </a:r>
            <a:r>
              <a:rPr lang="en-US" dirty="0" smtClean="0"/>
              <a:t>(initialized to a small constant)</a:t>
            </a:r>
          </a:p>
          <a:p>
            <a:pPr lvl="1"/>
            <a:r>
              <a:rPr lang="en-US" dirty="0" err="1" smtClean="0">
                <a:solidFill>
                  <a:schemeClr val="accent5"/>
                </a:solidFill>
              </a:rPr>
              <a:t>ssthresh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/>
              <a:t>(initialized to a large constant)</a:t>
            </a:r>
          </a:p>
          <a:p>
            <a:pPr lvl="1"/>
            <a:r>
              <a:rPr lang="en-US" dirty="0" err="1" smtClean="0">
                <a:solidFill>
                  <a:schemeClr val="accent5"/>
                </a:solidFill>
              </a:rPr>
              <a:t>dupACKcount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/>
                </a:solidFill>
              </a:rPr>
              <a:t>timer</a:t>
            </a:r>
          </a:p>
          <a:p>
            <a:r>
              <a:rPr lang="en-US" dirty="0" smtClean="0"/>
              <a:t>Events 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ACK </a:t>
            </a:r>
            <a:r>
              <a:rPr lang="en-US" dirty="0" smtClean="0"/>
              <a:t>(new data) 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dupACK </a:t>
            </a:r>
            <a:r>
              <a:rPr lang="en-US" dirty="0" smtClean="0"/>
              <a:t>(duplicate ACK for old data)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Timeout 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2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 smtClean="0"/>
              <a:t>Thanks!</a:t>
            </a:r>
            <a:br>
              <a:rPr lang="en-US" smtClean="0"/>
            </a:b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Event: ACK (new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If CWND &lt; ssthresh</a:t>
            </a:r>
          </a:p>
          <a:p>
            <a:pPr lvl="1"/>
            <a:r>
              <a:rPr lang="en-US" smtClean="0"/>
              <a:t>CWND += 1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dirty="0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5334000" y="1981200"/>
            <a:ext cx="3352800" cy="1371600"/>
          </a:xfrm>
          <a:prstGeom prst="wedgeRoundRectCallout">
            <a:avLst>
              <a:gd name="adj1" fmla="val -118358"/>
              <a:gd name="adj2" fmla="val -18268"/>
              <a:gd name="adj3" fmla="val 16667"/>
            </a:avLst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0" y="2029361"/>
            <a:ext cx="26630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b="0" i="1" dirty="0" smtClean="0">
                <a:latin typeface="+mn-lt"/>
              </a:rPr>
              <a:t>CWND packets per RTT </a:t>
            </a:r>
            <a:endParaRPr lang="en-US" b="0" i="1" dirty="0">
              <a:latin typeface="+mn-lt"/>
            </a:endParaRPr>
          </a:p>
          <a:p>
            <a:pPr marL="285750" indent="-285750" algn="l">
              <a:buFont typeface="Arial"/>
              <a:buChar char="•"/>
            </a:pPr>
            <a:r>
              <a:rPr lang="en-US" b="0" i="1" dirty="0" smtClean="0">
                <a:latin typeface="+mn-lt"/>
              </a:rPr>
              <a:t>Hence, after one RTT </a:t>
            </a:r>
            <a:br>
              <a:rPr lang="en-US" b="0" i="1" dirty="0" smtClean="0">
                <a:latin typeface="+mn-lt"/>
              </a:rPr>
            </a:br>
            <a:r>
              <a:rPr lang="en-US" b="0" i="1" dirty="0" smtClean="0">
                <a:latin typeface="+mn-lt"/>
              </a:rPr>
              <a:t>with no drops:</a:t>
            </a:r>
            <a:br>
              <a:rPr lang="en-US" b="0" i="1" dirty="0" smtClean="0">
                <a:latin typeface="+mn-lt"/>
              </a:rPr>
            </a:br>
            <a:r>
              <a:rPr lang="en-US" b="0" i="1" dirty="0" smtClean="0">
                <a:solidFill>
                  <a:srgbClr val="0000FF"/>
                </a:solidFill>
                <a:latin typeface="+mn-lt"/>
              </a:rPr>
              <a:t>    </a:t>
            </a:r>
            <a:r>
              <a:rPr lang="en-US" b="0" i="1" dirty="0" smtClean="0">
                <a:solidFill>
                  <a:schemeClr val="accent5"/>
                </a:solidFill>
                <a:latin typeface="+mn-lt"/>
              </a:rPr>
              <a:t>CWND = 2xCWND</a:t>
            </a:r>
            <a:endParaRPr lang="en-US" b="0" i="1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5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Event: ACK (new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CWND &lt; </a:t>
            </a:r>
            <a:r>
              <a:rPr lang="en-US" dirty="0" err="1" smtClean="0"/>
              <a:t>ssthresh</a:t>
            </a:r>
            <a:endParaRPr lang="en-US" dirty="0" smtClean="0"/>
          </a:p>
          <a:p>
            <a:pPr lvl="1"/>
            <a:r>
              <a:rPr lang="en-US" dirty="0" smtClean="0"/>
              <a:t>CWND += 1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Else </a:t>
            </a:r>
          </a:p>
          <a:p>
            <a:pPr lvl="1"/>
            <a:r>
              <a:rPr lang="en-US" dirty="0" smtClean="0"/>
              <a:t>CWND = CWND + 1/CWND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Right Brace 5"/>
          <p:cNvSpPr/>
          <p:nvPr/>
        </p:nvSpPr>
        <p:spPr bwMode="auto">
          <a:xfrm>
            <a:off x="5506121" y="1752600"/>
            <a:ext cx="533400" cy="1066800"/>
          </a:xfrm>
          <a:prstGeom prst="rightBrac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80135" y="2038290"/>
            <a:ext cx="2235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chemeClr val="accent5"/>
                </a:solidFill>
                <a:latin typeface="+mn-lt"/>
              </a:rPr>
              <a:t>Slow start phase</a:t>
            </a:r>
            <a:endParaRPr lang="en-US" sz="2400" i="1" dirty="0">
              <a:solidFill>
                <a:schemeClr val="accent5"/>
              </a:solidFill>
              <a:latin typeface="+mn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829721" y="4920880"/>
            <a:ext cx="3352800" cy="1371600"/>
            <a:chOff x="5105400" y="4267200"/>
            <a:chExt cx="3352800" cy="1371600"/>
          </a:xfrm>
        </p:grpSpPr>
        <p:sp>
          <p:nvSpPr>
            <p:cNvPr id="8" name="Rounded Rectangular Callout 7"/>
            <p:cNvSpPr/>
            <p:nvPr/>
          </p:nvSpPr>
          <p:spPr bwMode="auto">
            <a:xfrm>
              <a:off x="5105400" y="4267200"/>
              <a:ext cx="3352800" cy="1371600"/>
            </a:xfrm>
            <a:prstGeom prst="wedgeRoundRectCallout">
              <a:avLst>
                <a:gd name="adj1" fmla="val -61310"/>
                <a:gd name="adj2" fmla="val -117752"/>
                <a:gd name="adj3" fmla="val 16667"/>
              </a:avLst>
            </a:prstGeom>
            <a:solidFill>
              <a:schemeClr val="bg2">
                <a:lumMod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05400" y="4315361"/>
              <a:ext cx="266303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l">
                <a:buFont typeface="Arial"/>
                <a:buChar char="•"/>
              </a:pPr>
              <a:r>
                <a:rPr lang="en-US" b="0" i="1" dirty="0" smtClean="0">
                  <a:latin typeface="+mn-lt"/>
                </a:rPr>
                <a:t>CWND packets per RTT </a:t>
              </a:r>
              <a:endParaRPr lang="en-US" b="0" i="1" dirty="0">
                <a:latin typeface="+mn-lt"/>
              </a:endParaRPr>
            </a:p>
            <a:p>
              <a:pPr marL="285750" indent="-285750" algn="l">
                <a:buFont typeface="Arial"/>
                <a:buChar char="•"/>
              </a:pPr>
              <a:r>
                <a:rPr lang="en-US" b="0" i="1" dirty="0" smtClean="0">
                  <a:latin typeface="+mn-lt"/>
                </a:rPr>
                <a:t>Hence, after one RTT </a:t>
              </a:r>
              <a:br>
                <a:rPr lang="en-US" b="0" i="1" dirty="0" smtClean="0">
                  <a:latin typeface="+mn-lt"/>
                </a:rPr>
              </a:br>
              <a:r>
                <a:rPr lang="en-US" b="0" i="1" dirty="0" smtClean="0">
                  <a:latin typeface="+mn-lt"/>
                </a:rPr>
                <a:t>with no drops:</a:t>
              </a:r>
              <a:br>
                <a:rPr lang="en-US" b="0" i="1" dirty="0" smtClean="0">
                  <a:latin typeface="+mn-lt"/>
                </a:rPr>
              </a:br>
              <a:r>
                <a:rPr lang="en-US" b="0" i="1" dirty="0" smtClean="0">
                  <a:solidFill>
                    <a:srgbClr val="0000FF"/>
                  </a:solidFill>
                  <a:latin typeface="+mn-lt"/>
                </a:rPr>
                <a:t>    </a:t>
              </a:r>
              <a:r>
                <a:rPr lang="en-US" b="0" i="1" dirty="0" smtClean="0">
                  <a:solidFill>
                    <a:schemeClr val="accent5"/>
                  </a:solidFill>
                  <a:latin typeface="+mn-lt"/>
                </a:rPr>
                <a:t>CWND = CWND + 1</a:t>
              </a:r>
              <a:endParaRPr lang="en-US" b="0" i="1" dirty="0">
                <a:solidFill>
                  <a:schemeClr val="accent5"/>
                </a:solidFill>
                <a:latin typeface="+mn-lt"/>
              </a:endParaRPr>
            </a:p>
          </p:txBody>
        </p:sp>
      </p:grpSp>
      <p:sp>
        <p:nvSpPr>
          <p:cNvPr id="10" name="Right Brace 9"/>
          <p:cNvSpPr/>
          <p:nvPr/>
        </p:nvSpPr>
        <p:spPr bwMode="auto">
          <a:xfrm>
            <a:off x="5506121" y="3429000"/>
            <a:ext cx="533400" cy="1066800"/>
          </a:xfrm>
          <a:prstGeom prst="rightBrac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0" y="3524072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i="1" dirty="0" smtClean="0">
                <a:solidFill>
                  <a:schemeClr val="accent5"/>
                </a:solidFill>
                <a:latin typeface="+mn-lt"/>
              </a:rPr>
              <a:t>Congestion </a:t>
            </a:r>
            <a:br>
              <a:rPr lang="en-US" sz="2400" i="1" dirty="0" smtClean="0">
                <a:solidFill>
                  <a:schemeClr val="accent5"/>
                </a:solidFill>
                <a:latin typeface="+mn-lt"/>
              </a:rPr>
            </a:br>
            <a:r>
              <a:rPr lang="en-US" sz="2400" i="1" dirty="0">
                <a:solidFill>
                  <a:schemeClr val="accent5"/>
                </a:solidFill>
                <a:latin typeface="+mn-lt"/>
              </a:rPr>
              <a:t>a</a:t>
            </a:r>
            <a:r>
              <a:rPr lang="en-US" sz="2400" i="1" dirty="0" smtClean="0">
                <a:solidFill>
                  <a:schemeClr val="accent5"/>
                </a:solidFill>
                <a:latin typeface="+mn-lt"/>
              </a:rPr>
              <a:t>voidance phase</a:t>
            </a:r>
            <a:endParaRPr lang="en-US" sz="2400" i="1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9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Event: TimeOut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Timeout </a:t>
            </a:r>
          </a:p>
          <a:p>
            <a:pPr lvl="1"/>
            <a:r>
              <a:rPr lang="en-US" dirty="0" err="1" smtClean="0"/>
              <a:t>ssthresh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</a:t>
            </a:r>
            <a:r>
              <a:rPr lang="en-US" dirty="0" smtClean="0"/>
              <a:t> CWND/2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CWND </a:t>
            </a:r>
            <a:r>
              <a:rPr lang="en-US" dirty="0" smtClean="0">
                <a:solidFill>
                  <a:schemeClr val="accent5"/>
                </a:solidFill>
                <a:sym typeface="Wingdings"/>
              </a:rPr>
              <a:t></a:t>
            </a:r>
            <a:r>
              <a:rPr lang="en-US" dirty="0" smtClean="0">
                <a:solidFill>
                  <a:schemeClr val="accent5"/>
                </a:solidFill>
              </a:rPr>
              <a:t> 1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Event: dupACK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dupACKcount</a:t>
            </a:r>
            <a:r>
              <a:rPr lang="en-US" dirty="0" smtClean="0"/>
              <a:t> ++ 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dupACKcount</a:t>
            </a:r>
            <a:r>
              <a:rPr lang="en-US" dirty="0" smtClean="0"/>
              <a:t> = 3 </a:t>
            </a:r>
            <a:r>
              <a:rPr lang="en-US" dirty="0" smtClean="0">
                <a:solidFill>
                  <a:schemeClr val="accent5"/>
                </a:solidFill>
              </a:rPr>
              <a:t>/* fast retransmit  */ </a:t>
            </a:r>
          </a:p>
          <a:p>
            <a:pPr lvl="1"/>
            <a:r>
              <a:rPr lang="en-US" dirty="0" err="1" smtClean="0"/>
              <a:t>ssthresh</a:t>
            </a:r>
            <a:r>
              <a:rPr lang="en-US" dirty="0" smtClean="0"/>
              <a:t> = CWND/2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CWND = CWND/2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1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 dirty="0"/>
          </a:p>
        </p:txBody>
      </p:sp>
      <p:sp>
        <p:nvSpPr>
          <p:cNvPr id="103427" name="Freeform 3"/>
          <p:cNvSpPr>
            <a:spLocks/>
          </p:cNvSpPr>
          <p:nvPr/>
        </p:nvSpPr>
        <p:spPr bwMode="auto">
          <a:xfrm>
            <a:off x="914400" y="2035175"/>
            <a:ext cx="7010400" cy="28194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8" name="Freeform 4"/>
          <p:cNvSpPr>
            <a:spLocks/>
          </p:cNvSpPr>
          <p:nvPr/>
        </p:nvSpPr>
        <p:spPr bwMode="auto">
          <a:xfrm>
            <a:off x="914400" y="3406775"/>
            <a:ext cx="1828800" cy="1371600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7504113" y="4876800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t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341313" y="1501775"/>
            <a:ext cx="1182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Window</a:t>
            </a:r>
          </a:p>
        </p:txBody>
      </p:sp>
      <p:sp>
        <p:nvSpPr>
          <p:cNvPr id="986119" name="Text Box 7"/>
          <p:cNvSpPr txBox="1">
            <a:spLocks noChangeArrowheads="1"/>
          </p:cNvSpPr>
          <p:nvPr/>
        </p:nvSpPr>
        <p:spPr bwMode="auto">
          <a:xfrm>
            <a:off x="655638" y="5528203"/>
            <a:ext cx="78327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400" b="0" dirty="0">
                <a:latin typeface="Arial" charset="0"/>
              </a:rPr>
              <a:t>Slow-start restart: Go back to CWND =</a:t>
            </a:r>
            <a:r>
              <a:rPr lang="en-US" sz="2400" b="0" dirty="0" smtClean="0">
                <a:latin typeface="Arial" charset="0"/>
              </a:rPr>
              <a:t> </a:t>
            </a:r>
            <a:r>
              <a:rPr lang="en-US" sz="2400" b="0" dirty="0">
                <a:latin typeface="Arial" charset="0"/>
              </a:rPr>
              <a:t>1 MSS, but take advantage of knowing the previous value of </a:t>
            </a:r>
            <a:r>
              <a:rPr lang="en-US" sz="2400" b="0" dirty="0" smtClean="0">
                <a:latin typeface="Arial" charset="0"/>
              </a:rPr>
              <a:t>CWND</a:t>
            </a:r>
            <a:endParaRPr lang="en-US" sz="2400" b="0" dirty="0">
              <a:latin typeface="Arial" charset="0"/>
            </a:endParaRPr>
          </a:p>
        </p:txBody>
      </p:sp>
      <p:sp>
        <p:nvSpPr>
          <p:cNvPr id="103432" name="Freeform 8"/>
          <p:cNvSpPr>
            <a:spLocks/>
          </p:cNvSpPr>
          <p:nvPr/>
        </p:nvSpPr>
        <p:spPr bwMode="auto">
          <a:xfrm>
            <a:off x="2743200" y="2873375"/>
            <a:ext cx="2667000" cy="1524000"/>
          </a:xfrm>
          <a:custGeom>
            <a:avLst/>
            <a:gdLst>
              <a:gd name="T0" fmla="*/ 0 w 1680"/>
              <a:gd name="T1" fmla="*/ 2147483647 h 960"/>
              <a:gd name="T2" fmla="*/ 0 w 1680"/>
              <a:gd name="T3" fmla="*/ 2147483647 h 960"/>
              <a:gd name="T4" fmla="*/ 2147483647 w 1680"/>
              <a:gd name="T5" fmla="*/ 2147483647 h 960"/>
              <a:gd name="T6" fmla="*/ 2147483647 w 1680"/>
              <a:gd name="T7" fmla="*/ 2147483647 h 960"/>
              <a:gd name="T8" fmla="*/ 2147483647 w 1680"/>
              <a:gd name="T9" fmla="*/ 0 h 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0"/>
              <a:gd name="T16" fmla="*/ 0 h 960"/>
              <a:gd name="T17" fmla="*/ 1680 w 1680"/>
              <a:gd name="T18" fmla="*/ 960 h 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0" h="960">
                <a:moveTo>
                  <a:pt x="0" y="336"/>
                </a:moveTo>
                <a:lnTo>
                  <a:pt x="0" y="816"/>
                </a:lnTo>
                <a:lnTo>
                  <a:pt x="384" y="528"/>
                </a:lnTo>
                <a:lnTo>
                  <a:pt x="384" y="960"/>
                </a:lnTo>
                <a:lnTo>
                  <a:pt x="1680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5410200" y="2873375"/>
            <a:ext cx="0" cy="1981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828800" y="3852864"/>
            <a:ext cx="4711700" cy="1709738"/>
            <a:chOff x="1152" y="2379"/>
            <a:chExt cx="2968" cy="1077"/>
          </a:xfrm>
        </p:grpSpPr>
        <p:sp>
          <p:nvSpPr>
            <p:cNvPr id="103450" name="Freeform 11"/>
            <p:cNvSpPr>
              <a:spLocks/>
            </p:cNvSpPr>
            <p:nvPr/>
          </p:nvSpPr>
          <p:spPr bwMode="auto">
            <a:xfrm>
              <a:off x="3544" y="2379"/>
              <a:ext cx="576" cy="624"/>
            </a:xfrm>
            <a:custGeom>
              <a:avLst/>
              <a:gdLst>
                <a:gd name="T0" fmla="*/ 36 w 1152"/>
                <a:gd name="T1" fmla="*/ 0 h 864"/>
                <a:gd name="T2" fmla="*/ 33 w 1152"/>
                <a:gd name="T3" fmla="*/ 66 h 864"/>
                <a:gd name="T4" fmla="*/ 26 w 1152"/>
                <a:gd name="T5" fmla="*/ 123 h 864"/>
                <a:gd name="T6" fmla="*/ 12 w 1152"/>
                <a:gd name="T7" fmla="*/ 160 h 864"/>
                <a:gd name="T8" fmla="*/ 0 w 1152"/>
                <a:gd name="T9" fmla="*/ 170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2"/>
                <a:gd name="T16" fmla="*/ 0 h 864"/>
                <a:gd name="T17" fmla="*/ 1152 w 1152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2" h="864">
                  <a:moveTo>
                    <a:pt x="1152" y="0"/>
                  </a:moveTo>
                  <a:cubicBezTo>
                    <a:pt x="1132" y="116"/>
                    <a:pt x="1112" y="232"/>
                    <a:pt x="1056" y="336"/>
                  </a:cubicBezTo>
                  <a:cubicBezTo>
                    <a:pt x="1000" y="440"/>
                    <a:pt x="928" y="544"/>
                    <a:pt x="816" y="624"/>
                  </a:cubicBezTo>
                  <a:cubicBezTo>
                    <a:pt x="704" y="704"/>
                    <a:pt x="520" y="776"/>
                    <a:pt x="384" y="816"/>
                  </a:cubicBezTo>
                  <a:cubicBezTo>
                    <a:pt x="248" y="856"/>
                    <a:pt x="124" y="860"/>
                    <a:pt x="0" y="8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3451" name="AutoShape 12"/>
            <p:cNvSpPr>
              <a:spLocks noChangeArrowheads="1"/>
            </p:cNvSpPr>
            <p:nvPr/>
          </p:nvSpPr>
          <p:spPr bwMode="auto">
            <a:xfrm>
              <a:off x="1152" y="2880"/>
              <a:ext cx="1824" cy="576"/>
            </a:xfrm>
            <a:prstGeom prst="wedgeRectCallout">
              <a:avLst>
                <a:gd name="adj1" fmla="val 106361"/>
                <a:gd name="adj2" fmla="val -71009"/>
              </a:avLst>
            </a:prstGeom>
            <a:solidFill>
              <a:schemeClr val="bg2">
                <a:lumMod val="9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0" dirty="0">
                  <a:ea typeface="Arial" charset="0"/>
                  <a:cs typeface="Arial" charset="0"/>
                </a:rPr>
                <a:t>Slow start in operation until it reaches half of previous CWND, </a:t>
              </a:r>
              <a:r>
                <a:rPr lang="en-US" sz="1600" b="0" dirty="0" smtClean="0">
                  <a:ea typeface="Arial" charset="0"/>
                  <a:cs typeface="Arial" charset="0"/>
                </a:rPr>
                <a:t>i.e</a:t>
              </a:r>
              <a:r>
                <a:rPr lang="en-US" sz="1600" b="0" dirty="0">
                  <a:ea typeface="Arial" charset="0"/>
                  <a:cs typeface="Arial" charset="0"/>
                </a:rPr>
                <a:t>., </a:t>
              </a:r>
              <a:r>
                <a:rPr lang="en-US" sz="1600" b="0" i="1" dirty="0">
                  <a:ea typeface="Arial" charset="0"/>
                  <a:cs typeface="Arial" charset="0"/>
                </a:rPr>
                <a:t>SSTHRESH</a:t>
              </a:r>
              <a:endParaRPr lang="en-US" sz="1600" b="0" dirty="0"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724400" y="3171748"/>
            <a:ext cx="4114800" cy="1452562"/>
            <a:chOff x="2976" y="1965"/>
            <a:chExt cx="2592" cy="915"/>
          </a:xfrm>
        </p:grpSpPr>
        <p:sp>
          <p:nvSpPr>
            <p:cNvPr id="103447" name="Freeform 14"/>
            <p:cNvSpPr>
              <a:spLocks/>
            </p:cNvSpPr>
            <p:nvPr/>
          </p:nvSpPr>
          <p:spPr bwMode="auto">
            <a:xfrm>
              <a:off x="4560" y="1965"/>
              <a:ext cx="1008" cy="624"/>
            </a:xfrm>
            <a:custGeom>
              <a:avLst/>
              <a:gdLst>
                <a:gd name="T0" fmla="*/ 0 w 1008"/>
                <a:gd name="T1" fmla="*/ 0 h 624"/>
                <a:gd name="T2" fmla="*/ 0 w 1008"/>
                <a:gd name="T3" fmla="*/ 624 h 624"/>
                <a:gd name="T4" fmla="*/ 720 w 1008"/>
                <a:gd name="T5" fmla="*/ 48 h 624"/>
                <a:gd name="T6" fmla="*/ 720 w 1008"/>
                <a:gd name="T7" fmla="*/ 576 h 624"/>
                <a:gd name="T8" fmla="*/ 1008 w 1008"/>
                <a:gd name="T9" fmla="*/ 336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8"/>
                <a:gd name="T16" fmla="*/ 0 h 624"/>
                <a:gd name="T17" fmla="*/ 1008 w 1008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8" h="624">
                  <a:moveTo>
                    <a:pt x="0" y="0"/>
                  </a:moveTo>
                  <a:lnTo>
                    <a:pt x="0" y="624"/>
                  </a:lnTo>
                  <a:lnTo>
                    <a:pt x="720" y="48"/>
                  </a:lnTo>
                  <a:lnTo>
                    <a:pt x="720" y="576"/>
                  </a:lnTo>
                  <a:lnTo>
                    <a:pt x="1008" y="336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8" name="Line 15"/>
            <p:cNvSpPr>
              <a:spLocks noChangeShapeType="1"/>
            </p:cNvSpPr>
            <p:nvPr/>
          </p:nvSpPr>
          <p:spPr bwMode="auto">
            <a:xfrm flipV="1">
              <a:off x="4128" y="1968"/>
              <a:ext cx="432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9" name="Line 16"/>
            <p:cNvSpPr>
              <a:spLocks noChangeShapeType="1"/>
            </p:cNvSpPr>
            <p:nvPr/>
          </p:nvSpPr>
          <p:spPr bwMode="auto">
            <a:xfrm flipV="1">
              <a:off x="2976" y="2352"/>
              <a:ext cx="113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105400" y="1816100"/>
            <a:ext cx="1411288" cy="1079500"/>
            <a:chOff x="3216" y="1144"/>
            <a:chExt cx="889" cy="680"/>
          </a:xfrm>
        </p:grpSpPr>
        <p:sp>
          <p:nvSpPr>
            <p:cNvPr id="103444" name="Line 18"/>
            <p:cNvSpPr>
              <a:spLocks noChangeShapeType="1"/>
            </p:cNvSpPr>
            <p:nvPr/>
          </p:nvSpPr>
          <p:spPr bwMode="auto">
            <a:xfrm flipH="1">
              <a:off x="3485" y="1344"/>
              <a:ext cx="163" cy="461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5" name="Text Box 19"/>
            <p:cNvSpPr txBox="1">
              <a:spLocks noChangeArrowheads="1"/>
            </p:cNvSpPr>
            <p:nvPr/>
          </p:nvSpPr>
          <p:spPr bwMode="auto">
            <a:xfrm>
              <a:off x="3216" y="1144"/>
              <a:ext cx="8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Timeout</a:t>
              </a:r>
            </a:p>
          </p:txBody>
        </p:sp>
        <p:sp>
          <p:nvSpPr>
            <p:cNvPr id="103446" name="Line 20"/>
            <p:cNvSpPr>
              <a:spLocks noChangeShapeType="1"/>
            </p:cNvSpPr>
            <p:nvPr/>
          </p:nvSpPr>
          <p:spPr bwMode="auto">
            <a:xfrm>
              <a:off x="3408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981200" y="1981200"/>
            <a:ext cx="2362200" cy="2425700"/>
            <a:chOff x="1248" y="1248"/>
            <a:chExt cx="1488" cy="1528"/>
          </a:xfrm>
        </p:grpSpPr>
        <p:sp>
          <p:nvSpPr>
            <p:cNvPr id="103441" name="Text Box 22"/>
            <p:cNvSpPr txBox="1">
              <a:spLocks noChangeArrowheads="1"/>
            </p:cNvSpPr>
            <p:nvPr/>
          </p:nvSpPr>
          <p:spPr bwMode="auto">
            <a:xfrm>
              <a:off x="1248" y="1248"/>
              <a:ext cx="148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dirty="0">
                  <a:latin typeface="Arial" charset="0"/>
                </a:rPr>
                <a:t>Fast Retransmission</a:t>
              </a:r>
            </a:p>
          </p:txBody>
        </p:sp>
        <p:cxnSp>
          <p:nvCxnSpPr>
            <p:cNvPr id="103442" name="AutoShape 23"/>
            <p:cNvCxnSpPr>
              <a:cxnSpLocks noChangeShapeType="1"/>
              <a:stCxn id="103441" idx="2"/>
              <a:endCxn id="103432" idx="1"/>
            </p:cNvCxnSpPr>
            <p:nvPr/>
          </p:nvCxnSpPr>
          <p:spPr bwMode="auto">
            <a:xfrm flipH="1">
              <a:off x="1722" y="1690"/>
              <a:ext cx="270" cy="936"/>
            </a:xfrm>
            <a:prstGeom prst="straightConnector1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443" name="AutoShape 24"/>
            <p:cNvCxnSpPr>
              <a:cxnSpLocks noChangeShapeType="1"/>
              <a:stCxn id="103441" idx="2"/>
              <a:endCxn id="103432" idx="3"/>
            </p:cNvCxnSpPr>
            <p:nvPr/>
          </p:nvCxnSpPr>
          <p:spPr bwMode="auto">
            <a:xfrm>
              <a:off x="1992" y="1690"/>
              <a:ext cx="120" cy="1086"/>
            </a:xfrm>
            <a:prstGeom prst="straightConnector1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5410200" y="1905000"/>
            <a:ext cx="2895600" cy="1981200"/>
            <a:chOff x="3408" y="1200"/>
            <a:chExt cx="1824" cy="1248"/>
          </a:xfrm>
        </p:grpSpPr>
        <p:sp>
          <p:nvSpPr>
            <p:cNvPr id="103439" name="Line 26"/>
            <p:cNvSpPr>
              <a:spLocks noChangeShapeType="1"/>
            </p:cNvSpPr>
            <p:nvPr/>
          </p:nvSpPr>
          <p:spPr bwMode="auto">
            <a:xfrm flipH="1">
              <a:off x="3408" y="1632"/>
              <a:ext cx="1152" cy="816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0" name="Text Box 27"/>
            <p:cNvSpPr txBox="1">
              <a:spLocks noChangeArrowheads="1"/>
            </p:cNvSpPr>
            <p:nvPr/>
          </p:nvSpPr>
          <p:spPr bwMode="auto">
            <a:xfrm>
              <a:off x="4080" y="1200"/>
              <a:ext cx="115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SSThresh</a:t>
              </a:r>
            </a:p>
            <a:p>
              <a:pPr algn="ctr" eaLnBrk="1" hangingPunct="1"/>
              <a:r>
                <a:rPr lang="en-US">
                  <a:latin typeface="Arial" charset="0"/>
                </a:rPr>
                <a:t>Set to Here</a:t>
              </a:r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02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9" grpId="0"/>
    </p:bldLst>
  </p:timing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2847</TotalTime>
  <Words>1601</Words>
  <Application>Microsoft Macintosh PowerPoint</Application>
  <PresentationFormat>On-screen Show (4:3)</PresentationFormat>
  <Paragraphs>395</Paragraphs>
  <Slides>40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2" baseType="lpstr">
      <vt:lpstr>Calibri</vt:lpstr>
      <vt:lpstr>Calibri Light</vt:lpstr>
      <vt:lpstr>Courier New</vt:lpstr>
      <vt:lpstr>ＭＳ Ｐゴシック</vt:lpstr>
      <vt:lpstr>Tahoma</vt:lpstr>
      <vt:lpstr>Times New Roman</vt:lpstr>
      <vt:lpstr>Wingdings</vt:lpstr>
      <vt:lpstr>Zapf Dingbats</vt:lpstr>
      <vt:lpstr>宋体</vt:lpstr>
      <vt:lpstr>Arial</vt:lpstr>
      <vt:lpstr>Office Theme</vt:lpstr>
      <vt:lpstr>Equation</vt:lpstr>
      <vt:lpstr>EN.601.414/614 Computer Networks  Congestion Control</vt:lpstr>
      <vt:lpstr>Agenda</vt:lpstr>
      <vt:lpstr>Recap</vt:lpstr>
      <vt:lpstr>CC Implementation</vt:lpstr>
      <vt:lpstr>Event: ACK (new data)</vt:lpstr>
      <vt:lpstr>Event: ACK (new data)</vt:lpstr>
      <vt:lpstr>Event: TimeOut</vt:lpstr>
      <vt:lpstr>Event: dupACK</vt:lpstr>
      <vt:lpstr>Example</vt:lpstr>
      <vt:lpstr>Not done yet!</vt:lpstr>
      <vt:lpstr>Example</vt:lpstr>
      <vt:lpstr>Timeline: [101, 102, …, 110]</vt:lpstr>
      <vt:lpstr>Solution: Fast recovery</vt:lpstr>
      <vt:lpstr>Example</vt:lpstr>
      <vt:lpstr>Timeline: [101, 102, …, 110]</vt:lpstr>
      <vt:lpstr> TCP state machine</vt:lpstr>
      <vt:lpstr>Timeouts ➔ Slow Start</vt:lpstr>
      <vt:lpstr>dupACKs ➔ Fast Recovery</vt:lpstr>
      <vt:lpstr>New ACK changes state ONLY from Fast Recovery</vt:lpstr>
      <vt:lpstr> TCP state machine</vt:lpstr>
      <vt:lpstr>TCP flavors </vt:lpstr>
      <vt:lpstr>How can they coexist? </vt:lpstr>
      <vt:lpstr>TCP Throughput Equation</vt:lpstr>
      <vt:lpstr>A simple model for TCP throughput</vt:lpstr>
      <vt:lpstr>A simple model for TCP throughput</vt:lpstr>
      <vt:lpstr>Implications (1):  Different RTTs</vt:lpstr>
      <vt:lpstr>Implications (2):  High-speed TCP</vt:lpstr>
      <vt:lpstr>Adapting TCP to high speed</vt:lpstr>
      <vt:lpstr>Implications (3):  Rate-based CC</vt:lpstr>
      <vt:lpstr>Implications (4):  Loss not due to congestion?</vt:lpstr>
      <vt:lpstr>Implications (5):  Short flows cannot ramp up</vt:lpstr>
      <vt:lpstr>Implications (6):  Short flows share long delays</vt:lpstr>
      <vt:lpstr>Implications (7):  Cheating</vt:lpstr>
      <vt:lpstr>Implications (7):  Cheating</vt:lpstr>
      <vt:lpstr>Implications (7):  Cheating</vt:lpstr>
      <vt:lpstr>Open many connections</vt:lpstr>
      <vt:lpstr>Implications (8):  CC intertwined with reliability</vt:lpstr>
      <vt:lpstr>Recap: TCP problems</vt:lpstr>
      <vt:lpstr>Summary</vt:lpstr>
      <vt:lpstr>Thanks! Q&amp;A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453</cp:revision>
  <dcterms:created xsi:type="dcterms:W3CDTF">2017-09-02T14:15:58Z</dcterms:created>
  <dcterms:modified xsi:type="dcterms:W3CDTF">2019-03-11T23:31:21Z</dcterms:modified>
</cp:coreProperties>
</file>