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530" r:id="rId3"/>
    <p:sldId id="523" r:id="rId4"/>
    <p:sldId id="525" r:id="rId5"/>
    <p:sldId id="519" r:id="rId6"/>
    <p:sldId id="464" r:id="rId7"/>
    <p:sldId id="465" r:id="rId8"/>
    <p:sldId id="466" r:id="rId9"/>
    <p:sldId id="467" r:id="rId10"/>
    <p:sldId id="520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93" r:id="rId58"/>
    <p:sldId id="518" r:id="rId59"/>
    <p:sldId id="46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/>
    <p:restoredTop sz="88161"/>
  </p:normalViewPr>
  <p:slideViewPr>
    <p:cSldViewPr snapToObjects="1">
      <p:cViewPr varScale="1">
        <p:scale>
          <a:sx n="134" d="100"/>
          <a:sy n="134" d="100"/>
        </p:scale>
        <p:origin x="21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6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04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8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04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72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42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60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45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11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04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8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Inter-Domain </a:t>
            </a:r>
            <a:r>
              <a:rPr lang="en-US" altLang="zh-CN" sz="4800" dirty="0"/>
              <a:t>Routing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JHU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146815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altLang="zh-CN" baseline="30000" dirty="0"/>
              <a:t>9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chemeClr val="accent5"/>
                </a:solidFill>
              </a:rPr>
              <a:t>longest-prefix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/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chemeClr val="accent5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/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Host addressing is key to scaling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chemeClr val="accent5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chemeClr val="accent5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chemeClr val="accent5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The “Border Gateway Protocol” (BGP) extends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distance-vector ideas to accommodate 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chemeClr val="accent5"/>
                </a:solidFill>
              </a:rPr>
              <a:t>Ability to aggregate </a:t>
            </a:r>
            <a:r>
              <a:rPr lang="en-US" dirty="0"/>
              <a:t>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91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accent5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chemeClr val="accent5"/>
                </a:solidFill>
              </a:rPr>
              <a:t>network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component; suffix is the </a:t>
            </a:r>
            <a:r>
              <a:rPr lang="en-US" dirty="0">
                <a:solidFill>
                  <a:schemeClr val="accent5"/>
                </a:solidFill>
              </a:rPr>
              <a:t>host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1"/>
            <a:ext cx="6495324" cy="1954387"/>
            <a:chOff x="762000" y="4343400"/>
            <a:chExt cx="7334250" cy="2316312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244455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4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chemeClr val="accent4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4"/>
              <a:ext cx="1679721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chemeClr val="accent5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chemeClr val="accent5"/>
                </a:solidFill>
              </a:rPr>
              <a:t>subnet mask </a:t>
            </a:r>
            <a:r>
              <a:rPr lang="en-US" dirty="0"/>
              <a:t>(a group of machines with the same prefix are in the same subnet)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ICANN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 ARIN  AT&amp;T  JHU  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Link-state and distance-vector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chemeClr val="accent5"/>
                </a:solidFill>
              </a:rPr>
              <a:t>broadcasts </a:t>
            </a:r>
            <a:r>
              <a:rPr lang="en-US" dirty="0"/>
              <a:t>its </a:t>
            </a:r>
            <a:r>
              <a:rPr lang="en-US" dirty="0">
                <a:solidFill>
                  <a:schemeClr val="accent5"/>
                </a:solidFill>
              </a:rPr>
              <a:t>local </a:t>
            </a:r>
            <a:r>
              <a:rPr lang="en-US" dirty="0"/>
              <a:t>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chemeClr val="accent5"/>
                </a:solidFill>
              </a:rPr>
              <a:t>tells its neighbors </a:t>
            </a:r>
            <a:r>
              <a:rPr lang="en-US" dirty="0"/>
              <a:t>about its </a:t>
            </a:r>
            <a:r>
              <a:rPr lang="en-US" dirty="0">
                <a:solidFill>
                  <a:schemeClr val="accent5"/>
                </a:solidFill>
              </a:rPr>
              <a:t>global </a:t>
            </a:r>
            <a:r>
              <a:rPr lang="en-US" dirty="0"/>
              <a:t>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00001100</a:t>
            </a:r>
          </a:p>
          <a:p>
            <a:r>
              <a:rPr lang="en-US" dirty="0"/>
              <a:t>AT&amp;T gave JHU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00001100</a:t>
            </a:r>
            <a:r>
              <a:rPr lang="en-US" b="1" dirty="0">
                <a:solidFill>
                  <a:schemeClr val="accent5"/>
                </a:solidFill>
              </a:rPr>
              <a:t>00100010</a:t>
            </a:r>
          </a:p>
          <a:p>
            <a:r>
              <a:rPr lang="en-US" dirty="0"/>
              <a:t>JHU gave 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00001100</a:t>
            </a:r>
            <a:r>
              <a:rPr lang="en-US" b="1" dirty="0">
                <a:solidFill>
                  <a:schemeClr val="accent5"/>
                </a:solidFill>
              </a:rPr>
              <a:t>00100010</a:t>
            </a:r>
            <a:r>
              <a:rPr lang="en-US" b="1" dirty="0">
                <a:solidFill>
                  <a:schemeClr val="accent2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chemeClr val="accent4"/>
                </a:solidFill>
              </a:rPr>
              <a:t>00001100</a:t>
            </a:r>
            <a:r>
              <a:rPr lang="en-US" b="1" dirty="0">
                <a:solidFill>
                  <a:schemeClr val="accent5"/>
                </a:solidFill>
              </a:rPr>
              <a:t>00100010</a:t>
            </a:r>
            <a:r>
              <a:rPr lang="en-US" b="1" dirty="0">
                <a:solidFill>
                  <a:schemeClr val="accent2"/>
                </a:solidFill>
              </a:rPr>
              <a:t>00111000</a:t>
            </a:r>
            <a:r>
              <a:rPr lang="en-US" b="1" dirty="0">
                <a:solidFill>
                  <a:schemeClr val="accent6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0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chemeClr val="accent5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8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Similarities between LS and DV routing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chemeClr val="accent5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chemeClr val="accent5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chemeClr val="accent5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0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324600" y="1463189"/>
            <a:ext cx="2667000" cy="731222"/>
            <a:chOff x="6772964" y="1463189"/>
            <a:chExt cx="2667000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6772964" y="1463189"/>
              <a:ext cx="97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Provider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Customer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>
                <a:solidFill>
                  <a:schemeClr val="tx1"/>
                </a:solidFill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solidFill>
                  <a:schemeClr val="tx1"/>
                </a:solidFill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solidFill>
                  <a:schemeClr val="tx1"/>
                </a:solidFill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</p:spTree>
    <p:extLst>
      <p:ext uri="{BB962C8B-B14F-4D97-AF65-F5344CB8AC3E}">
        <p14:creationId xmlns:p14="http://schemas.microsoft.com/office/powerpoint/2010/main" val="16456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9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/>
              <a:t>Each AS </a:t>
            </a:r>
            <a:r>
              <a:rPr lang="en-US" sz="2400" b="0" dirty="0">
                <a:solidFill>
                  <a:schemeClr val="accent5"/>
                </a:solidFill>
              </a:rPr>
              <a:t>selects </a:t>
            </a:r>
            <a:r>
              <a:rPr lang="en-US" sz="2400" b="0" dirty="0"/>
              <a:t>the </a:t>
            </a:r>
            <a:br>
              <a:rPr lang="en-US" sz="2400" b="0" dirty="0"/>
            </a:br>
            <a:r>
              <a:rPr lang="en-US" sz="2400" b="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/>
              <a:t>An AS advertises </a:t>
            </a:r>
            <a:br>
              <a:rPr lang="en-US" sz="2400" b="0" dirty="0"/>
            </a:br>
            <a:r>
              <a:rPr lang="en-US" sz="2400" b="0" dirty="0"/>
              <a:t>(“exports”) </a:t>
            </a:r>
            <a:r>
              <a:rPr lang="en-US" sz="2400" b="0" dirty="0">
                <a:solidFill>
                  <a:schemeClr val="accent5"/>
                </a:solidFill>
              </a:rPr>
              <a:t>its</a:t>
            </a:r>
            <a:r>
              <a:rPr lang="en-US" sz="2400" b="0" dirty="0"/>
              <a:t> best routes </a:t>
            </a:r>
            <a:br>
              <a:rPr lang="en-US" sz="2400" b="0" dirty="0"/>
            </a:br>
            <a:r>
              <a:rPr lang="en-US" sz="2400" b="0" dirty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528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chemeClr val="accent5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/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chemeClr val="accent5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/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destination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destination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/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destination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/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  <a:sym typeface="Wingdings"/>
              </a:rPr>
              <a:t>reachability is not guaranteed 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1054" y="4467760"/>
            <a:ext cx="2573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AS-C does not 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/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MIT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JHU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inter-domain routing</a:t>
            </a:r>
          </a:p>
          <a:p>
            <a:pPr lvl="1"/>
            <a:r>
              <a:rPr lang="en-US" altLang="zh-CN" dirty="0"/>
              <a:t>What are the differences between intra-domain routing and inter-domain routing? Why cannot we just apply intra-domain routing protocols to inter-domain routing?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36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8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over 55,000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chemeClr val="accent5"/>
                </a:solidFill>
              </a:rPr>
              <a:t>No particular structure </a:t>
            </a:r>
            <a:r>
              <a:rPr lang="en-US" dirty="0"/>
              <a:t>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3530</TotalTime>
  <Words>2386</Words>
  <Application>Microsoft Macintosh PowerPoint</Application>
  <PresentationFormat>On-screen Show (4:3)</PresentationFormat>
  <Paragraphs>574</Paragraphs>
  <Slides>59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Monotype Sorts</vt:lpstr>
      <vt:lpstr>Tahoma</vt:lpstr>
      <vt:lpstr>Times New Roman</vt:lpstr>
      <vt:lpstr>Wingdings</vt:lpstr>
      <vt:lpstr>Office Theme</vt:lpstr>
      <vt:lpstr>EN.601.414/614 Computer Networks  Inter-Domain Routing</vt:lpstr>
      <vt:lpstr>Agenda</vt:lpstr>
      <vt:lpstr>Recap: Link-state and distance-vector protocols</vt:lpstr>
      <vt:lpstr>Recap: Similarities between LS and DV routing</vt:lpstr>
      <vt:lpstr>Context and terminology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597</cp:revision>
  <cp:lastPrinted>2019-04-05T14:24:30Z</cp:lastPrinted>
  <dcterms:created xsi:type="dcterms:W3CDTF">2017-09-02T14:15:58Z</dcterms:created>
  <dcterms:modified xsi:type="dcterms:W3CDTF">2020-11-03T05:21:10Z</dcterms:modified>
</cp:coreProperties>
</file>