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461" r:id="rId3"/>
    <p:sldId id="464" r:id="rId4"/>
    <p:sldId id="465" r:id="rId5"/>
    <p:sldId id="467" r:id="rId6"/>
    <p:sldId id="468" r:id="rId7"/>
    <p:sldId id="469" r:id="rId8"/>
    <p:sldId id="470" r:id="rId9"/>
    <p:sldId id="471" r:id="rId10"/>
    <p:sldId id="517" r:id="rId11"/>
    <p:sldId id="518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93" r:id="rId55"/>
    <p:sldId id="516" r:id="rId56"/>
    <p:sldId id="46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88299"/>
  </p:normalViewPr>
  <p:slideViewPr>
    <p:cSldViewPr snapToObjects="1">
      <p:cViewPr varScale="1">
        <p:scale>
          <a:sx n="112" d="100"/>
          <a:sy n="112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0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3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2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4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73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0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8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86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5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97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43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11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5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9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6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1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59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34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41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95920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773522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3817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3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Valley-Free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links as (+1, 0, -1) for customer-to-provider, peer and provider-to-customer</a:t>
            </a:r>
          </a:p>
          <a:p>
            <a:r>
              <a:rPr lang="en-US" dirty="0"/>
              <a:t>In any path should only see sequence of +1, followed by at most one 0, followed by sequence of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Valley-Free Routing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charset="0"/>
                <a:cs typeface="Arial" charset="0"/>
              </a:rPr>
              <a:t>The path is (-1, +1). It is not valley-free.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chemeClr val="accent4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chemeClr val="accent3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chemeClr val="tx1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sessions</a:t>
            </a:r>
            <a:endParaRPr lang="en-US" sz="2800" b="0" dirty="0">
              <a:solidFill>
                <a:schemeClr val="tx1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chemeClr val="accent5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chemeClr val="accent5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chemeClr val="accent5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chemeClr val="accent5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chemeClr val="accent5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" name="Cloud"/>
          <p:cNvSpPr>
            <a:spLocks noChangeAspect="1" noEditPoints="1" noChangeArrowheads="1"/>
          </p:cNvSpPr>
          <p:nvPr/>
        </p:nvSpPr>
        <p:spPr bwMode="auto">
          <a:xfrm>
            <a:off x="381000" y="4168708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Cloud"/>
          <p:cNvSpPr>
            <a:spLocks noChangeAspect="1" noEditPoints="1" noChangeArrowheads="1"/>
          </p:cNvSpPr>
          <p:nvPr/>
        </p:nvSpPr>
        <p:spPr bwMode="auto">
          <a:xfrm>
            <a:off x="3462733" y="3381389"/>
            <a:ext cx="2365008" cy="170806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4" name="Cloud"/>
          <p:cNvSpPr>
            <a:spLocks noChangeAspect="1" noEditPoints="1" noChangeArrowheads="1"/>
          </p:cNvSpPr>
          <p:nvPr/>
        </p:nvSpPr>
        <p:spPr bwMode="auto">
          <a:xfrm>
            <a:off x="6797947" y="417835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863649" y="4325593"/>
            <a:ext cx="103719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88</a:t>
            </a: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856718" y="4797438"/>
            <a:ext cx="1124482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dirty="0">
                <a:latin typeface="Arial" charset="0"/>
              </a:rPr>
              <a:t>Princeton,</a:t>
            </a:r>
            <a:br>
              <a:rPr lang="en-US" sz="1400" dirty="0">
                <a:latin typeface="Arial" charset="0"/>
              </a:rPr>
            </a:br>
            <a:r>
              <a:rPr lang="en-US" sz="1400" dirty="0">
                <a:latin typeface="Arial" charset="0"/>
              </a:rPr>
              <a:t> 128.112/16</a:t>
            </a: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473325" y="5473700"/>
            <a:ext cx="2583540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IP prefix = 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88</a:t>
            </a: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 flipH="1">
            <a:off x="2895600" y="48641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AutoShape 101"/>
          <p:cNvSpPr>
            <a:spLocks noChangeArrowheads="1"/>
          </p:cNvSpPr>
          <p:nvPr/>
        </p:nvSpPr>
        <p:spPr bwMode="auto">
          <a:xfrm rot="21175726">
            <a:off x="2701925" y="45989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" name="Picture 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406900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latin typeface="Arial" charset="0"/>
              </a:rPr>
              <a:t>AS path = 7018 88</a:t>
            </a:r>
          </a:p>
        </p:txBody>
      </p:sp>
      <p:sp>
        <p:nvSpPr>
          <p:cNvPr id="118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3874108" y="3581400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22" name="Rectangle 58"/>
          <p:cNvSpPr>
            <a:spLocks noChangeArrowheads="1"/>
          </p:cNvSpPr>
          <p:nvPr/>
        </p:nvSpPr>
        <p:spPr bwMode="auto">
          <a:xfrm>
            <a:off x="4255108" y="4007195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7055737" y="44144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</p:spTree>
    <p:extLst>
      <p:ext uri="{BB962C8B-B14F-4D97-AF65-F5344CB8AC3E}">
        <p14:creationId xmlns:p14="http://schemas.microsoft.com/office/powerpoint/2010/main" val="19700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chemeClr val="accent5"/>
                </a:solidFill>
              </a:rPr>
              <a:t>The higher the value,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accent5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90566"/>
              </p:ext>
            </p:extLst>
          </p:nvPr>
        </p:nvGraphicFramePr>
        <p:xfrm>
          <a:off x="4632462" y="4445000"/>
          <a:ext cx="3996702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  <a:r>
                        <a:rPr lang="en-US" dirty="0" err="1"/>
                        <a:t>Pref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140.20.1.0/24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AS3 AS1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140.20.1.0/24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AS2 AS1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chemeClr val="accent5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chemeClr val="accent4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MED=50</a:t>
            </a:r>
            <a:endParaRPr lang="en-US" sz="2400" b="0" dirty="0">
              <a:solidFill>
                <a:schemeClr val="accent4"/>
              </a:solidFill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chemeClr val="accent5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chemeClr val="accent5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chemeClr val="accent5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25088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Pick highest LOCAL</a:t>
                      </a:r>
                      <a:r>
                        <a:rPr lang="en-US" sz="1800" baseline="0" dirty="0"/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Pick shortest ASPATH</a:t>
                      </a:r>
                      <a:r>
                        <a:rPr lang="en-US" sz="1800" baseline="0" dirty="0"/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eBGP</a:t>
                      </a:r>
                      <a:r>
                        <a:rPr lang="en-US" sz="1800" dirty="0"/>
                        <a:t> &gt; </a:t>
                      </a:r>
                      <a:r>
                        <a:rPr lang="en-US" sz="1800" dirty="0" err="1"/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Did AS learn route via </a:t>
                      </a:r>
                      <a:r>
                        <a:rPr lang="en-US" sz="1800" dirty="0" err="1"/>
                        <a:t>eBGP</a:t>
                      </a:r>
                      <a:r>
                        <a:rPr lang="en-US" sz="1800" dirty="0"/>
                        <a:t> (preferred)</a:t>
                      </a:r>
                      <a:r>
                        <a:rPr lang="en-US" sz="1800" baseline="0" dirty="0"/>
                        <a:t> or </a:t>
                      </a:r>
                      <a:r>
                        <a:rPr lang="en-US" sz="1800" baseline="0" dirty="0" err="1"/>
                        <a:t>iBGP</a:t>
                      </a:r>
                      <a:r>
                        <a:rPr lang="en-US" sz="1800" baseline="0" dirty="0"/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iBGP</a:t>
                      </a:r>
                      <a:r>
                        <a:rPr lang="en-US" sz="1800" dirty="0"/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Lowest</a:t>
                      </a:r>
                      <a:r>
                        <a:rPr lang="en-US" sz="1800" baseline="0" dirty="0"/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Router</a:t>
                      </a:r>
                      <a:r>
                        <a:rPr lang="en-US" sz="1800" baseline="0" dirty="0"/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Smallest next-hop router’s</a:t>
                      </a:r>
                      <a:r>
                        <a:rPr lang="en-US" sz="1800" baseline="0" dirty="0"/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5458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0750" y="3429000"/>
            <a:ext cx="1441150" cy="646973"/>
            <a:chOff x="1060750" y="3429000"/>
            <a:chExt cx="1441150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60750" y="3429000"/>
              <a:ext cx="141545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6973"/>
            <a:chOff x="4584700" y="3446463"/>
            <a:chExt cx="1422400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471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9595" y="4517165"/>
            <a:ext cx="121084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dirty="0">
                <a:ea typeface="Arial" charset="0"/>
                <a:cs typeface="Arial" charset="0"/>
              </a:rPr>
              <a:t>e</a:t>
            </a:r>
            <a:r>
              <a:rPr lang="en-US" sz="1800" b="0" dirty="0">
                <a:ea typeface="Arial" charset="0"/>
                <a:cs typeface="Arial" charset="0"/>
              </a:rPr>
              <a:t>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8286" y="2914220"/>
            <a:ext cx="965457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6736" y="2914220"/>
            <a:ext cx="96545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2478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529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8782" y="4859338"/>
            <a:ext cx="893963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ea typeface="Arial" charset="0"/>
                <a:cs typeface="Arial" charset="0"/>
              </a:rPr>
            </a:br>
            <a:r>
              <a:rPr lang="en-US" sz="1800" b="0" dirty="0"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61257" y="4859338"/>
            <a:ext cx="893963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ea typeface="Arial" charset="0"/>
                <a:cs typeface="Arial" charset="0"/>
              </a:rPr>
            </a:br>
            <a:r>
              <a:rPr lang="en-US" sz="1800" b="0" dirty="0"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8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/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http://</a:t>
            </a:r>
            <a:r>
              <a:rPr lang="en-US" dirty="0" err="1"/>
              <a:t>queue.acm.org</a:t>
            </a:r>
            <a:r>
              <a:rPr lang="en-US" dirty="0"/>
              <a:t>/</a:t>
            </a:r>
            <a:r>
              <a:rPr lang="en-US" dirty="0" err="1"/>
              <a:t>detail.cfm?id</a:t>
            </a:r>
            <a:r>
              <a:rPr lang="en-US" dirty="0"/>
              <a:t>=2668966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 set of rules that decide the preferences of routes, e.g., prefer a route via a customer over a route via a provider or peer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ctr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2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4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80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540477" y="3114030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5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173349" y="3195786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dirty="0"/>
              <a:t>Each AS </a:t>
            </a:r>
            <a:r>
              <a:rPr lang="en-US" sz="2400" b="0" dirty="0">
                <a:solidFill>
                  <a:schemeClr val="accent5"/>
                </a:solidFill>
              </a:rPr>
              <a:t>selects</a:t>
            </a:r>
            <a:r>
              <a:rPr lang="en-US" sz="2400" b="0" dirty="0"/>
              <a:t> the </a:t>
            </a:r>
            <a:br>
              <a:rPr lang="en-US" sz="2400" b="0" dirty="0"/>
            </a:br>
            <a:r>
              <a:rPr lang="en-US" sz="2400" b="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/>
              <a:t>An AS advertises </a:t>
            </a:r>
            <a:br>
              <a:rPr lang="en-US" sz="2400" b="0" dirty="0"/>
            </a:br>
            <a:r>
              <a:rPr lang="en-US" sz="2400" b="0" dirty="0"/>
              <a:t>(“exports”) </a:t>
            </a:r>
            <a:r>
              <a:rPr lang="en-US" sz="2400" b="0" dirty="0">
                <a:solidFill>
                  <a:schemeClr val="accent5"/>
                </a:solidFill>
              </a:rPr>
              <a:t>its</a:t>
            </a:r>
            <a:r>
              <a:rPr lang="en-US" sz="2400" b="0" dirty="0"/>
              <a:t> best routes </a:t>
            </a:r>
            <a:br>
              <a:rPr lang="en-US" sz="2400" b="0" dirty="0"/>
            </a:br>
            <a:r>
              <a:rPr lang="en-US" sz="2400" b="0" dirty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2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3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7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525480" y="3114030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9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9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187552" y="3195786"/>
            <a:ext cx="18698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5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9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50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18982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6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2694042" y="3184525"/>
              <a:ext cx="1246352" cy="131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97226" y="5083171"/>
              <a:ext cx="28005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 flipV="1">
              <a:off x="5230759" y="3082158"/>
              <a:ext cx="1401816" cy="145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https://</a:t>
            </a:r>
            <a:r>
              <a:rPr lang="en-US" dirty="0" err="1"/>
              <a:t>bgpstream.com</a:t>
            </a:r>
            <a:r>
              <a:rPr lang="en-US" dirty="0"/>
              <a:t>/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GBP</a:t>
            </a:r>
          </a:p>
          <a:p>
            <a:pPr lvl="1"/>
            <a:r>
              <a:rPr lang="en-US" altLang="zh-CN" dirty="0"/>
              <a:t>What are the issues with BGP? Can you propose some ideas to fix them?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2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Programmable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8768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886700" y="3291779"/>
            <a:ext cx="1485900" cy="899221"/>
            <a:chOff x="7734300" y="3215579"/>
            <a:chExt cx="14859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34300" y="3215579"/>
              <a:ext cx="14859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8192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chemeClr val="accent5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200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9718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86200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9624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8194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7338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209800"/>
            <a:ext cx="762000" cy="1143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7430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chemeClr val="accent5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3048000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chemeClr val="accent5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chemeClr val="accent5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3695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Everyone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common </a:t>
            </a:r>
            <a:r>
              <a:rPr lang="en-US" sz="2400" b="0" dirty="0">
                <a:solidFill>
                  <a:schemeClr val="tx1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chemeClr val="tx1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practice)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tx1"/>
                </a:solidFill>
              </a:rPr>
              <a:t>AS policy graph is a </a:t>
            </a: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tx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3200</TotalTime>
  <Words>2354</Words>
  <Application>Microsoft Macintosh PowerPoint</Application>
  <PresentationFormat>On-screen Show (4:3)</PresentationFormat>
  <Paragraphs>615</Paragraphs>
  <Slides>56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Calibri</vt:lpstr>
      <vt:lpstr>Calibri Light</vt:lpstr>
      <vt:lpstr>Courier New</vt:lpstr>
      <vt:lpstr>Monotype Sorts</vt:lpstr>
      <vt:lpstr>Times New Roman</vt:lpstr>
      <vt:lpstr>Wingdings</vt:lpstr>
      <vt:lpstr>Office Theme</vt:lpstr>
      <vt:lpstr>EN.601.414/614 Computer Networks  BGP</vt:lpstr>
      <vt:lpstr>Agenda</vt:lpstr>
      <vt:lpstr>Inter-domain routing: Setup</vt:lpstr>
      <vt:lpstr>BGP: Basic idea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Valley-Free Routing</vt:lpstr>
      <vt:lpstr>Example: Valley-Free Routing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515</cp:revision>
  <dcterms:created xsi:type="dcterms:W3CDTF">2017-09-02T14:15:58Z</dcterms:created>
  <dcterms:modified xsi:type="dcterms:W3CDTF">2020-11-05T04:56:00Z</dcterms:modified>
</cp:coreProperties>
</file>