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517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46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9"/>
    <p:restoredTop sz="88183"/>
  </p:normalViewPr>
  <p:slideViewPr>
    <p:cSldViewPr snapToObjects="1">
      <p:cViewPr>
        <p:scale>
          <a:sx n="110" d="100"/>
          <a:sy n="110" d="100"/>
        </p:scale>
        <p:origin x="448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21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22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2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23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0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3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2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4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7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0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9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8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8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86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59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97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43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11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4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2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46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56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1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9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34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41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20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2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9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3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427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BGP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ake/save money (send to </a:t>
            </a:r>
            <a:r>
              <a:rPr lang="en-US" dirty="0" smtClean="0">
                <a:solidFill>
                  <a:schemeClr val="accent5"/>
                </a:solidFill>
              </a:rPr>
              <a:t>customer &gt; peer &gt; provider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aximize performance (smallest AS path length)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use of my network bandwidth (“</a:t>
            </a:r>
            <a:r>
              <a:rPr lang="en-US" dirty="0" smtClean="0">
                <a:solidFill>
                  <a:schemeClr val="accent5"/>
                </a:solidFill>
              </a:rPr>
              <a:t>hot potato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3695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</a:t>
                      </a:r>
                      <a:r>
                        <a:rPr lang="en-US" sz="2400" baseline="0" dirty="0" smtClean="0"/>
                        <a:t>advertised by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/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Gao-Rexford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roviders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ustomers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tx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tx1"/>
                </a:solidFill>
              </a:rPr>
            </a:br>
            <a:r>
              <a:rPr lang="en-US" sz="2400" b="0" dirty="0" smtClean="0">
                <a:solidFill>
                  <a:schemeClr val="tx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Valley-Free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</a:t>
            </a:r>
            <a:r>
              <a:rPr lang="en-US" dirty="0" smtClean="0"/>
              <a:t>provider-to-customer</a:t>
            </a:r>
          </a:p>
          <a:p>
            <a:r>
              <a:rPr lang="en-US" dirty="0" smtClean="0"/>
              <a:t>In </a:t>
            </a:r>
            <a:r>
              <a:rPr lang="en-US" dirty="0"/>
              <a:t>any path should only see sequence of +1, followed by at most one 0, followed by sequence of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Protocol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BGP protocol standard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more here: </a:t>
            </a:r>
            <a:r>
              <a:rPr lang="en-US" dirty="0" smtClean="0">
                <a:hlinkClick r:id="rId2"/>
              </a:rPr>
              <a:t>http://tools.ietf.org/html/rfc4271</a:t>
            </a:r>
            <a:endParaRPr lang="en-US" dirty="0" smtClean="0"/>
          </a:p>
          <a:p>
            <a:r>
              <a:rPr lang="en-US" dirty="0" smtClean="0"/>
              <a:t>Specifies what messages to exchange with other BGP “speakers”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types (e.g., route advertisements, updates)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syntax</a:t>
            </a:r>
          </a:p>
          <a:p>
            <a:r>
              <a:rPr lang="en-US" dirty="0" smtClean="0"/>
              <a:t>How to process these messages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External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Internal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chemeClr val="tx1"/>
                </a:solidFill>
              </a:rPr>
              <a:t>i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policies and how they are implemented</a:t>
            </a:r>
          </a:p>
          <a:p>
            <a:r>
              <a:rPr lang="en-US" dirty="0" smtClean="0"/>
              <a:t>BGP protocol details</a:t>
            </a:r>
          </a:p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messages in BGP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Open </a:t>
            </a:r>
          </a:p>
          <a:p>
            <a:pPr lvl="1"/>
            <a:r>
              <a:rPr lang="en-US" dirty="0" smtClean="0"/>
              <a:t>Establishes BGP session (BGP uses TCP)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Notification</a:t>
            </a:r>
          </a:p>
          <a:p>
            <a:pPr lvl="1"/>
            <a:r>
              <a:rPr lang="en-US" dirty="0" smtClean="0"/>
              <a:t>Report unusual conditions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Update</a:t>
            </a:r>
          </a:p>
          <a:p>
            <a:pPr lvl="1"/>
            <a:r>
              <a:rPr lang="en-US" dirty="0" smtClean="0"/>
              <a:t>Inform neighbor of new routes</a:t>
            </a:r>
          </a:p>
          <a:p>
            <a:pPr lvl="1"/>
            <a:r>
              <a:rPr lang="en-US" dirty="0" smtClean="0"/>
              <a:t>Inform neighbor of old routes that become inactive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Keep-alive </a:t>
            </a:r>
          </a:p>
          <a:p>
            <a:pPr lvl="1"/>
            <a:r>
              <a:rPr lang="en-US" dirty="0" smtClean="0"/>
              <a:t>Inform neighbor that connection is still viable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smtClean="0">
                <a:solidFill>
                  <a:schemeClr val="accent5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ttributes describe properties of the route</a:t>
            </a:r>
          </a:p>
          <a:p>
            <a:r>
              <a:rPr lang="en-US" dirty="0" smtClean="0"/>
              <a:t>Two kinds of updates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 smtClean="0">
                <a:solidFill>
                  <a:schemeClr val="accent5"/>
                </a:solidFill>
              </a:rPr>
              <a:t>nnouncements</a:t>
            </a:r>
            <a:r>
              <a:rPr lang="en-US" dirty="0" smtClean="0"/>
              <a:t>: new routes or changes to existing routes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</a:t>
            </a:r>
            <a:r>
              <a:rPr lang="en-US" dirty="0" smtClean="0">
                <a:solidFill>
                  <a:schemeClr val="accent5"/>
                </a:solidFill>
              </a:rPr>
              <a:t>ithdrawal</a:t>
            </a:r>
            <a:r>
              <a:rPr lang="en-US" dirty="0" smtClean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are described using attributes</a:t>
            </a:r>
          </a:p>
          <a:p>
            <a:pPr lvl="1"/>
            <a:r>
              <a:rPr lang="en-US" dirty="0" smtClean="0"/>
              <a:t>Used in route selection/export decisions</a:t>
            </a:r>
          </a:p>
          <a:p>
            <a:r>
              <a:rPr lang="en-US" dirty="0" smtClean="0"/>
              <a:t>Some attributes are local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private within an AS, not included in announcements</a:t>
            </a:r>
          </a:p>
          <a:p>
            <a:r>
              <a:rPr lang="en-US" dirty="0" smtClean="0"/>
              <a:t>Some attributes are 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r>
              <a:rPr lang="en-US" dirty="0" smtClean="0"/>
              <a:t>There are many standardized attributes in BGP</a:t>
            </a:r>
          </a:p>
          <a:p>
            <a:pPr lvl="1"/>
            <a:r>
              <a:rPr lang="en-US" dirty="0" smtClean="0"/>
              <a:t>We will discuss a few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(1) ASPATH</a:t>
            </a:r>
            <a:endParaRPr lang="en-US" dirty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Carried in route announcements</a:t>
            </a:r>
          </a:p>
          <a:p>
            <a:r>
              <a:rPr lang="en-US" smtClean="0"/>
              <a:t>Vector that lists all the ASes a route advertisement has traversed (in reverse order)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2" name="Cloud"/>
          <p:cNvSpPr>
            <a:spLocks noChangeAspect="1" noEditPoints="1" noChangeArrowheads="1"/>
          </p:cNvSpPr>
          <p:nvPr/>
        </p:nvSpPr>
        <p:spPr bwMode="auto">
          <a:xfrm>
            <a:off x="381000" y="4168708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Cloud"/>
          <p:cNvSpPr>
            <a:spLocks noChangeAspect="1" noEditPoints="1" noChangeArrowheads="1"/>
          </p:cNvSpPr>
          <p:nvPr/>
        </p:nvSpPr>
        <p:spPr bwMode="auto">
          <a:xfrm>
            <a:off x="3462733" y="3381389"/>
            <a:ext cx="2365008" cy="17080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4" name="Cloud"/>
          <p:cNvSpPr>
            <a:spLocks noChangeAspect="1" noEditPoints="1" noChangeArrowheads="1"/>
          </p:cNvSpPr>
          <p:nvPr/>
        </p:nvSpPr>
        <p:spPr bwMode="auto">
          <a:xfrm>
            <a:off x="6797947" y="417835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863649" y="4325593"/>
            <a:ext cx="10371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</a:t>
            </a:r>
            <a:r>
              <a:rPr lang="en-US" sz="2400" dirty="0" smtClean="0">
                <a:latin typeface="Arial" charset="0"/>
              </a:rPr>
              <a:t>88</a:t>
            </a:r>
            <a:endParaRPr lang="en-US" sz="2400" dirty="0">
              <a:latin typeface="Arial" charset="0"/>
            </a:endParaRP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856718" y="4797438"/>
            <a:ext cx="1124482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dirty="0" smtClean="0">
                <a:latin typeface="Arial" charset="0"/>
              </a:rPr>
              <a:t>Princeton,</a:t>
            </a:r>
            <a:br>
              <a:rPr lang="en-US" sz="1400" dirty="0" smtClean="0">
                <a:latin typeface="Arial" charset="0"/>
              </a:rPr>
            </a:br>
            <a:r>
              <a:rPr lang="en-US" sz="1400" dirty="0" smtClean="0">
                <a:latin typeface="Arial" charset="0"/>
              </a:rPr>
              <a:t> 128.112/16</a:t>
            </a:r>
            <a:endParaRPr lang="en-US" sz="1400" dirty="0">
              <a:latin typeface="Arial" charset="0"/>
            </a:endParaRPr>
          </a:p>
        </p:txBody>
      </p:sp>
      <p:sp>
        <p:nvSpPr>
          <p:cNvPr id="107" name="Rectangle 31"/>
          <p:cNvSpPr>
            <a:spLocks noChangeArrowheads="1"/>
          </p:cNvSpPr>
          <p:nvPr/>
        </p:nvSpPr>
        <p:spPr bwMode="auto">
          <a:xfrm>
            <a:off x="2473325" y="5473700"/>
            <a:ext cx="2583540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 smtClean="0">
                <a:latin typeface="Arial" charset="0"/>
              </a:rPr>
              <a:t>IP prefix = 128.112.0.0</a:t>
            </a:r>
            <a:r>
              <a:rPr lang="en-US" sz="1600" dirty="0">
                <a:latin typeface="Arial" charset="0"/>
              </a:rPr>
              <a:t>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 flipH="1">
            <a:off x="2895600" y="48641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1"/>
          <p:cNvSpPr>
            <a:spLocks noChangeArrowheads="1"/>
          </p:cNvSpPr>
          <p:nvPr/>
        </p:nvSpPr>
        <p:spPr bwMode="auto">
          <a:xfrm rot="21175726">
            <a:off x="2701925" y="45989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0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406900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7018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18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121" name="Rectangle 57"/>
          <p:cNvSpPr>
            <a:spLocks noChangeArrowheads="1"/>
          </p:cNvSpPr>
          <p:nvPr/>
        </p:nvSpPr>
        <p:spPr bwMode="auto">
          <a:xfrm>
            <a:off x="3874108" y="3581400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22" name="Rectangle 58"/>
          <p:cNvSpPr>
            <a:spLocks noChangeArrowheads="1"/>
          </p:cNvSpPr>
          <p:nvPr/>
        </p:nvSpPr>
        <p:spPr bwMode="auto">
          <a:xfrm>
            <a:off x="4255108" y="4007195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7055737" y="44144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</p:spTree>
    <p:extLst>
      <p:ext uri="{BB962C8B-B14F-4D97-AF65-F5344CB8AC3E}">
        <p14:creationId xmlns:p14="http://schemas.microsoft.com/office/powerpoint/2010/main" val="19700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(2) LOCAL PREF</a:t>
            </a:r>
            <a:endParaRPr lang="en-US" dirty="0"/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en-US" dirty="0" smtClean="0"/>
              <a:t>messages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accent5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0566"/>
              </p:ext>
            </p:extLst>
          </p:nvPr>
        </p:nvGraphicFramePr>
        <p:xfrm>
          <a:off x="4632462" y="4445000"/>
          <a:ext cx="3996702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8302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r>
                        <a:rPr lang="en-US" dirty="0" err="1" smtClean="0"/>
                        <a:t>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AS3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AS2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(3) MED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Multi-exit discriminator </a:t>
            </a:r>
            <a:r>
              <a:rPr lang="en-US" dirty="0" smtClean="0"/>
              <a:t>is used when ASes are interconnected via 2 or more links; it specifies how close a prefix is to the link it is announced 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Lower is better</a:t>
            </a:r>
          </a:p>
          <a:p>
            <a:r>
              <a:rPr lang="en-US" dirty="0" smtClean="0"/>
              <a:t>AS that announces a prefix sets MED</a:t>
            </a:r>
          </a:p>
          <a:p>
            <a:r>
              <a:rPr lang="en-US" dirty="0" smtClean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MED=50</a:t>
            </a:r>
            <a:endParaRPr lang="en-US" sz="2400" b="0" dirty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ea typeface="Arial" charset="0"/>
                <a:cs typeface="Arial" charset="0"/>
              </a:rPr>
              <a:t>destination </a:t>
            </a:r>
            <a:br>
              <a:rPr lang="en-US" b="0" dirty="0" smtClean="0">
                <a:ea typeface="Arial" charset="0"/>
                <a:cs typeface="Arial" charset="0"/>
              </a:rPr>
            </a:br>
            <a:r>
              <a:rPr lang="en-US" b="0" dirty="0" smtClean="0">
                <a:ea typeface="Arial" charset="0"/>
                <a:cs typeface="Arial" charset="0"/>
              </a:rPr>
              <a:t>prefix</a:t>
            </a:r>
            <a:endParaRPr lang="en-US" b="0" dirty="0">
              <a:ea typeface="Arial" charset="0"/>
              <a:cs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(4) IGP cost</a:t>
            </a:r>
            <a:endParaRPr lang="en-US" dirty="0"/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smtClean="0">
                <a:solidFill>
                  <a:schemeClr val="accent5"/>
                </a:solidFill>
              </a:rPr>
              <a:t>hot-potato routing</a:t>
            </a:r>
          </a:p>
          <a:p>
            <a:pPr lvl="1"/>
            <a:r>
              <a:rPr lang="en-US" dirty="0" smtClean="0"/>
              <a:t>Each router selects the closest egress point based on the path cost in intra-domain protocol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 smtClean="0">
                    <a:solidFill>
                      <a:schemeClr val="accent5"/>
                    </a:solidFill>
                    <a:latin typeface="Arial" charset="0"/>
                  </a:rPr>
                  <a:t>dest</a:t>
                </a:r>
                <a:endParaRPr lang="en-US" b="0" dirty="0">
                  <a:solidFill>
                    <a:schemeClr val="accent5"/>
                  </a:solidFill>
                  <a:latin typeface="Arial" charset="0"/>
                </a:endParaRP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5088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highest LOCAL</a:t>
                      </a:r>
                      <a:r>
                        <a:rPr lang="en-US" sz="1800" baseline="0" dirty="0" smtClean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shortest ASPATH</a:t>
                      </a:r>
                      <a:r>
                        <a:rPr lang="en-US" sz="1800" baseline="0" dirty="0" smtClean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&gt; </a:t>
                      </a:r>
                      <a:r>
                        <a:rPr lang="en-US" sz="1800" dirty="0" err="1" smtClean="0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Did AS learn route via </a:t>
                      </a:r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(preferred)</a:t>
                      </a:r>
                      <a:r>
                        <a:rPr lang="en-US" sz="1800" baseline="0" dirty="0" smtClean="0"/>
                        <a:t> or </a:t>
                      </a:r>
                      <a:r>
                        <a:rPr lang="en-US" sz="1800" baseline="0" dirty="0" err="1" smtClean="0"/>
                        <a:t>iBGP</a:t>
                      </a:r>
                      <a:r>
                        <a:rPr lang="en-US" sz="1800" baseline="0" dirty="0" smtClean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iBGP</a:t>
                      </a:r>
                      <a:r>
                        <a:rPr lang="en-US" sz="1800" dirty="0" smtClean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</a:t>
                      </a:r>
                      <a:r>
                        <a:rPr lang="en-US" sz="1800" baseline="0" dirty="0" smtClean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Router</a:t>
                      </a:r>
                      <a:r>
                        <a:rPr lang="en-US" sz="1800" baseline="0" dirty="0" smtClean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next-hop router’s</a:t>
                      </a:r>
                      <a:r>
                        <a:rPr lang="en-US" sz="1800" baseline="0" dirty="0" smtClean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UPDATE processing</a:t>
            </a:r>
            <a:endParaRPr lang="en-US" dirty="0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5458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0750" y="3429000"/>
            <a:ext cx="1441150" cy="646973"/>
            <a:chOff x="1060750" y="3429000"/>
            <a:chExt cx="1441150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60750" y="3429000"/>
              <a:ext cx="141545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6973"/>
            <a:chOff x="4584700" y="3446463"/>
            <a:chExt cx="1422400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47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 smtClean="0">
                  <a:ea typeface="Arial" charset="0"/>
                  <a:cs typeface="Arial" charset="0"/>
                </a:rPr>
                <a:t>Policies</a:t>
              </a:r>
              <a:endParaRPr lang="en-US" sz="1800" b="0" dirty="0">
                <a:ea typeface="Arial" charset="0"/>
                <a:cs typeface="Arial" charset="0"/>
              </a:endParaRP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9595" y="4517165"/>
            <a:ext cx="121084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forwarding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dirty="0">
                <a:ea typeface="Arial" charset="0"/>
                <a:cs typeface="Arial" charset="0"/>
              </a:rPr>
              <a:t>e</a:t>
            </a:r>
            <a:r>
              <a:rPr lang="en-US" sz="1800" b="0" dirty="0" smtClean="0">
                <a:ea typeface="Arial" charset="0"/>
                <a:cs typeface="Arial" charset="0"/>
              </a:rPr>
              <a:t>ntries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8286" y="2914220"/>
            <a:ext cx="965457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6736" y="2914220"/>
            <a:ext cx="96545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 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2478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52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Data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187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Control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8782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61257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Convergence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Reachability</a:t>
            </a:r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 smtClean="0"/>
              <a:t>In normal routing, if graph is connected then reachability is assured</a:t>
            </a:r>
          </a:p>
          <a:p>
            <a:r>
              <a:rPr lang="en-US" dirty="0" smtClean="0"/>
              <a:t>With policy routing, this does not always hold</a:t>
            </a:r>
            <a:endParaRPr lang="en-US" dirty="0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2</a:t>
            </a:r>
            <a:endParaRPr lang="en-US" dirty="0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3</a:t>
            </a:r>
            <a:endParaRPr lang="en-US" dirty="0"/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1</a:t>
            </a:r>
            <a:endParaRPr lang="en-US" dirty="0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do not have a route to (</a:t>
            </a:r>
            <a:r>
              <a:rPr lang="en-US" dirty="0" err="1" smtClean="0"/>
              <a:t>blackholing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</a:p>
          <a:p>
            <a:pPr lvl="1"/>
            <a:r>
              <a:rPr lang="en-US" dirty="0" smtClean="0"/>
              <a:t>More: http</a:t>
            </a:r>
            <a:r>
              <a:rPr lang="en-US" dirty="0"/>
              <a:t>://</a:t>
            </a:r>
            <a:r>
              <a:rPr lang="en-US" dirty="0" err="1" smtClean="0"/>
              <a:t>queue.acm.org</a:t>
            </a:r>
            <a:r>
              <a:rPr lang="en-US" dirty="0" smtClean="0"/>
              <a:t>/</a:t>
            </a:r>
            <a:r>
              <a:rPr lang="en-US" dirty="0" err="1" smtClean="0"/>
              <a:t>detail.cfm?id</a:t>
            </a:r>
            <a:r>
              <a:rPr lang="en-US" dirty="0" smtClean="0"/>
              <a:t>=2668966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policy oscillation</a:t>
            </a:r>
            <a:endParaRPr lang="en-US" altLang="zh-CN" dirty="0"/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</a:p>
          <a:p>
            <a:pPr algn="ctr"/>
            <a:r>
              <a:rPr lang="en-US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Initially:  nodes 1, 2, 3 know only shortest path to 0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540477" y="3114030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173349" y="3195786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525480" y="3114030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We’re back to where we started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nonissues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routing</a:t>
            </a:r>
          </a:p>
          <a:p>
            <a:pPr lvl="1"/>
            <a:r>
              <a:rPr lang="en-US" dirty="0" smtClean="0"/>
              <a:t>Domains typically use “hot potato” routing</a:t>
            </a:r>
          </a:p>
          <a:p>
            <a:pPr lvl="1"/>
            <a:r>
              <a:rPr lang="en-US" dirty="0" smtClean="0"/>
              <a:t>Not always optimal, but economically expedient</a:t>
            </a:r>
          </a:p>
          <a:p>
            <a:r>
              <a:rPr lang="en-US" dirty="0" smtClean="0"/>
              <a:t>Policy is not always about performance</a:t>
            </a:r>
          </a:p>
          <a:p>
            <a:pPr lvl="1"/>
            <a:r>
              <a:rPr lang="en-US" dirty="0" smtClean="0"/>
              <a:t>Policy-driven paths aren’t the shortest</a:t>
            </a:r>
          </a:p>
          <a:p>
            <a:r>
              <a:rPr lang="en-US" dirty="0" smtClean="0"/>
              <a:t>AS path length can be misleading</a:t>
            </a:r>
          </a:p>
          <a:p>
            <a:pPr lvl="1"/>
            <a:r>
              <a:rPr lang="en-US" dirty="0" smtClean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may have many router-level hops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Arial" charset="0"/>
                  <a:ea typeface="Arial" charset="0"/>
                </a:rPr>
                <a:t>BGP </a:t>
              </a:r>
              <a:r>
                <a:rPr lang="en-US" b="0" dirty="0">
                  <a:latin typeface="Arial" charset="0"/>
                  <a:ea typeface="Arial" charset="0"/>
                </a:rPr>
                <a:t>says that </a:t>
              </a:r>
              <a:r>
                <a:rPr lang="en-US" b="0" dirty="0" smtClean="0">
                  <a:latin typeface="Arial" charset="0"/>
                  <a:ea typeface="Arial" charset="0"/>
                </a:rPr>
                <a:t>path </a:t>
              </a:r>
              <a:r>
                <a:rPr lang="en-US" dirty="0" smtClean="0">
                  <a:latin typeface="Arial" charset="0"/>
                  <a:ea typeface="Arial" charset="0"/>
                </a:rPr>
                <a:t>4 1</a:t>
              </a:r>
              <a:r>
                <a:rPr lang="en-US" b="0" dirty="0" smtClean="0">
                  <a:latin typeface="Arial" charset="0"/>
                  <a:ea typeface="Arial" charset="0"/>
                </a:rPr>
                <a:t> is better than path </a:t>
              </a:r>
              <a:r>
                <a:rPr lang="en-US" dirty="0" smtClean="0">
                  <a:latin typeface="Arial" charset="0"/>
                  <a:ea typeface="Arial" charset="0"/>
                </a:rPr>
                <a:t>3 2 1</a:t>
              </a:r>
              <a:endParaRPr lang="en-US" dirty="0">
                <a:latin typeface="Arial" charset="0"/>
                <a:ea typeface="Arial" charset="0"/>
              </a:endParaRP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performance issue: Slow convergence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outages are biggest source of Internet problems</a:t>
            </a:r>
          </a:p>
          <a:p>
            <a:r>
              <a:rPr lang="en-US" dirty="0" smtClean="0"/>
              <a:t>Most popular paths are very stable</a:t>
            </a:r>
          </a:p>
          <a:p>
            <a:r>
              <a:rPr lang="en-US" dirty="0" smtClean="0"/>
              <a:t>Outages are still very common</a:t>
            </a:r>
          </a:p>
          <a:p>
            <a:pPr lvl="1"/>
            <a:r>
              <a:rPr lang="en-US" dirty="0" smtClean="0"/>
              <a:t>Check out https</a:t>
            </a:r>
            <a:r>
              <a:rPr lang="en-US" dirty="0"/>
              <a:t>://</a:t>
            </a:r>
            <a:r>
              <a:rPr lang="en-US" dirty="0" err="1"/>
              <a:t>bgpstream.com</a:t>
            </a:r>
            <a:r>
              <a:rPr lang="en-US" dirty="0"/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misconfigurations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protocol is bloated yet underspecified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attributes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leeway in how to set and interpret attributes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ecessary to allow autonomy, diverse policies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also gives operators plenty of rope</a:t>
            </a:r>
          </a:p>
          <a:p>
            <a:r>
              <a:rPr lang="en-US" dirty="0" smtClean="0"/>
              <a:t>Configuration is mostly manual and ad hoc</a:t>
            </a:r>
          </a:p>
          <a:p>
            <a:pPr lvl="1"/>
            <a:r>
              <a:rPr lang="en-US" dirty="0" smtClean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deals with data plane (forwarding) and control plane (routing)</a:t>
            </a:r>
          </a:p>
          <a:p>
            <a:r>
              <a:rPr lang="en-US" dirty="0" smtClean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</a:t>
            </a:r>
            <a:r>
              <a:rPr lang="en-US" dirty="0" smtClean="0">
                <a:solidFill>
                  <a:schemeClr val="accent5"/>
                </a:solidFill>
              </a:rPr>
              <a:t>lecture</a:t>
            </a:r>
            <a:r>
              <a:rPr lang="en-US" dirty="0" smtClean="0"/>
              <a:t>: Layer </a:t>
            </a:r>
            <a:r>
              <a:rPr lang="en-US" dirty="0" smtClean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</a:t>
            </a:r>
            <a:r>
              <a:rPr lang="en-US" sz="2400" b="0" dirty="0" smtClean="0"/>
              <a:t> 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policies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</TotalTime>
  <Words>2239</Words>
  <Application>Microsoft Macintosh PowerPoint</Application>
  <PresentationFormat>On-screen Show (4:3)</PresentationFormat>
  <Paragraphs>629</Paragraphs>
  <Slides>57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 Black</vt:lpstr>
      <vt:lpstr>Calibri</vt:lpstr>
      <vt:lpstr>Calibri Light</vt:lpstr>
      <vt:lpstr>Courier New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BGP</vt:lpstr>
      <vt:lpstr>Agenda</vt:lpstr>
      <vt:lpstr> Topology &amp; policy shaped by inter-AS business relationship</vt:lpstr>
      <vt:lpstr>Routing follows the money!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Valley-Free Routing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496</cp:revision>
  <dcterms:created xsi:type="dcterms:W3CDTF">2017-09-02T14:15:58Z</dcterms:created>
  <dcterms:modified xsi:type="dcterms:W3CDTF">2018-04-16T19:33:19Z</dcterms:modified>
</cp:coreProperties>
</file>