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6"/>
  </p:notesMasterIdLst>
  <p:sldIdLst>
    <p:sldId id="256" r:id="rId2"/>
    <p:sldId id="509" r:id="rId3"/>
    <p:sldId id="510" r:id="rId4"/>
    <p:sldId id="511" r:id="rId5"/>
    <p:sldId id="461" r:id="rId6"/>
    <p:sldId id="502" r:id="rId7"/>
    <p:sldId id="503" r:id="rId8"/>
    <p:sldId id="504" r:id="rId9"/>
    <p:sldId id="505" r:id="rId10"/>
    <p:sldId id="506" r:id="rId11"/>
    <p:sldId id="507" r:id="rId12"/>
    <p:sldId id="508" r:id="rId13"/>
    <p:sldId id="469" r:id="rId14"/>
    <p:sldId id="470" r:id="rId15"/>
    <p:sldId id="471" r:id="rId16"/>
    <p:sldId id="472" r:id="rId17"/>
    <p:sldId id="473" r:id="rId18"/>
    <p:sldId id="474" r:id="rId19"/>
    <p:sldId id="475" r:id="rId20"/>
    <p:sldId id="476" r:id="rId21"/>
    <p:sldId id="477" r:id="rId22"/>
    <p:sldId id="478" r:id="rId23"/>
    <p:sldId id="479" r:id="rId24"/>
    <p:sldId id="480" r:id="rId25"/>
    <p:sldId id="481" r:id="rId26"/>
    <p:sldId id="482" r:id="rId27"/>
    <p:sldId id="483" r:id="rId28"/>
    <p:sldId id="484" r:id="rId29"/>
    <p:sldId id="485" r:id="rId30"/>
    <p:sldId id="486" r:id="rId31"/>
    <p:sldId id="487" r:id="rId32"/>
    <p:sldId id="488" r:id="rId33"/>
    <p:sldId id="491" r:id="rId34"/>
    <p:sldId id="492" r:id="rId35"/>
    <p:sldId id="493" r:id="rId36"/>
    <p:sldId id="494" r:id="rId37"/>
    <p:sldId id="495" r:id="rId38"/>
    <p:sldId id="496" r:id="rId39"/>
    <p:sldId id="497" r:id="rId40"/>
    <p:sldId id="498" r:id="rId41"/>
    <p:sldId id="499" r:id="rId42"/>
    <p:sldId id="500" r:id="rId43"/>
    <p:sldId id="501" r:id="rId44"/>
    <p:sldId id="46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4"/>
    <p:restoredTop sz="88222"/>
  </p:normalViewPr>
  <p:slideViewPr>
    <p:cSldViewPr snapToObjects="1">
      <p:cViewPr>
        <p:scale>
          <a:sx n="110" d="100"/>
          <a:sy n="110" d="100"/>
        </p:scale>
        <p:origin x="1304" y="8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3/27/19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10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48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 smtClean="0"/>
              <a:t>Destination is only safe </a:t>
            </a:r>
            <a:r>
              <a:rPr lang="en-US" dirty="0" err="1" smtClean="0"/>
              <a:t>deadend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233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577167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6" name="Shape 3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(First example, link costs.)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Let’s suppose that there are only 3 routers in the entire Internet, </a:t>
            </a:r>
          </a:p>
          <a:p>
            <a:pPr lvl="0">
              <a:defRPr sz="1800"/>
            </a:pPr>
            <a:r>
              <a:rPr sz="2200"/>
              <a:t>and they are all directly connected to each other in this triangle.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For each router, we will decide how it should reach every other router.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For example, router u can reach router z directly, </a:t>
            </a:r>
          </a:p>
          <a:p>
            <a:pPr lvl="0">
              <a:defRPr sz="1800"/>
            </a:pPr>
            <a:r>
              <a:rPr sz="2200"/>
              <a:t>or it can reach router z indirectly, through router v. </a:t>
            </a:r>
          </a:p>
          <a:p>
            <a:pPr lvl="0">
              <a:defRPr sz="1800"/>
            </a:pPr>
            <a:r>
              <a:rPr sz="2200"/>
              <a:t>Which of the two routes (paths) is better?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In other words, for each source router, </a:t>
            </a:r>
          </a:p>
          <a:p>
            <a:pPr lvl="0">
              <a:defRPr sz="1800"/>
            </a:pPr>
            <a:r>
              <a:rPr sz="2200"/>
              <a:t>we will decide which is the best next hop to every destination router.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How will we decide? We will rely on these </a:t>
            </a:r>
            <a:r>
              <a:rPr sz="2200" u="sng"/>
              <a:t>3 clicks</a:t>
            </a:r>
            <a:r>
              <a:rPr sz="2200"/>
              <a:t> things called </a:t>
            </a:r>
            <a:r>
              <a:rPr sz="2200" u="sng"/>
              <a:t>click</a:t>
            </a:r>
            <a:r>
              <a:rPr sz="2200"/>
              <a:t> “link costs”. 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Each link is associated with a link cost. </a:t>
            </a:r>
          </a:p>
          <a:p>
            <a:pPr lvl="0">
              <a:defRPr sz="1800"/>
            </a:pPr>
            <a:r>
              <a:rPr sz="2200"/>
              <a:t>The lower the link cost, the better the quality of the link. 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So, link costs could represent, for example, </a:t>
            </a:r>
          </a:p>
          <a:p>
            <a:pPr lvl="0">
              <a:defRPr sz="1800"/>
            </a:pPr>
            <a:r>
              <a:rPr sz="2200" u="sng"/>
              <a:t>click</a:t>
            </a:r>
            <a:r>
              <a:rPr sz="2200"/>
              <a:t> the propagation delay of the link, </a:t>
            </a:r>
          </a:p>
          <a:p>
            <a:pPr lvl="0">
              <a:defRPr sz="1800"/>
            </a:pPr>
            <a:r>
              <a:rPr sz="2200"/>
              <a:t>or its </a:t>
            </a:r>
            <a:r>
              <a:rPr sz="2200" u="sng"/>
              <a:t>click</a:t>
            </a:r>
            <a:r>
              <a:rPr sz="2200"/>
              <a:t> current load. </a:t>
            </a:r>
          </a:p>
        </p:txBody>
      </p:sp>
    </p:spTree>
    <p:extLst>
      <p:ext uri="{BB962C8B-B14F-4D97-AF65-F5344CB8AC3E}">
        <p14:creationId xmlns:p14="http://schemas.microsoft.com/office/powerpoint/2010/main" val="1614579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0" name="Shape 4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(Least-cost routing.)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For each pair of routers, we will find the path that has the least total cost.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For example, from source router </a:t>
            </a:r>
            <a:r>
              <a:rPr sz="2200" u="sng" dirty="0"/>
              <a:t>click</a:t>
            </a:r>
            <a:r>
              <a:rPr sz="2200" dirty="0"/>
              <a:t> u to destination router z, </a:t>
            </a:r>
          </a:p>
          <a:p>
            <a:pPr lvl="0">
              <a:defRPr sz="1800"/>
            </a:pPr>
            <a:r>
              <a:rPr sz="2200" dirty="0"/>
              <a:t>- there is the </a:t>
            </a:r>
            <a:r>
              <a:rPr sz="2200" u="sng" dirty="0"/>
              <a:t>click</a:t>
            </a:r>
            <a:r>
              <a:rPr sz="2200" dirty="0"/>
              <a:t> direct path, which has cost 4;</a:t>
            </a:r>
          </a:p>
          <a:p>
            <a:pPr lvl="0">
              <a:defRPr sz="1800"/>
            </a:pPr>
            <a:r>
              <a:rPr sz="2200" dirty="0"/>
              <a:t>- and the </a:t>
            </a:r>
            <a:r>
              <a:rPr sz="2200" u="sng" dirty="0"/>
              <a:t>click</a:t>
            </a:r>
            <a:r>
              <a:rPr sz="2200" dirty="0"/>
              <a:t> indirect one, through v, which has cost 1 + 2 = 3.</a:t>
            </a:r>
          </a:p>
          <a:p>
            <a:pPr lvl="0">
              <a:defRPr sz="1800"/>
            </a:pPr>
            <a:r>
              <a:rPr sz="2200" dirty="0"/>
              <a:t>So, the </a:t>
            </a:r>
            <a:r>
              <a:rPr sz="2200" u="sng" dirty="0"/>
              <a:t>click</a:t>
            </a:r>
            <a:r>
              <a:rPr sz="2200" dirty="0"/>
              <a:t> indirect one is the best path.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Now, let’s fill in the forwarding table of router u:</a:t>
            </a:r>
          </a:p>
          <a:p>
            <a:pPr lvl="0">
              <a:defRPr sz="1800"/>
            </a:pPr>
            <a:r>
              <a:rPr sz="2200" dirty="0"/>
              <a:t>- the best next hop to destination router z is </a:t>
            </a:r>
            <a:r>
              <a:rPr sz="2200" u="sng" dirty="0"/>
              <a:t>click</a:t>
            </a:r>
            <a:r>
              <a:rPr sz="2200" dirty="0"/>
              <a:t> router v. 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u="sng" dirty="0"/>
              <a:t>click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Similarly, from </a:t>
            </a:r>
            <a:r>
              <a:rPr sz="2200" u="sng" dirty="0"/>
              <a:t>click</a:t>
            </a:r>
            <a:r>
              <a:rPr sz="2200" dirty="0"/>
              <a:t> source router u to destination router v,</a:t>
            </a:r>
          </a:p>
          <a:p>
            <a:pPr lvl="0">
              <a:defRPr sz="1800"/>
            </a:pPr>
            <a:r>
              <a:rPr sz="2200" dirty="0"/>
              <a:t>- there is a </a:t>
            </a:r>
            <a:r>
              <a:rPr sz="2200" u="sng" dirty="0"/>
              <a:t>click</a:t>
            </a:r>
            <a:r>
              <a:rPr sz="2200" dirty="0"/>
              <a:t> direct path, of cost 1;</a:t>
            </a:r>
          </a:p>
          <a:p>
            <a:pPr lvl="0">
              <a:defRPr sz="1800"/>
            </a:pPr>
            <a:r>
              <a:rPr sz="2200" dirty="0"/>
              <a:t>- and an </a:t>
            </a:r>
            <a:r>
              <a:rPr sz="2200" u="sng" dirty="0"/>
              <a:t>click</a:t>
            </a:r>
            <a:r>
              <a:rPr sz="2200" dirty="0"/>
              <a:t> indirect one, through z, of cost 4 + 2 = 6.</a:t>
            </a:r>
          </a:p>
          <a:p>
            <a:pPr lvl="0">
              <a:defRPr sz="1800"/>
            </a:pPr>
            <a:r>
              <a:rPr sz="2200" dirty="0"/>
              <a:t>So, the best path is the direct one.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Now, let’s fill in the forwarding table of router u:</a:t>
            </a:r>
          </a:p>
          <a:p>
            <a:pPr lvl="0">
              <a:defRPr sz="1800"/>
            </a:pPr>
            <a:r>
              <a:rPr sz="2200" dirty="0"/>
              <a:t>- the best next hop to destination router v is </a:t>
            </a:r>
            <a:r>
              <a:rPr sz="2200" u="sng" dirty="0"/>
              <a:t>click</a:t>
            </a:r>
            <a:r>
              <a:rPr sz="2200" dirty="0"/>
              <a:t> router v itself.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click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In a similar manner, we can fill in the forwarding tables of routers </a:t>
            </a:r>
            <a:r>
              <a:rPr sz="2200" u="sng" dirty="0"/>
              <a:t>2 clicks</a:t>
            </a:r>
            <a:r>
              <a:rPr sz="2200" dirty="0"/>
              <a:t> z and </a:t>
            </a:r>
            <a:r>
              <a:rPr sz="2200" u="sng" dirty="0"/>
              <a:t>2 clicks</a:t>
            </a:r>
            <a:r>
              <a:rPr sz="2200" dirty="0"/>
              <a:t> v.</a:t>
            </a:r>
          </a:p>
        </p:txBody>
      </p:sp>
    </p:spTree>
    <p:extLst>
      <p:ext uri="{BB962C8B-B14F-4D97-AF65-F5344CB8AC3E}">
        <p14:creationId xmlns:p14="http://schemas.microsoft.com/office/powerpoint/2010/main" val="1410147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21592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04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16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45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53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01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9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21203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60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 smtClean="0"/>
              <a:t>What could go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91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3/27/19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3/27/19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3/27/19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/>
              <a:t>Spring 2019 (MW 3:00-4:15pm in Shaffer 301)</a:t>
            </a: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altLang="zh-CN" sz="4800" dirty="0" smtClean="0"/>
              <a:t>Routing Fundamentals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Forwarding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Directing a packet to the correct interface so that it progresses to its destination</a:t>
            </a:r>
          </a:p>
          <a:p>
            <a:pPr lvl="1"/>
            <a:r>
              <a:rPr lang="en-US" dirty="0" smtClean="0"/>
              <a:t>Local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Read address from packet header</a:t>
            </a:r>
          </a:p>
          <a:p>
            <a:pPr lvl="1"/>
            <a:r>
              <a:rPr lang="en-US" dirty="0" smtClean="0"/>
              <a:t>Search forwarding table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4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Routing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network-wide </a:t>
            </a:r>
            <a:r>
              <a:rPr lang="en-US" i="1" dirty="0"/>
              <a:t>forwarding tables</a:t>
            </a:r>
            <a:r>
              <a:rPr lang="en-US" dirty="0"/>
              <a:t> to enable end-to-end communication</a:t>
            </a:r>
          </a:p>
          <a:p>
            <a:pPr lvl="1"/>
            <a:r>
              <a:rPr lang="en-US" dirty="0" smtClean="0"/>
              <a:t>Global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Using different routing </a:t>
            </a:r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6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Forwarding </a:t>
            </a:r>
            <a:r>
              <a:rPr lang="en-US" dirty="0" smtClean="0"/>
              <a:t>vs. routing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Forwarding: “</a:t>
            </a:r>
            <a:r>
              <a:rPr lang="en-US" dirty="0" smtClean="0">
                <a:solidFill>
                  <a:schemeClr val="accent5"/>
                </a:solidFill>
              </a:rPr>
              <a:t>data plane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Directing one data packet</a:t>
            </a:r>
          </a:p>
          <a:p>
            <a:pPr lvl="1"/>
            <a:r>
              <a:rPr lang="en-US" dirty="0" smtClean="0"/>
              <a:t>Each router using local routing state</a:t>
            </a:r>
          </a:p>
          <a:p>
            <a:r>
              <a:rPr lang="en-US" dirty="0" smtClean="0"/>
              <a:t>Routing: “</a:t>
            </a:r>
            <a:r>
              <a:rPr lang="en-US" dirty="0" smtClean="0">
                <a:solidFill>
                  <a:schemeClr val="accent5"/>
                </a:solidFill>
              </a:rPr>
              <a:t>control plane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Computing the forwarding tables that guide packets</a:t>
            </a:r>
          </a:p>
          <a:p>
            <a:pPr lvl="1"/>
            <a:r>
              <a:rPr lang="en-US" dirty="0" smtClean="0"/>
              <a:t>Jointly computed by routers using a distributed algorithm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Very different timescales!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7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fundamentals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routing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path to a given destination</a:t>
            </a:r>
          </a:p>
          <a:p>
            <a:r>
              <a:rPr lang="en-US" dirty="0" smtClean="0"/>
              <a:t>How do we know that the state contained in forwarding tables meets our goal?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his is what “</a:t>
            </a:r>
            <a:r>
              <a:rPr lang="en-US" dirty="0" smtClean="0">
                <a:solidFill>
                  <a:schemeClr val="accent5"/>
                </a:solidFill>
              </a:rPr>
              <a:t>validity</a:t>
            </a:r>
            <a:r>
              <a:rPr lang="en-US" dirty="0" smtClean="0"/>
              <a:t>” of routing state tells us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[This is non-standard terminology]</a:t>
            </a:r>
          </a:p>
          <a:p>
            <a:pPr lvl="1"/>
            <a:endParaRPr lang="en-US" dirty="0"/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617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vs. global view of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Local</a:t>
            </a:r>
            <a:r>
              <a:rPr lang="en-US" dirty="0" smtClean="0"/>
              <a:t> routing state is the forwarding table in a single router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By itself, the state in a single router cannot be evaluated 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It must be evaluated in terms of the global context</a:t>
            </a:r>
          </a:p>
          <a:p>
            <a:pPr lvl="4"/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8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Local </a:t>
            </a:r>
            <a:r>
              <a:rPr lang="en-US" dirty="0"/>
              <a:t>vs. global view of state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986015"/>
              </p:ext>
            </p:extLst>
          </p:nvPr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/>
                <a:gridCol w="878442"/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r>
                        <a:rPr lang="en-US" sz="1200" baseline="0" dirty="0" smtClean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chemeClr val="accent4">
              <a:alpha val="24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#0</a:t>
            </a:r>
            <a:endParaRPr lang="en-US" dirty="0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</a:t>
            </a:r>
            <a:r>
              <a:rPr lang="en-US" sz="1200" smtClean="0"/>
              <a:t>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8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JHU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MIT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NYU</a:t>
            </a:r>
            <a:endParaRPr lang="en-US" dirty="0"/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477878"/>
              </p:ext>
            </p:extLst>
          </p:nvPr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/>
                <a:gridCol w="878442"/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r>
                        <a:rPr lang="en-US" sz="1200" baseline="0" dirty="0" smtClean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</a:t>
            </a:r>
            <a:r>
              <a:rPr lang="en-US" sz="1200" dirty="0" smtClean="0"/>
              <a:t>Table @ #6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#6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208456" y="3593293"/>
            <a:ext cx="1865564" cy="390525"/>
          </a:xfrm>
          <a:prstGeom prst="roundRect">
            <a:avLst/>
          </a:prstGeom>
          <a:solidFill>
            <a:schemeClr val="accent4">
              <a:alpha val="24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03701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/>
                <a:gridCol w="878442"/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r>
                        <a:rPr lang="en-US" sz="1200" baseline="0" dirty="0" smtClean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MIT</a:t>
                      </a:r>
                      <a:endParaRPr lang="en-US" sz="1200" b="0" dirty="0">
                        <a:solidFill>
                          <a:srgbClr val="333399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rgbClr val="333399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4780456" y="2573484"/>
            <a:ext cx="1865564" cy="390525"/>
          </a:xfrm>
          <a:prstGeom prst="roundRect">
            <a:avLst/>
          </a:prstGeom>
          <a:solidFill>
            <a:schemeClr val="accent4">
              <a:alpha val="24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</a:t>
            </a:r>
            <a:r>
              <a:rPr lang="en-US" sz="1200" dirty="0" smtClean="0"/>
              <a:t>Table @ #2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5036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44" grpId="0"/>
      <p:bldP spid="57" grpId="0" animBg="1"/>
      <p:bldP spid="79" grpId="0"/>
      <p:bldP spid="83" grpId="0"/>
      <p:bldP spid="85" grpId="0" animBg="1"/>
      <p:bldP spid="88" grpId="0" animBg="1"/>
      <p:bldP spid="8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 vs. global view of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Local</a:t>
            </a:r>
            <a:r>
              <a:rPr lang="en-US" dirty="0" smtClean="0"/>
              <a:t> routing state is the forwarding table in a single router</a:t>
            </a:r>
          </a:p>
          <a:p>
            <a:pPr lvl="1"/>
            <a:r>
              <a:rPr lang="en-US" dirty="0" smtClean="0"/>
              <a:t>By itself, the state in a single router cannot be evaluated </a:t>
            </a:r>
          </a:p>
          <a:p>
            <a:pPr lvl="1"/>
            <a:r>
              <a:rPr lang="en-US" dirty="0" smtClean="0"/>
              <a:t>It must be evaluated in terms of the global context</a:t>
            </a:r>
          </a:p>
          <a:p>
            <a:r>
              <a:rPr lang="en-US" i="1" dirty="0" smtClean="0"/>
              <a:t>Global</a:t>
            </a:r>
            <a:r>
              <a:rPr lang="en-US" dirty="0" smtClean="0"/>
              <a:t> state refers to the collection of forwarding tables in each of the routers</a:t>
            </a:r>
          </a:p>
          <a:p>
            <a:pPr lvl="1"/>
            <a:r>
              <a:rPr lang="en-US" dirty="0" smtClean="0"/>
              <a:t>Global state determines which paths packets take</a:t>
            </a:r>
          </a:p>
          <a:p>
            <a:pPr lvl="1"/>
            <a:r>
              <a:rPr lang="en-US" dirty="0" smtClean="0"/>
              <a:t>(Will discuss later where this routing state comes from)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2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“Valid” routing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state is “valid” if it produces forwarding decisions that always deliver packets to their destinations</a:t>
            </a:r>
          </a:p>
          <a:p>
            <a:r>
              <a:rPr lang="en-US" dirty="0" smtClean="0"/>
              <a:t>Goal of routing protocols: compute valid state</a:t>
            </a:r>
          </a:p>
          <a:p>
            <a:pPr lvl="1"/>
            <a:r>
              <a:rPr lang="en-US" dirty="0" smtClean="0"/>
              <a:t>How can we tell if routing state is valid?</a:t>
            </a:r>
          </a:p>
          <a:p>
            <a:r>
              <a:rPr lang="en-US" dirty="0" smtClean="0"/>
              <a:t>Need a succinct correctness condition for routing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5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and sufficient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routing state is valid </a:t>
            </a:r>
            <a:r>
              <a:rPr lang="en-US" i="1" dirty="0" smtClean="0">
                <a:solidFill>
                  <a:schemeClr val="accent5"/>
                </a:solidFill>
              </a:rPr>
              <a:t>if and only if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There are no dead ends (other than destination)</a:t>
            </a:r>
          </a:p>
          <a:p>
            <a:pPr lvl="1"/>
            <a:r>
              <a:rPr lang="en-US" dirty="0" smtClean="0"/>
              <a:t>There are no loops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5"/>
                </a:solidFill>
              </a:rPr>
              <a:t>dead end </a:t>
            </a:r>
            <a:r>
              <a:rPr lang="en-US" dirty="0" smtClean="0"/>
              <a:t>is when there is no outgoing link (next-hop)</a:t>
            </a:r>
          </a:p>
          <a:p>
            <a:pPr lvl="1"/>
            <a:r>
              <a:rPr lang="en-US" dirty="0" smtClean="0"/>
              <a:t>A packet arrives, but the forwarding decision does not yield any outgoing link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5"/>
                </a:solidFill>
              </a:rPr>
              <a:t>loop </a:t>
            </a:r>
            <a:r>
              <a:rPr lang="en-US" dirty="0" smtClean="0"/>
              <a:t>is when a packet cycles around the same set of nodes forever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1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are very welcome! </a:t>
            </a:r>
          </a:p>
          <a:p>
            <a:pPr lvl="1"/>
            <a:r>
              <a:rPr lang="en-US" dirty="0" smtClean="0"/>
              <a:t>Undergraduate: recommendation letters for applying to graduate programs (Berkeley/Princeton/MIT/Stanford/CMU/Harvard, etc.)</a:t>
            </a:r>
          </a:p>
          <a:p>
            <a:pPr lvl="1"/>
            <a:r>
              <a:rPr lang="en-US" dirty="0" smtClean="0"/>
              <a:t>Master: join my research group as PhDs</a:t>
            </a:r>
          </a:p>
          <a:p>
            <a:pPr lvl="1"/>
            <a:r>
              <a:rPr lang="en-US" dirty="0" smtClean="0"/>
              <a:t>PhD: GBO projects</a:t>
            </a:r>
          </a:p>
          <a:p>
            <a:r>
              <a:rPr lang="en-US" dirty="0" smtClean="0"/>
              <a:t>Requirements:</a:t>
            </a:r>
          </a:p>
          <a:p>
            <a:pPr lvl="1"/>
            <a:r>
              <a:rPr lang="en-US" dirty="0"/>
              <a:t>Get A/A+ from 601.414/614 Computer </a:t>
            </a:r>
            <a:r>
              <a:rPr lang="en-US" dirty="0" smtClean="0"/>
              <a:t>Networks</a:t>
            </a:r>
          </a:p>
          <a:p>
            <a:pPr lvl="1"/>
            <a:r>
              <a:rPr lang="en-US" dirty="0" smtClean="0"/>
              <a:t>Good programming skills in C/C++/Python</a:t>
            </a:r>
          </a:p>
          <a:p>
            <a:pPr lvl="1"/>
            <a:r>
              <a:rPr lang="en-US" dirty="0" smtClean="0"/>
              <a:t>Having taken 601.714 </a:t>
            </a:r>
            <a:r>
              <a:rPr lang="en-US" dirty="0"/>
              <a:t>Advanced Computer </a:t>
            </a:r>
            <a:r>
              <a:rPr lang="en-US" dirty="0" smtClean="0"/>
              <a:t>Networks (offered every fall) is a plus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59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Loop!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415846"/>
              </p:ext>
            </p:extLst>
          </p:nvPr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/>
                <a:gridCol w="878442"/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r>
                        <a:rPr lang="en-US" sz="1200" baseline="0" dirty="0" smtClean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chemeClr val="accent4">
              <a:alpha val="24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#0</a:t>
            </a:r>
            <a:endParaRPr lang="en-US" dirty="0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</a:t>
            </a:r>
            <a:r>
              <a:rPr lang="en-US" sz="1200" smtClean="0"/>
              <a:t>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8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JHU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MIT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NYU</a:t>
            </a:r>
            <a:endParaRPr lang="en-US" dirty="0"/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992329"/>
              </p:ext>
            </p:extLst>
          </p:nvPr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/>
                <a:gridCol w="878442"/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r>
                        <a:rPr lang="en-US" sz="1200" baseline="0" dirty="0" smtClean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</a:t>
            </a:r>
            <a:r>
              <a:rPr lang="en-US" sz="1200" dirty="0" smtClean="0"/>
              <a:t>Table @ #6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#6</a:t>
            </a:r>
            <a:endParaRPr lang="en-US" dirty="0"/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808706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/>
                <a:gridCol w="878442"/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r>
                        <a:rPr lang="en-US" sz="1200" baseline="0" dirty="0" smtClean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MIT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4780456" y="2573484"/>
            <a:ext cx="1865564" cy="390525"/>
          </a:xfrm>
          <a:prstGeom prst="roundRect">
            <a:avLst/>
          </a:prstGeom>
          <a:solidFill>
            <a:schemeClr val="accent4">
              <a:alpha val="24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</a:t>
            </a:r>
            <a:r>
              <a:rPr lang="en-US" sz="1200" dirty="0" smtClean="0"/>
              <a:t>Table @ #2</a:t>
            </a:r>
            <a:endParaRPr lang="en-US" sz="1200" dirty="0"/>
          </a:p>
        </p:txBody>
      </p:sp>
      <p:cxnSp>
        <p:nvCxnSpPr>
          <p:cNvPr id="4" name="Straight Arrow Connector 3"/>
          <p:cNvCxnSpPr>
            <a:endCxn id="88" idx="3"/>
          </p:cNvCxnSpPr>
          <p:nvPr/>
        </p:nvCxnSpPr>
        <p:spPr bwMode="auto">
          <a:xfrm flipH="1" flipV="1">
            <a:off x="6646020" y="2768747"/>
            <a:ext cx="2345580" cy="10119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5" name="Straight Arrow Connector 44"/>
          <p:cNvCxnSpPr>
            <a:endCxn id="77" idx="3"/>
          </p:cNvCxnSpPr>
          <p:nvPr/>
        </p:nvCxnSpPr>
        <p:spPr bwMode="auto">
          <a:xfrm flipH="1">
            <a:off x="7814722" y="3780702"/>
            <a:ext cx="1176878" cy="14858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7317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 end to MIT @ #0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47922"/>
              </p:ext>
            </p:extLst>
          </p:nvPr>
        </p:nvGraphicFramePr>
        <p:xfrm>
          <a:off x="6075152" y="4220209"/>
          <a:ext cx="1663369" cy="119642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/>
                <a:gridCol w="878442"/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r>
                        <a:rPr lang="en-US" sz="1200" baseline="0" dirty="0" smtClean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smtClean="0"/>
                        <a:t>JHU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#0</a:t>
            </a:r>
            <a:endParaRPr lang="en-US" dirty="0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</a:t>
            </a:r>
            <a:r>
              <a:rPr lang="en-US" sz="1200" smtClean="0"/>
              <a:t>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8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JHU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MIT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NYU</a:t>
            </a:r>
            <a:endParaRPr lang="en-US" dirty="0"/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770018"/>
              </p:ext>
            </p:extLst>
          </p:nvPr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/>
                <a:gridCol w="878442"/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r>
                        <a:rPr lang="en-US" sz="1200" baseline="0" dirty="0" smtClean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</a:t>
            </a:r>
            <a:r>
              <a:rPr lang="en-US" sz="1200" dirty="0" smtClean="0"/>
              <a:t>Table @ #6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#6</a:t>
            </a:r>
            <a:endParaRPr lang="en-US" dirty="0"/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866640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/>
                <a:gridCol w="878442"/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r>
                        <a:rPr lang="en-US" sz="1200" baseline="0" dirty="0" smtClean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MIT</a:t>
                      </a:r>
                      <a:endParaRPr lang="en-US" sz="1200" b="0" dirty="0">
                        <a:solidFill>
                          <a:srgbClr val="333399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b="0" dirty="0">
                        <a:solidFill>
                          <a:srgbClr val="333399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</a:t>
            </a:r>
            <a:r>
              <a:rPr lang="en-US" sz="1200" dirty="0" smtClean="0"/>
              <a:t>Table @ #2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1297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and sufficient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routing state is valid </a:t>
            </a:r>
            <a:r>
              <a:rPr lang="en-US" i="1" dirty="0" smtClean="0">
                <a:solidFill>
                  <a:schemeClr val="accent5"/>
                </a:solidFill>
              </a:rPr>
              <a:t>if and only if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There are no dead ends (other than destination)</a:t>
            </a:r>
          </a:p>
          <a:p>
            <a:pPr lvl="1"/>
            <a:r>
              <a:rPr lang="en-US" dirty="0" smtClean="0"/>
              <a:t>There are no loops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(“only if”)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run into a dead end before hitting destination, 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ou’ll never reach the destination</a:t>
            </a:r>
          </a:p>
          <a:p>
            <a:r>
              <a:rPr lang="en-US" dirty="0" smtClean="0"/>
              <a:t>If you run into a loop, </a:t>
            </a:r>
          </a:p>
          <a:p>
            <a:pPr lvl="1"/>
            <a:r>
              <a:rPr lang="en-US" dirty="0" smtClean="0"/>
              <a:t>you’ll never reach destination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3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Sufficient (“if”)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there are no dead ends</a:t>
            </a:r>
            <a:r>
              <a:rPr lang="en-US" dirty="0"/>
              <a:t> </a:t>
            </a:r>
            <a:r>
              <a:rPr lang="en-US" dirty="0" smtClean="0"/>
              <a:t>and no loops</a:t>
            </a:r>
          </a:p>
          <a:p>
            <a:r>
              <a:rPr lang="en-US" dirty="0" smtClean="0"/>
              <a:t>Packet must keep wandering, but without repeating</a:t>
            </a:r>
          </a:p>
          <a:p>
            <a:pPr lvl="1"/>
            <a:r>
              <a:rPr lang="en-US" dirty="0" smtClean="0"/>
              <a:t>If ever enter same switch from same link, will loop</a:t>
            </a:r>
          </a:p>
          <a:p>
            <a:r>
              <a:rPr lang="en-US" dirty="0" smtClean="0"/>
              <a:t>Only a finite number of possible links for it to visit</a:t>
            </a:r>
          </a:p>
          <a:p>
            <a:pPr lvl="1"/>
            <a:r>
              <a:rPr lang="en-US" dirty="0" smtClean="0"/>
              <a:t>It cannot keep wandering forever without looping</a:t>
            </a:r>
          </a:p>
          <a:p>
            <a:pPr lvl="1"/>
            <a:r>
              <a:rPr lang="en-US" dirty="0" smtClean="0"/>
              <a:t>Must eventually hit destination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8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validity of routing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only on a single destination</a:t>
            </a:r>
          </a:p>
          <a:p>
            <a:pPr lvl="1"/>
            <a:r>
              <a:rPr lang="en-US" dirty="0" smtClean="0"/>
              <a:t>Ignore all other routing state</a:t>
            </a:r>
          </a:p>
          <a:p>
            <a:r>
              <a:rPr lang="en-US" dirty="0" smtClean="0"/>
              <a:t>Mark outgoing link (“next hop”) with arrow</a:t>
            </a:r>
          </a:p>
          <a:p>
            <a:pPr lvl="1"/>
            <a:r>
              <a:rPr lang="en-US" dirty="0" smtClean="0"/>
              <a:t>There is only one at each node</a:t>
            </a:r>
          </a:p>
          <a:p>
            <a:r>
              <a:rPr lang="en-US" dirty="0" smtClean="0"/>
              <a:t>Eliminate all links with no arrows</a:t>
            </a:r>
          </a:p>
          <a:p>
            <a:r>
              <a:rPr lang="en-US" dirty="0" smtClean="0"/>
              <a:t>Look at what’s left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6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destination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60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arrows on outgoing links (to blue dot)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4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unused links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600200" y="5638801"/>
            <a:ext cx="5943600" cy="525050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pPr algn="ctr" defTabSz="914165"/>
            <a:r>
              <a:rPr lang="en-US" sz="2812" dirty="0">
                <a:solidFill>
                  <a:schemeClr val="accent5"/>
                </a:solidFill>
                <a:latin typeface="Arial"/>
              </a:rPr>
              <a:t>Leaves </a:t>
            </a:r>
            <a:r>
              <a:rPr lang="en-US" sz="2812" dirty="0" smtClean="0">
                <a:solidFill>
                  <a:schemeClr val="accent5"/>
                </a:solidFill>
                <a:latin typeface="Arial"/>
              </a:rPr>
              <a:t>spanning </a:t>
            </a:r>
            <a:r>
              <a:rPr lang="en-US" sz="2812" dirty="0">
                <a:solidFill>
                  <a:schemeClr val="accent5"/>
                </a:solidFill>
                <a:latin typeface="Arial"/>
              </a:rPr>
              <a:t>t</a:t>
            </a:r>
            <a:r>
              <a:rPr lang="en-US" sz="2812" dirty="0" smtClean="0">
                <a:solidFill>
                  <a:schemeClr val="accent5"/>
                </a:solidFill>
                <a:latin typeface="Arial"/>
              </a:rPr>
              <a:t>ree</a:t>
            </a:r>
            <a:r>
              <a:rPr lang="en-US" sz="2812" dirty="0">
                <a:solidFill>
                  <a:schemeClr val="accent5"/>
                </a:solidFill>
                <a:latin typeface="Arial"/>
              </a:rPr>
              <a:t>: Valid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6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</a:p>
          <a:p>
            <a:pPr lvl="1"/>
            <a:r>
              <a:rPr lang="en-US" dirty="0" smtClean="0"/>
              <a:t>Hardware-software co-design: leverage programmable hardware (e.g., programmable switches, GPUs, FPGAs) to improve computation, networking and storage for cloud computing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AI &amp; Systems: apply AI to improve systems, and design systems to improve AI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Check my publications for details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35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6" name="Straight Connector 75"/>
          <p:cNvCxnSpPr>
            <a:stCxn id="7" idx="1"/>
            <a:endCxn id="5" idx="6"/>
          </p:cNvCxnSpPr>
          <p:nvPr/>
        </p:nvCxnSpPr>
        <p:spPr bwMode="auto">
          <a:xfrm flipH="1" flipV="1">
            <a:off x="1981200" y="1905000"/>
            <a:ext cx="2003518" cy="1747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600200" y="5638801"/>
            <a:ext cx="5943600" cy="525050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pPr algn="ctr" defTabSz="914165"/>
            <a:r>
              <a:rPr lang="en-US" sz="2812" dirty="0" smtClean="0">
                <a:solidFill>
                  <a:schemeClr val="accent5"/>
                </a:solidFill>
                <a:latin typeface="Arial"/>
              </a:rPr>
              <a:t>Is this valid?</a:t>
            </a:r>
            <a:endParaRPr lang="en-US" sz="2812" dirty="0">
              <a:solidFill>
                <a:schemeClr val="accent5"/>
              </a:solidFill>
              <a:latin typeface="Arial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valid: Contains loop!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  <p:cxnSp>
        <p:nvCxnSpPr>
          <p:cNvPr id="27" name="Straight Connector 26"/>
          <p:cNvCxnSpPr>
            <a:stCxn id="7" idx="1"/>
            <a:endCxn id="5" idx="6"/>
          </p:cNvCxnSpPr>
          <p:nvPr/>
        </p:nvCxnSpPr>
        <p:spPr bwMode="auto">
          <a:xfrm flipH="1" flipV="1">
            <a:off x="1981200" y="1905000"/>
            <a:ext cx="2003518" cy="1747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154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easy to check validity of routing state for a particular destination</a:t>
            </a:r>
          </a:p>
          <a:p>
            <a:r>
              <a:rPr lang="en-US" dirty="0" smtClean="0"/>
              <a:t>Dead ends are</a:t>
            </a:r>
            <a:r>
              <a:rPr lang="en-US" dirty="0"/>
              <a:t> </a:t>
            </a:r>
            <a:r>
              <a:rPr lang="en-US" dirty="0" smtClean="0"/>
              <a:t>nodes without outgoing arrow</a:t>
            </a:r>
          </a:p>
          <a:p>
            <a:r>
              <a:rPr lang="en-US" dirty="0" smtClean="0"/>
              <a:t>Loops are obvious too</a:t>
            </a:r>
          </a:p>
          <a:p>
            <a:pPr lvl="1"/>
            <a:r>
              <a:rPr lang="en-US" dirty="0" smtClean="0"/>
              <a:t>Disconnected from rest of graph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8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routing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v1: Find a path to a given destination</a:t>
            </a:r>
          </a:p>
          <a:p>
            <a:r>
              <a:rPr lang="en-US" dirty="0" smtClean="0"/>
              <a:t>v2: Find a </a:t>
            </a:r>
            <a:r>
              <a:rPr lang="en-US" i="1" dirty="0" smtClean="0">
                <a:solidFill>
                  <a:schemeClr val="accent5"/>
                </a:solidFill>
              </a:rPr>
              <a:t>least-cost path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to a given destination </a:t>
            </a:r>
            <a:endParaRPr lang="en-US" dirty="0"/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518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 rot="10800000" flipH="1">
            <a:off x="6509744" y="3582719"/>
            <a:ext cx="1330523" cy="66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sp>
        <p:nvSpPr>
          <p:cNvPr id="297" name="Shape 297"/>
          <p:cNvSpPr/>
          <p:nvPr/>
        </p:nvSpPr>
        <p:spPr>
          <a:xfrm rot="10800000" flipH="1">
            <a:off x="3866555" y="2752258"/>
            <a:ext cx="1401961" cy="3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sp>
        <p:nvSpPr>
          <p:cNvPr id="298" name="Shape 298"/>
          <p:cNvSpPr/>
          <p:nvPr/>
        </p:nvSpPr>
        <p:spPr>
          <a:xfrm rot="10800000" flipH="1">
            <a:off x="1169790" y="3609510"/>
            <a:ext cx="1401961" cy="669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grpSp>
        <p:nvGrpSpPr>
          <p:cNvPr id="307" name="Group 307"/>
          <p:cNvGrpSpPr/>
          <p:nvPr/>
        </p:nvGrpSpPr>
        <p:grpSpPr>
          <a:xfrm>
            <a:off x="535783" y="2359353"/>
            <a:ext cx="2018109" cy="1232297"/>
            <a:chOff x="0" y="0"/>
            <a:chExt cx="2870200" cy="1752600"/>
          </a:xfrm>
        </p:grpSpPr>
        <p:sp>
          <p:nvSpPr>
            <p:cNvPr id="300" name="Shape 300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next hop</a:t>
              </a:r>
            </a:p>
          </p:txBody>
        </p:sp>
        <p:sp>
          <p:nvSpPr>
            <p:cNvPr id="303" name="Shape 303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04" name="Shape 304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z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08" name="Shape 308"/>
          <p:cNvSpPr/>
          <p:nvPr/>
        </p:nvSpPr>
        <p:spPr>
          <a:xfrm>
            <a:off x="4438057" y="4016471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4</a:t>
            </a:r>
          </a:p>
        </p:txBody>
      </p:sp>
      <p:sp>
        <p:nvSpPr>
          <p:cNvPr id="309" name="Shape 309"/>
          <p:cNvSpPr/>
          <p:nvPr/>
        </p:nvSpPr>
        <p:spPr>
          <a:xfrm>
            <a:off x="3027166" y="3503014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1</a:t>
            </a:r>
          </a:p>
        </p:txBody>
      </p:sp>
      <p:sp>
        <p:nvSpPr>
          <p:cNvPr id="310" name="Shape 310"/>
          <p:cNvSpPr/>
          <p:nvPr/>
        </p:nvSpPr>
        <p:spPr>
          <a:xfrm>
            <a:off x="6000752" y="3503014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2</a:t>
            </a:r>
          </a:p>
        </p:txBody>
      </p:sp>
      <p:sp>
        <p:nvSpPr>
          <p:cNvPr id="311" name="Shape 311"/>
          <p:cNvSpPr/>
          <p:nvPr/>
        </p:nvSpPr>
        <p:spPr>
          <a:xfrm flipH="1">
            <a:off x="2147243" y="3465881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2214561" y="4475060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4761536" y="3465881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4304110" y="3127305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  <a:latin typeface="+mn-lt"/>
              </a:rPr>
              <a:t>v</a:t>
            </a:r>
          </a:p>
        </p:txBody>
      </p:sp>
      <p:sp>
        <p:nvSpPr>
          <p:cNvPr id="315" name="Shape 315"/>
          <p:cNvSpPr/>
          <p:nvPr/>
        </p:nvSpPr>
        <p:spPr>
          <a:xfrm>
            <a:off x="1714502" y="412743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  <a:latin typeface="+mn-lt"/>
              </a:rPr>
              <a:t>u</a:t>
            </a:r>
          </a:p>
        </p:txBody>
      </p:sp>
      <p:sp>
        <p:nvSpPr>
          <p:cNvPr id="316" name="Shape 316"/>
          <p:cNvSpPr/>
          <p:nvPr/>
        </p:nvSpPr>
        <p:spPr>
          <a:xfrm>
            <a:off x="6849070" y="4118501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  <a:latin typeface="+mn-lt"/>
              </a:rPr>
              <a:t>z</a:t>
            </a:r>
          </a:p>
        </p:txBody>
      </p:sp>
      <p:sp>
        <p:nvSpPr>
          <p:cNvPr id="317" name="Shape 317"/>
          <p:cNvSpPr/>
          <p:nvPr/>
        </p:nvSpPr>
        <p:spPr>
          <a:xfrm>
            <a:off x="812601" y="3127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18" name="Shape 318"/>
          <p:cNvSpPr/>
          <p:nvPr/>
        </p:nvSpPr>
        <p:spPr>
          <a:xfrm>
            <a:off x="1759148" y="3127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?</a:t>
            </a:r>
          </a:p>
        </p:txBody>
      </p:sp>
      <p:sp>
        <p:nvSpPr>
          <p:cNvPr id="319" name="Shape 319"/>
          <p:cNvSpPr/>
          <p:nvPr/>
        </p:nvSpPr>
        <p:spPr>
          <a:xfrm>
            <a:off x="2527102" y="5449024"/>
            <a:ext cx="140196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link costs</a:t>
            </a:r>
          </a:p>
        </p:txBody>
      </p:sp>
      <p:sp>
        <p:nvSpPr>
          <p:cNvPr id="320" name="Shape 320"/>
          <p:cNvSpPr/>
          <p:nvPr/>
        </p:nvSpPr>
        <p:spPr>
          <a:xfrm>
            <a:off x="3149791" y="3885955"/>
            <a:ext cx="15088" cy="1563070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1" name="Shape 321"/>
          <p:cNvSpPr/>
          <p:nvPr/>
        </p:nvSpPr>
        <p:spPr>
          <a:xfrm flipH="1">
            <a:off x="3303986" y="4360482"/>
            <a:ext cx="1219718" cy="1088541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2" name="Shape 322"/>
          <p:cNvSpPr/>
          <p:nvPr/>
        </p:nvSpPr>
        <p:spPr>
          <a:xfrm flipH="1">
            <a:off x="3549203" y="3859163"/>
            <a:ext cx="2503741" cy="1620324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4982767" y="4715078"/>
            <a:ext cx="3187898" cy="1457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/>
          <a:p>
            <a:pPr lvl="0" algn="l">
              <a:defRPr sz="1800"/>
            </a:pPr>
            <a:r>
              <a:rPr lang="en-US" sz="2250" b="0" dirty="0">
                <a:solidFill>
                  <a:schemeClr val="accent5"/>
                </a:solidFill>
                <a:latin typeface="+mn-lt"/>
                <a:ea typeface="+mn-ea"/>
                <a:cs typeface="+mn-cs"/>
                <a:sym typeface="Calibri"/>
              </a:rPr>
              <a:t>C</a:t>
            </a:r>
            <a:r>
              <a:rPr sz="2250" b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  <a:sym typeface="Calibri"/>
              </a:rPr>
              <a:t>ould represent             </a:t>
            </a:r>
            <a:endParaRPr sz="2250" b="0" dirty="0">
              <a:solidFill>
                <a:schemeClr val="accent5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chemeClr val="accent5"/>
                </a:solidFill>
                <a:latin typeface="+mn-lt"/>
                <a:ea typeface="+mn-ea"/>
                <a:cs typeface="+mn-cs"/>
                <a:sym typeface="Calibri"/>
              </a:rPr>
              <a:t>P</a:t>
            </a:r>
            <a:r>
              <a:rPr sz="2250" b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  <a:sym typeface="Calibri"/>
              </a:rPr>
              <a:t>ropagation </a:t>
            </a:r>
            <a:r>
              <a:rPr sz="2250" b="0" dirty="0">
                <a:solidFill>
                  <a:schemeClr val="accent5"/>
                </a:solidFill>
                <a:latin typeface="+mn-lt"/>
                <a:ea typeface="+mn-ea"/>
                <a:cs typeface="+mn-cs"/>
                <a:sym typeface="Calibri"/>
              </a:rPr>
              <a:t>delay</a:t>
            </a:r>
            <a:endParaRPr lang="en-US" sz="2250" b="0" dirty="0">
              <a:solidFill>
                <a:schemeClr val="accent5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chemeClr val="accent5"/>
                </a:solidFill>
                <a:latin typeface="+mn-lt"/>
                <a:ea typeface="+mn-ea"/>
                <a:cs typeface="+mn-cs"/>
                <a:sym typeface="Calibri"/>
              </a:rPr>
              <a:t>L</a:t>
            </a:r>
            <a:r>
              <a:rPr lang="en-US" sz="2250" b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  <a:sym typeface="Calibri"/>
              </a:rPr>
              <a:t>oad </a:t>
            </a:r>
            <a:endParaRPr lang="en-US" sz="2250" b="0" dirty="0">
              <a:solidFill>
                <a:schemeClr val="accent5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chemeClr val="accent5"/>
                </a:solidFill>
                <a:latin typeface="+mn-lt"/>
                <a:ea typeface="+mn-ea"/>
                <a:cs typeface="+mn-cs"/>
                <a:sym typeface="Calibri"/>
              </a:rPr>
              <a:t>C</a:t>
            </a:r>
            <a:r>
              <a:rPr lang="en-US" sz="2250" b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  <a:sym typeface="Calibri"/>
              </a:rPr>
              <a:t>ost</a:t>
            </a:r>
            <a:endParaRPr lang="en-US" sz="2250" b="0" dirty="0">
              <a:solidFill>
                <a:schemeClr val="accent5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332" name="Group 332"/>
          <p:cNvGrpSpPr/>
          <p:nvPr/>
        </p:nvGrpSpPr>
        <p:grpSpPr>
          <a:xfrm>
            <a:off x="6509744" y="2323633"/>
            <a:ext cx="2018109" cy="1232297"/>
            <a:chOff x="0" y="0"/>
            <a:chExt cx="2870200" cy="1752600"/>
          </a:xfrm>
        </p:grpSpPr>
        <p:sp>
          <p:nvSpPr>
            <p:cNvPr id="325" name="Shape 325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27" name="Shape 327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next hop</a:t>
              </a:r>
            </a:p>
          </p:txBody>
        </p:sp>
        <p:sp>
          <p:nvSpPr>
            <p:cNvPr id="328" name="Shape 328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29" name="Shape 329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u</a:t>
              </a:r>
            </a:p>
          </p:txBody>
        </p:sp>
        <p:sp>
          <p:nvSpPr>
            <p:cNvPr id="331" name="Shape 331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33" name="Shape 333"/>
          <p:cNvSpPr/>
          <p:nvPr/>
        </p:nvSpPr>
        <p:spPr>
          <a:xfrm>
            <a:off x="6804422" y="310051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v</a:t>
            </a:r>
          </a:p>
        </p:txBody>
      </p:sp>
      <p:sp>
        <p:nvSpPr>
          <p:cNvPr id="334" name="Shape 334"/>
          <p:cNvSpPr/>
          <p:nvPr/>
        </p:nvSpPr>
        <p:spPr>
          <a:xfrm>
            <a:off x="7759898" y="310051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?</a:t>
            </a:r>
          </a:p>
        </p:txBody>
      </p:sp>
      <p:grpSp>
        <p:nvGrpSpPr>
          <p:cNvPr id="342" name="Group 342"/>
          <p:cNvGrpSpPr/>
          <p:nvPr/>
        </p:nvGrpSpPr>
        <p:grpSpPr>
          <a:xfrm>
            <a:off x="3554018" y="1493172"/>
            <a:ext cx="2018109" cy="1232297"/>
            <a:chOff x="0" y="0"/>
            <a:chExt cx="2870200" cy="1752600"/>
          </a:xfrm>
        </p:grpSpPr>
        <p:sp>
          <p:nvSpPr>
            <p:cNvPr id="335" name="Shape 335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38" name="Shape 338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39" name="Shape 339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z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43" name="Shape 343"/>
          <p:cNvSpPr/>
          <p:nvPr/>
        </p:nvSpPr>
        <p:spPr>
          <a:xfrm>
            <a:off x="3830836" y="2287915"/>
            <a:ext cx="44648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u</a:t>
            </a:r>
          </a:p>
        </p:txBody>
      </p:sp>
      <p:sp>
        <p:nvSpPr>
          <p:cNvPr id="344" name="Shape 344"/>
          <p:cNvSpPr/>
          <p:nvPr/>
        </p:nvSpPr>
        <p:spPr>
          <a:xfrm>
            <a:off x="4804172" y="228791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?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 animBg="1" advAuto="0"/>
      <p:bldP spid="309" grpId="0" animBg="1" advAuto="0"/>
      <p:bldP spid="310" grpId="0" animBg="1" advAuto="0"/>
      <p:bldP spid="319" grpId="0" animBg="1" advAuto="0"/>
      <p:bldP spid="320" grpId="0" animBg="1" advAuto="0"/>
      <p:bldP spid="321" grpId="0" animBg="1" advAuto="0"/>
      <p:bldP spid="322" grpId="0" animBg="1" advAuto="0"/>
      <p:bldP spid="323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 rot="10800000" flipH="1">
            <a:off x="6509744" y="3588934"/>
            <a:ext cx="1330523" cy="66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49" name="Shape 349"/>
          <p:cNvSpPr/>
          <p:nvPr/>
        </p:nvSpPr>
        <p:spPr>
          <a:xfrm rot="10800000" flipH="1">
            <a:off x="3866555" y="2758473"/>
            <a:ext cx="1401961" cy="3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50" name="Shape 350"/>
          <p:cNvSpPr/>
          <p:nvPr/>
        </p:nvSpPr>
        <p:spPr>
          <a:xfrm rot="10800000" flipH="1">
            <a:off x="1169790" y="3615725"/>
            <a:ext cx="1401961" cy="669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52" name="Shape 352"/>
          <p:cNvSpPr/>
          <p:nvPr/>
        </p:nvSpPr>
        <p:spPr>
          <a:xfrm>
            <a:off x="4429127" y="4022685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4</a:t>
            </a:r>
          </a:p>
        </p:txBody>
      </p:sp>
      <p:sp>
        <p:nvSpPr>
          <p:cNvPr id="353" name="Shape 353"/>
          <p:cNvSpPr/>
          <p:nvPr/>
        </p:nvSpPr>
        <p:spPr>
          <a:xfrm>
            <a:off x="3018236" y="3509228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1</a:t>
            </a:r>
          </a:p>
        </p:txBody>
      </p:sp>
      <p:sp>
        <p:nvSpPr>
          <p:cNvPr id="354" name="Shape 354"/>
          <p:cNvSpPr/>
          <p:nvPr/>
        </p:nvSpPr>
        <p:spPr>
          <a:xfrm>
            <a:off x="5991822" y="3509228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2</a:t>
            </a:r>
          </a:p>
        </p:txBody>
      </p:sp>
      <p:sp>
        <p:nvSpPr>
          <p:cNvPr id="355" name="Shape 355"/>
          <p:cNvSpPr/>
          <p:nvPr/>
        </p:nvSpPr>
        <p:spPr>
          <a:xfrm flipH="1">
            <a:off x="2138312" y="3472096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6" name="Shape 356"/>
          <p:cNvSpPr/>
          <p:nvPr/>
        </p:nvSpPr>
        <p:spPr>
          <a:xfrm>
            <a:off x="2205629" y="4481275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7" name="Shape 357"/>
          <p:cNvSpPr/>
          <p:nvPr/>
        </p:nvSpPr>
        <p:spPr>
          <a:xfrm>
            <a:off x="4752607" y="3472096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8" name="Shape 358"/>
          <p:cNvSpPr/>
          <p:nvPr/>
        </p:nvSpPr>
        <p:spPr>
          <a:xfrm>
            <a:off x="4295181" y="313352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359" name="Shape 359"/>
          <p:cNvSpPr/>
          <p:nvPr/>
        </p:nvSpPr>
        <p:spPr>
          <a:xfrm>
            <a:off x="1705570" y="4133645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360" name="Shape 360"/>
          <p:cNvSpPr/>
          <p:nvPr/>
        </p:nvSpPr>
        <p:spPr>
          <a:xfrm>
            <a:off x="6858002" y="4124716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361" name="Shape 361"/>
          <p:cNvSpPr/>
          <p:nvPr/>
        </p:nvSpPr>
        <p:spPr>
          <a:xfrm>
            <a:off x="821531" y="5379137"/>
            <a:ext cx="3705820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least-cost path from u to z:</a:t>
            </a:r>
          </a:p>
        </p:txBody>
      </p:sp>
      <p:sp>
        <p:nvSpPr>
          <p:cNvPr id="362" name="Shape 362"/>
          <p:cNvSpPr/>
          <p:nvPr/>
        </p:nvSpPr>
        <p:spPr>
          <a:xfrm>
            <a:off x="4652367" y="5374671"/>
            <a:ext cx="82153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u v z</a:t>
            </a:r>
          </a:p>
        </p:txBody>
      </p:sp>
      <p:sp>
        <p:nvSpPr>
          <p:cNvPr id="363" name="Shape 363"/>
          <p:cNvSpPr/>
          <p:nvPr/>
        </p:nvSpPr>
        <p:spPr>
          <a:xfrm>
            <a:off x="821531" y="5753824"/>
            <a:ext cx="3705820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 dirty="0"/>
              <a:t>least cost path from u to v:</a:t>
            </a:r>
          </a:p>
        </p:txBody>
      </p:sp>
      <p:sp>
        <p:nvSpPr>
          <p:cNvPr id="364" name="Shape 364"/>
          <p:cNvSpPr/>
          <p:nvPr/>
        </p:nvSpPr>
        <p:spPr>
          <a:xfrm>
            <a:off x="4652367" y="5753824"/>
            <a:ext cx="53578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u v</a:t>
            </a:r>
          </a:p>
        </p:txBody>
      </p:sp>
      <p:sp>
        <p:nvSpPr>
          <p:cNvPr id="365" name="Shape 365"/>
          <p:cNvSpPr/>
          <p:nvPr/>
        </p:nvSpPr>
        <p:spPr>
          <a:xfrm>
            <a:off x="1768079" y="281205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6" name="Shape 366"/>
          <p:cNvSpPr/>
          <p:nvPr/>
        </p:nvSpPr>
        <p:spPr>
          <a:xfrm>
            <a:off x="1768079" y="314245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7" name="Shape 367"/>
          <p:cNvSpPr/>
          <p:nvPr/>
        </p:nvSpPr>
        <p:spPr>
          <a:xfrm>
            <a:off x="7768829" y="310673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8" name="Shape 368"/>
          <p:cNvSpPr/>
          <p:nvPr/>
        </p:nvSpPr>
        <p:spPr>
          <a:xfrm>
            <a:off x="7768829" y="278526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grpSp>
        <p:nvGrpSpPr>
          <p:cNvPr id="375" name="Group 375"/>
          <p:cNvGrpSpPr/>
          <p:nvPr/>
        </p:nvGrpSpPr>
        <p:grpSpPr>
          <a:xfrm>
            <a:off x="3554018" y="1499387"/>
            <a:ext cx="2018109" cy="1232297"/>
            <a:chOff x="0" y="0"/>
            <a:chExt cx="2870200" cy="1752600"/>
          </a:xfrm>
        </p:grpSpPr>
        <p:sp>
          <p:nvSpPr>
            <p:cNvPr id="369" name="Shape 369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72" name="Shape 372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73" name="Shape 373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z</a:t>
              </a:r>
            </a:p>
          </p:txBody>
        </p:sp>
      </p:grpSp>
      <p:sp>
        <p:nvSpPr>
          <p:cNvPr id="376" name="Shape 376"/>
          <p:cNvSpPr/>
          <p:nvPr/>
        </p:nvSpPr>
        <p:spPr>
          <a:xfrm>
            <a:off x="3830836" y="2294130"/>
            <a:ext cx="44648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u</a:t>
            </a:r>
          </a:p>
        </p:txBody>
      </p:sp>
      <p:sp>
        <p:nvSpPr>
          <p:cNvPr id="377" name="Shape 377"/>
          <p:cNvSpPr/>
          <p:nvPr/>
        </p:nvSpPr>
        <p:spPr>
          <a:xfrm>
            <a:off x="4804172" y="229413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u</a:t>
            </a:r>
          </a:p>
        </p:txBody>
      </p:sp>
      <p:sp>
        <p:nvSpPr>
          <p:cNvPr id="378" name="Shape 378"/>
          <p:cNvSpPr/>
          <p:nvPr/>
        </p:nvSpPr>
        <p:spPr>
          <a:xfrm>
            <a:off x="4804172" y="197266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z</a:t>
            </a:r>
          </a:p>
        </p:txBody>
      </p:sp>
      <p:grpSp>
        <p:nvGrpSpPr>
          <p:cNvPr id="385" name="Group 385"/>
          <p:cNvGrpSpPr/>
          <p:nvPr/>
        </p:nvGrpSpPr>
        <p:grpSpPr>
          <a:xfrm>
            <a:off x="535783" y="2365568"/>
            <a:ext cx="2018109" cy="1232297"/>
            <a:chOff x="0" y="0"/>
            <a:chExt cx="2870200" cy="1752600"/>
          </a:xfrm>
        </p:grpSpPr>
        <p:sp>
          <p:nvSpPr>
            <p:cNvPr id="379" name="Shape 379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82" name="Shape 382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83" name="Shape 383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z</a:t>
              </a:r>
            </a:p>
          </p:txBody>
        </p:sp>
      </p:grpSp>
      <p:grpSp>
        <p:nvGrpSpPr>
          <p:cNvPr id="392" name="Group 392"/>
          <p:cNvGrpSpPr/>
          <p:nvPr/>
        </p:nvGrpSpPr>
        <p:grpSpPr>
          <a:xfrm>
            <a:off x="6509744" y="2329848"/>
            <a:ext cx="2018109" cy="1232297"/>
            <a:chOff x="0" y="0"/>
            <a:chExt cx="2870200" cy="1752600"/>
          </a:xfrm>
        </p:grpSpPr>
        <p:sp>
          <p:nvSpPr>
            <p:cNvPr id="386" name="Shape 386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88" name="Shape 388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89" name="Shape 389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90" name="Shape 390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u</a:t>
              </a:r>
            </a:p>
          </p:txBody>
        </p:sp>
      </p:grpSp>
      <p:sp>
        <p:nvSpPr>
          <p:cNvPr id="393" name="Shape 393"/>
          <p:cNvSpPr/>
          <p:nvPr/>
        </p:nvSpPr>
        <p:spPr>
          <a:xfrm>
            <a:off x="812601" y="313352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94" name="Shape 394"/>
          <p:cNvSpPr/>
          <p:nvPr/>
        </p:nvSpPr>
        <p:spPr>
          <a:xfrm>
            <a:off x="6804422" y="310673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95" name="Shape 395"/>
          <p:cNvSpPr/>
          <p:nvPr/>
        </p:nvSpPr>
        <p:spPr>
          <a:xfrm flipV="1">
            <a:off x="2418044" y="4607889"/>
            <a:ext cx="4346638" cy="1"/>
          </a:xfrm>
          <a:prstGeom prst="line">
            <a:avLst/>
          </a:pr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96" name="Shape 396"/>
          <p:cNvSpPr/>
          <p:nvPr/>
        </p:nvSpPr>
        <p:spPr>
          <a:xfrm rot="21576905">
            <a:off x="2365675" y="3722957"/>
            <a:ext cx="4440438" cy="604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70" extrusionOk="0">
                <a:moveTo>
                  <a:pt x="0" y="20410"/>
                </a:moveTo>
                <a:cubicBezTo>
                  <a:pt x="0" y="20410"/>
                  <a:pt x="8542" y="-130"/>
                  <a:pt x="10873" y="1"/>
                </a:cubicBezTo>
                <a:cubicBezTo>
                  <a:pt x="13193" y="131"/>
                  <a:pt x="21600" y="21470"/>
                  <a:pt x="21600" y="21470"/>
                </a:cubicBezTo>
              </a:path>
            </a:pathLst>
          </a:cu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2250"/>
          </a:p>
        </p:txBody>
      </p:sp>
      <p:sp>
        <p:nvSpPr>
          <p:cNvPr id="397" name="Shape 397"/>
          <p:cNvSpPr/>
          <p:nvPr/>
        </p:nvSpPr>
        <p:spPr>
          <a:xfrm flipV="1">
            <a:off x="2384226" y="3714226"/>
            <a:ext cx="1998282" cy="698650"/>
          </a:xfrm>
          <a:prstGeom prst="line">
            <a:avLst/>
          </a:pr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98" name="Shape 398"/>
          <p:cNvSpPr/>
          <p:nvPr/>
        </p:nvSpPr>
        <p:spPr>
          <a:xfrm rot="21576905">
            <a:off x="2361085" y="3725868"/>
            <a:ext cx="4249983" cy="950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46" h="18513" extrusionOk="0">
                <a:moveTo>
                  <a:pt x="0" y="16877"/>
                </a:moveTo>
                <a:cubicBezTo>
                  <a:pt x="0" y="16877"/>
                  <a:pt x="18809" y="21600"/>
                  <a:pt x="20445" y="14996"/>
                </a:cubicBezTo>
                <a:cubicBezTo>
                  <a:pt x="21600" y="10334"/>
                  <a:pt x="12430" y="0"/>
                  <a:pt x="12430" y="0"/>
                </a:cubicBezTo>
              </a:path>
            </a:pathLst>
          </a:cu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1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0" animBg="1" advAuto="0"/>
      <p:bldP spid="362" grpId="0" animBg="1" advAuto="0"/>
      <p:bldP spid="363" grpId="0" animBg="1" advAuto="0"/>
      <p:bldP spid="364" grpId="0" animBg="1" advAuto="0"/>
      <p:bldP spid="365" grpId="0" animBg="1" advAuto="0"/>
      <p:bldP spid="366" grpId="0" animBg="1" advAuto="0"/>
      <p:bldP spid="367" grpId="0" animBg="1" advAuto="0"/>
      <p:bldP spid="368" grpId="0" animBg="1" advAuto="0"/>
      <p:bldP spid="377" grpId="0" animBg="1" advAuto="0"/>
      <p:bldP spid="378" grpId="0" animBg="1" advAuto="0"/>
      <p:bldP spid="395" grpId="0" animBg="1" advAuto="0"/>
      <p:bldP spid="395" grpId="1" animBg="1" advAuto="0"/>
      <p:bldP spid="396" grpId="0" animBg="1" advAuto="0"/>
      <p:bldP spid="396" grpId="1" animBg="1" advAuto="0"/>
      <p:bldP spid="397" grpId="0" animBg="1" advAuto="0"/>
      <p:bldP spid="397" grpId="1" animBg="1" advAuto="0"/>
      <p:bldP spid="398" grpId="0" animBg="1" advAuto="0"/>
      <p:bldP spid="398" grpId="1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Least-cost path routing</a:t>
            </a:r>
            <a:endParaRPr lang="en-US"/>
          </a:p>
        </p:txBody>
      </p:sp>
      <p:sp>
        <p:nvSpPr>
          <p:cNvPr id="403" name="Shape 40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Given:</a:t>
            </a:r>
            <a:r>
              <a:rPr lang="en-US" dirty="0" smtClean="0"/>
              <a:t> router graph &amp; link costs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Goal:</a:t>
            </a:r>
            <a:r>
              <a:rPr lang="en-US" dirty="0" smtClean="0"/>
              <a:t> find least-cost path                                           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rom each source router to each destination router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2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" grpId="0" build="p" bldLvl="5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Least-cost </a:t>
            </a:r>
            <a:r>
              <a:rPr lang="en-US" dirty="0"/>
              <a:t>r</a:t>
            </a:r>
            <a:r>
              <a:rPr lang="en-US" dirty="0" smtClean="0"/>
              <a:t>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Least-cost routes provide an easy way to avoid loops</a:t>
            </a:r>
          </a:p>
          <a:p>
            <a:pPr lvl="1"/>
            <a:r>
              <a:rPr lang="en-US" dirty="0" smtClean="0"/>
              <a:t>No reasonable cost metric is minimized by traversing a loop</a:t>
            </a:r>
          </a:p>
          <a:p>
            <a:r>
              <a:rPr lang="en-US" dirty="0" smtClean="0"/>
              <a:t>Least-cost paths form a spanning tree for each destination rooted at that destination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9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Dijkstra’s algorithm</a:t>
            </a:r>
            <a:endParaRPr lang="en-US" dirty="0"/>
          </a:p>
        </p:txBody>
      </p:sp>
      <p:sp>
        <p:nvSpPr>
          <p:cNvPr id="12493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Network topology, link costs known to all nodes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ll nodes have same info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omputes least-cost paths from one node (“</a:t>
            </a:r>
            <a:r>
              <a:rPr lang="en-US" altLang="ja-JP" sz="2400" dirty="0" smtClean="0">
                <a:latin typeface="Arial" charset="0"/>
                <a:ea typeface="Arial" charset="0"/>
                <a:cs typeface="Arial" charset="0"/>
              </a:rPr>
              <a:t>src”) to all other nodes</a:t>
            </a:r>
          </a:p>
          <a:p>
            <a:pPr lvl="1"/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After k iterations, know least-cost path to k destination</a:t>
            </a:r>
            <a:r>
              <a:rPr lang="en-US" altLang="ja-JP" sz="2000" dirty="0" smtClean="0">
                <a:latin typeface="Arial" charset="0"/>
                <a:ea typeface="Arial" charset="0"/>
                <a:cs typeface="Arial" charset="0"/>
              </a:rPr>
              <a:t>s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493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b="1" dirty="0" smtClean="0">
                <a:latin typeface="Arial" charset="0"/>
                <a:ea typeface="Arial" charset="0"/>
                <a:cs typeface="Arial" charset="0"/>
              </a:rPr>
              <a:t>Notations</a:t>
            </a:r>
          </a:p>
          <a:p>
            <a:pPr lvl="1"/>
            <a:r>
              <a:rPr lang="en-US" sz="20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c(</a:t>
            </a:r>
            <a:r>
              <a:rPr lang="en-US" sz="2000" dirty="0" err="1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x,y</a:t>
            </a:r>
            <a:r>
              <a:rPr lang="en-US" sz="20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: link cost from x to y;</a:t>
            </a:r>
          </a:p>
          <a:p>
            <a:pPr lvl="2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∞ if not direct neighbors</a:t>
            </a:r>
          </a:p>
          <a:p>
            <a:pPr lvl="1"/>
            <a:r>
              <a:rPr lang="en-US" sz="20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D(v)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: current value of cost of path from src to dst v</a:t>
            </a:r>
          </a:p>
          <a:p>
            <a:pPr lvl="1"/>
            <a:r>
              <a:rPr lang="en-US" sz="20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p(v)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: predecessor node along path from source to v</a:t>
            </a:r>
          </a:p>
          <a:p>
            <a:pPr lvl="1"/>
            <a:r>
              <a:rPr lang="en-US" sz="20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N'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: set of nodes whose least-cost path definitively known</a:t>
            </a:r>
          </a:p>
          <a:p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9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1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Initialization: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2   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N' = {u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};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D(u) =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0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3   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for all nodes v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4     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if v adjacent to u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5        then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D(v) = c(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u,v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6      else D(v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= ∞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1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Intra-domain routing algorithms</a:t>
            </a:r>
          </a:p>
          <a:p>
            <a:pPr lvl="1"/>
            <a:r>
              <a:rPr lang="en-US" dirty="0" smtClean="0"/>
              <a:t>Design and implement simple versions of link state and distance vector protocols by yourself</a:t>
            </a:r>
          </a:p>
          <a:p>
            <a:pPr lvl="1"/>
            <a:r>
              <a:rPr lang="en-US" dirty="0" smtClean="0"/>
              <a:t>Hands-on experiences on routing protocols: real-world protocols in Cisco routers are just more complicated than the ones you designed and implemented!</a:t>
            </a:r>
            <a:endParaRPr lang="en-US" dirty="0"/>
          </a:p>
          <a:p>
            <a:r>
              <a:rPr lang="en-US" dirty="0" smtClean="0"/>
              <a:t>A preliminary version is online. Not final!</a:t>
            </a:r>
          </a:p>
          <a:p>
            <a:pPr lvl="1"/>
            <a:r>
              <a:rPr lang="en-US" dirty="0" smtClean="0"/>
              <a:t>Take a look if you want to get a sense of what to do</a:t>
            </a:r>
          </a:p>
          <a:p>
            <a:r>
              <a:rPr lang="en-US" dirty="0" smtClean="0"/>
              <a:t>Will add more hints and scaffolding code</a:t>
            </a:r>
          </a:p>
          <a:p>
            <a:r>
              <a:rPr lang="en-US" dirty="0" smtClean="0"/>
              <a:t>Will formally release and discuss it next Monday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938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1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Initialization: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2   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N' = {u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}; D(u) = 0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3   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for all nodes v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4     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if v adjacent to u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5        then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D(v) = c(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u,v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6      else D(v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= ∞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7   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8  </a:t>
            </a:r>
            <a:r>
              <a:rPr lang="en-US" sz="1600" b="1" i="1" dirty="0" smtClean="0">
                <a:latin typeface="Courier New" charset="0"/>
                <a:ea typeface="Courier New" charset="0"/>
                <a:cs typeface="Courier New" charset="0"/>
              </a:rPr>
              <a:t>Loop</a:t>
            </a:r>
            <a:r>
              <a:rPr lang="en-US" sz="16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9   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find w not in N' such that D(w) is a minimum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10 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add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w to N'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11 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update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D(v) for all v adjacent to w and not in N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':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12 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600" b="1" dirty="0" smtClean="0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D(v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) = min( D(v), D(w) + c(</a:t>
            </a:r>
            <a:r>
              <a:rPr lang="en-US" sz="1600" b="1" dirty="0" err="1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w,v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) )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13 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  /*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new cost to v is either old cost to v or known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14 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   least path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cost to w plus cost from w to v */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15  </a:t>
            </a:r>
            <a:r>
              <a:rPr lang="en-US" sz="1600" b="1" i="1" dirty="0" smtClean="0">
                <a:latin typeface="Courier New" charset="0"/>
                <a:ea typeface="Courier New" charset="0"/>
                <a:cs typeface="Courier New" charset="0"/>
              </a:rPr>
              <a:t>until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all nodes </a:t>
            </a:r>
            <a:r>
              <a:rPr lang="en-US" sz="1600" b="1" i="1" dirty="0" smtClean="0">
                <a:latin typeface="Courier New" charset="0"/>
                <a:ea typeface="Courier New" charset="0"/>
                <a:cs typeface="Courier New" charset="0"/>
              </a:rPr>
              <a:t>are in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sz="1600" b="1" i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5958" name="Freeform 4"/>
          <p:cNvSpPr>
            <a:spLocks/>
          </p:cNvSpPr>
          <p:nvPr/>
        </p:nvSpPr>
        <p:spPr bwMode="auto">
          <a:xfrm>
            <a:off x="600075" y="3543300"/>
            <a:ext cx="800100" cy="2886075"/>
          </a:xfrm>
          <a:custGeom>
            <a:avLst/>
            <a:gdLst>
              <a:gd name="T0" fmla="*/ 2147483647 w 504"/>
              <a:gd name="T1" fmla="*/ 2147483647 h 1818"/>
              <a:gd name="T2" fmla="*/ 2147483647 w 504"/>
              <a:gd name="T3" fmla="*/ 2147483647 h 1818"/>
              <a:gd name="T4" fmla="*/ 2147483647 w 504"/>
              <a:gd name="T5" fmla="*/ 2147483647 h 1818"/>
              <a:gd name="T6" fmla="*/ 2147483647 w 504"/>
              <a:gd name="T7" fmla="*/ 2147483647 h 1818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1818"/>
              <a:gd name="T14" fmla="*/ 504 w 504"/>
              <a:gd name="T15" fmla="*/ 1818 h 1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/>
          <p:cNvGrpSpPr/>
          <p:nvPr/>
        </p:nvGrpSpPr>
        <p:grpSpPr>
          <a:xfrm>
            <a:off x="4734911" y="3205655"/>
            <a:ext cx="4029109" cy="3426372"/>
            <a:chOff x="4734911" y="3205655"/>
            <a:chExt cx="4029109" cy="3426372"/>
          </a:xfrm>
        </p:grpSpPr>
        <p:sp>
          <p:nvSpPr>
            <p:cNvPr id="140" name="Text Box 11"/>
            <p:cNvSpPr txBox="1">
              <a:spLocks noChangeArrowheads="1"/>
            </p:cNvSpPr>
            <p:nvPr/>
          </p:nvSpPr>
          <p:spPr bwMode="auto">
            <a:xfrm>
              <a:off x="5379498" y="4875463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3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1" name="Text Box 12"/>
            <p:cNvSpPr txBox="1">
              <a:spLocks noChangeArrowheads="1"/>
            </p:cNvSpPr>
            <p:nvPr/>
          </p:nvSpPr>
          <p:spPr bwMode="auto">
            <a:xfrm>
              <a:off x="6111485" y="4158787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4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2" name="Line 23"/>
            <p:cNvSpPr>
              <a:spLocks noChangeShapeType="1"/>
            </p:cNvSpPr>
            <p:nvPr/>
          </p:nvSpPr>
          <p:spPr bwMode="auto">
            <a:xfrm>
              <a:off x="5920154" y="3410821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3" name="Line 37"/>
            <p:cNvSpPr>
              <a:spLocks noChangeShapeType="1"/>
            </p:cNvSpPr>
            <p:nvPr/>
          </p:nvSpPr>
          <p:spPr bwMode="auto">
            <a:xfrm>
              <a:off x="5108445" y="5168988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4" name="Line 38"/>
            <p:cNvSpPr>
              <a:spLocks noChangeShapeType="1"/>
            </p:cNvSpPr>
            <p:nvPr/>
          </p:nvSpPr>
          <p:spPr bwMode="auto">
            <a:xfrm>
              <a:off x="6125980" y="3568758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5" name="Line 39"/>
            <p:cNvSpPr>
              <a:spLocks noChangeShapeType="1"/>
            </p:cNvSpPr>
            <p:nvPr/>
          </p:nvSpPr>
          <p:spPr bwMode="auto">
            <a:xfrm flipH="1">
              <a:off x="4928710" y="3477869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6" name="Text Box 40"/>
            <p:cNvSpPr txBox="1">
              <a:spLocks noChangeArrowheads="1"/>
            </p:cNvSpPr>
            <p:nvPr/>
          </p:nvSpPr>
          <p:spPr bwMode="auto">
            <a:xfrm>
              <a:off x="5157727" y="3994890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5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7" name="Line 41"/>
            <p:cNvSpPr>
              <a:spLocks noChangeShapeType="1"/>
            </p:cNvSpPr>
            <p:nvPr/>
          </p:nvSpPr>
          <p:spPr bwMode="auto">
            <a:xfrm>
              <a:off x="6136126" y="5243486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8" name="Text Box 42"/>
            <p:cNvSpPr txBox="1">
              <a:spLocks noChangeArrowheads="1"/>
            </p:cNvSpPr>
            <p:nvPr/>
          </p:nvSpPr>
          <p:spPr bwMode="auto">
            <a:xfrm>
              <a:off x="6146273" y="5542971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3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9" name="Freeform 43"/>
            <p:cNvSpPr>
              <a:spLocks/>
            </p:cNvSpPr>
            <p:nvPr/>
          </p:nvSpPr>
          <p:spPr bwMode="auto">
            <a:xfrm>
              <a:off x="4909866" y="5274776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0" name="Text Box 44"/>
            <p:cNvSpPr txBox="1">
              <a:spLocks noChangeArrowheads="1"/>
            </p:cNvSpPr>
            <p:nvPr/>
          </p:nvSpPr>
          <p:spPr bwMode="auto">
            <a:xfrm>
              <a:off x="5151929" y="5803716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7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1" name="Line 45"/>
            <p:cNvSpPr>
              <a:spLocks noChangeShapeType="1"/>
            </p:cNvSpPr>
            <p:nvPr/>
          </p:nvSpPr>
          <p:spPr bwMode="auto">
            <a:xfrm flipH="1">
              <a:off x="6140475" y="5171968"/>
              <a:ext cx="1446581" cy="1226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2" name="Text Box 46"/>
            <p:cNvSpPr txBox="1">
              <a:spLocks noChangeArrowheads="1"/>
            </p:cNvSpPr>
            <p:nvPr/>
          </p:nvSpPr>
          <p:spPr bwMode="auto">
            <a:xfrm>
              <a:off x="6786943" y="5784346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4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3" name="Text Box 56"/>
            <p:cNvSpPr txBox="1">
              <a:spLocks noChangeArrowheads="1"/>
            </p:cNvSpPr>
            <p:nvPr/>
          </p:nvSpPr>
          <p:spPr bwMode="auto">
            <a:xfrm>
              <a:off x="6668086" y="4800600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8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4" name="Line 65"/>
            <p:cNvSpPr>
              <a:spLocks noChangeShapeType="1"/>
            </p:cNvSpPr>
            <p:nvPr/>
          </p:nvSpPr>
          <p:spPr bwMode="auto">
            <a:xfrm>
              <a:off x="7865356" y="5158558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5" name="Text Box 66"/>
            <p:cNvSpPr txBox="1">
              <a:spLocks noChangeArrowheads="1"/>
            </p:cNvSpPr>
            <p:nvPr/>
          </p:nvSpPr>
          <p:spPr bwMode="auto">
            <a:xfrm>
              <a:off x="7961022" y="5158558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2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6" name="Line 67"/>
            <p:cNvSpPr>
              <a:spLocks noChangeShapeType="1"/>
            </p:cNvSpPr>
            <p:nvPr/>
          </p:nvSpPr>
          <p:spPr bwMode="auto">
            <a:xfrm>
              <a:off x="6217297" y="3431680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7" name="Text Box 68"/>
            <p:cNvSpPr txBox="1">
              <a:spLocks noChangeArrowheads="1"/>
            </p:cNvSpPr>
            <p:nvPr/>
          </p:nvSpPr>
          <p:spPr bwMode="auto">
            <a:xfrm>
              <a:off x="6820281" y="3957640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7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8" name="Freeform 69"/>
            <p:cNvSpPr>
              <a:spLocks/>
            </p:cNvSpPr>
            <p:nvPr/>
          </p:nvSpPr>
          <p:spPr bwMode="auto">
            <a:xfrm>
              <a:off x="6197005" y="3410821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9" name="Freeform 70"/>
            <p:cNvSpPr>
              <a:spLocks/>
            </p:cNvSpPr>
            <p:nvPr/>
          </p:nvSpPr>
          <p:spPr bwMode="auto">
            <a:xfrm>
              <a:off x="6217297" y="3445090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0" name="Text Box 71"/>
            <p:cNvSpPr txBox="1">
              <a:spLocks noChangeArrowheads="1"/>
            </p:cNvSpPr>
            <p:nvPr/>
          </p:nvSpPr>
          <p:spPr bwMode="auto">
            <a:xfrm>
              <a:off x="7923335" y="3458500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9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1" name="Oval 160"/>
            <p:cNvSpPr>
              <a:spLocks noChangeAspect="1"/>
            </p:cNvSpPr>
            <p:nvPr/>
          </p:nvSpPr>
          <p:spPr bwMode="auto">
            <a:xfrm>
              <a:off x="5906814" y="3205655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162" name="Oval 161"/>
            <p:cNvSpPr>
              <a:spLocks noChangeAspect="1"/>
            </p:cNvSpPr>
            <p:nvPr/>
          </p:nvSpPr>
          <p:spPr bwMode="auto">
            <a:xfrm>
              <a:off x="4734911" y="494511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163" name="Oval 162"/>
            <p:cNvSpPr>
              <a:spLocks noChangeAspect="1"/>
            </p:cNvSpPr>
            <p:nvPr/>
          </p:nvSpPr>
          <p:spPr bwMode="auto">
            <a:xfrm>
              <a:off x="8306820" y="494511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164" name="Oval 163"/>
            <p:cNvSpPr>
              <a:spLocks noChangeAspect="1"/>
            </p:cNvSpPr>
            <p:nvPr/>
          </p:nvSpPr>
          <p:spPr bwMode="auto">
            <a:xfrm>
              <a:off x="5922579" y="617482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165" name="Oval 164"/>
            <p:cNvSpPr>
              <a:spLocks noChangeAspect="1"/>
            </p:cNvSpPr>
            <p:nvPr/>
          </p:nvSpPr>
          <p:spPr bwMode="auto">
            <a:xfrm>
              <a:off x="7440339" y="494511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 bwMode="auto">
            <a:xfrm>
              <a:off x="5922579" y="494511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167" name="Line 37"/>
            <p:cNvSpPr>
              <a:spLocks noChangeShapeType="1"/>
            </p:cNvSpPr>
            <p:nvPr/>
          </p:nvSpPr>
          <p:spPr bwMode="auto">
            <a:xfrm>
              <a:off x="6364013" y="5168988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26982" name="Text Box 73"/>
          <p:cNvSpPr txBox="1">
            <a:spLocks noChangeArrowheads="1"/>
          </p:cNvSpPr>
          <p:nvPr/>
        </p:nvSpPr>
        <p:spPr bwMode="auto">
          <a:xfrm>
            <a:off x="374392" y="1750888"/>
            <a:ext cx="7121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>
                <a:ea typeface="Arial" charset="0"/>
                <a:cs typeface="Arial" charset="0"/>
              </a:rPr>
              <a:t>Step</a:t>
            </a:r>
          </a:p>
          <a:p>
            <a:pPr algn="r"/>
            <a:endParaRPr lang="en-US" sz="2000" b="0">
              <a:ea typeface="Arial" charset="0"/>
              <a:cs typeface="Arial" charset="0"/>
            </a:endParaRPr>
          </a:p>
        </p:txBody>
      </p:sp>
      <p:sp>
        <p:nvSpPr>
          <p:cNvPr id="126983" name="Text Box 74"/>
          <p:cNvSpPr txBox="1">
            <a:spLocks noChangeArrowheads="1"/>
          </p:cNvSpPr>
          <p:nvPr/>
        </p:nvSpPr>
        <p:spPr bwMode="auto">
          <a:xfrm>
            <a:off x="1350306" y="1757238"/>
            <a:ext cx="4315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>
                <a:ea typeface="Arial" charset="0"/>
                <a:cs typeface="Arial" charset="0"/>
              </a:rPr>
              <a:t>N'</a:t>
            </a:r>
          </a:p>
        </p:txBody>
      </p:sp>
      <p:sp>
        <p:nvSpPr>
          <p:cNvPr id="126984" name="Text Box 75"/>
          <p:cNvSpPr txBox="1">
            <a:spLocks noChangeArrowheads="1"/>
          </p:cNvSpPr>
          <p:nvPr/>
        </p:nvSpPr>
        <p:spPr bwMode="auto">
          <a:xfrm>
            <a:off x="1948523" y="1482600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ea typeface="Arial" charset="0"/>
                <a:cs typeface="Arial" charset="0"/>
              </a:rPr>
              <a:t>D(v)</a:t>
            </a:r>
          </a:p>
          <a:p>
            <a:pPr algn="r"/>
            <a:r>
              <a:rPr lang="en-US" sz="1600" b="0" dirty="0">
                <a:ea typeface="Arial" charset="0"/>
                <a:cs typeface="Arial" charset="0"/>
              </a:rPr>
              <a:t>p(v)</a:t>
            </a:r>
          </a:p>
        </p:txBody>
      </p:sp>
      <p:sp>
        <p:nvSpPr>
          <p:cNvPr id="126985" name="Text Box 76"/>
          <p:cNvSpPr txBox="1">
            <a:spLocks noChangeArrowheads="1"/>
          </p:cNvSpPr>
          <p:nvPr/>
        </p:nvSpPr>
        <p:spPr bwMode="auto">
          <a:xfrm>
            <a:off x="416585" y="20906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126986" name="Text Box 77"/>
          <p:cNvSpPr txBox="1">
            <a:spLocks noChangeArrowheads="1"/>
          </p:cNvSpPr>
          <p:nvPr/>
        </p:nvSpPr>
        <p:spPr bwMode="auto">
          <a:xfrm>
            <a:off x="421348" y="23874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6987" name="Text Box 78"/>
          <p:cNvSpPr txBox="1">
            <a:spLocks noChangeArrowheads="1"/>
          </p:cNvSpPr>
          <p:nvPr/>
        </p:nvSpPr>
        <p:spPr bwMode="auto">
          <a:xfrm>
            <a:off x="422935" y="26954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6988" name="Text Box 79"/>
          <p:cNvSpPr txBox="1">
            <a:spLocks noChangeArrowheads="1"/>
          </p:cNvSpPr>
          <p:nvPr/>
        </p:nvSpPr>
        <p:spPr bwMode="auto">
          <a:xfrm>
            <a:off x="416585" y="29970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126989" name="Text Box 80"/>
          <p:cNvSpPr txBox="1">
            <a:spLocks noChangeArrowheads="1"/>
          </p:cNvSpPr>
          <p:nvPr/>
        </p:nvSpPr>
        <p:spPr bwMode="auto">
          <a:xfrm>
            <a:off x="414998" y="3300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26990" name="Text Box 81"/>
          <p:cNvSpPr txBox="1">
            <a:spLocks noChangeArrowheads="1"/>
          </p:cNvSpPr>
          <p:nvPr/>
        </p:nvSpPr>
        <p:spPr bwMode="auto">
          <a:xfrm>
            <a:off x="419760" y="3605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26991" name="Text Box 82"/>
          <p:cNvSpPr txBox="1">
            <a:spLocks noChangeArrowheads="1"/>
          </p:cNvSpPr>
          <p:nvPr/>
        </p:nvSpPr>
        <p:spPr bwMode="auto">
          <a:xfrm>
            <a:off x="2535898" y="1490538"/>
            <a:ext cx="73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ea typeface="Arial" charset="0"/>
                <a:cs typeface="Arial" charset="0"/>
              </a:rPr>
              <a:t>D(w)</a:t>
            </a:r>
          </a:p>
          <a:p>
            <a:pPr algn="r"/>
            <a:r>
              <a:rPr lang="en-US" sz="1600" b="0" dirty="0">
                <a:ea typeface="Arial" charset="0"/>
                <a:cs typeface="Arial" charset="0"/>
              </a:rPr>
              <a:t>p(w)</a:t>
            </a:r>
          </a:p>
        </p:txBody>
      </p:sp>
      <p:sp>
        <p:nvSpPr>
          <p:cNvPr id="126992" name="Text Box 83"/>
          <p:cNvSpPr txBox="1">
            <a:spLocks noChangeArrowheads="1"/>
          </p:cNvSpPr>
          <p:nvPr/>
        </p:nvSpPr>
        <p:spPr bwMode="auto">
          <a:xfrm>
            <a:off x="3212173" y="1490538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ea typeface="Arial" charset="0"/>
                <a:cs typeface="Arial" charset="0"/>
              </a:rPr>
              <a:t>D(x)</a:t>
            </a:r>
          </a:p>
          <a:p>
            <a:pPr algn="r"/>
            <a:r>
              <a:rPr lang="en-US" sz="1600" b="0" dirty="0">
                <a:ea typeface="Arial" charset="0"/>
                <a:cs typeface="Arial" charset="0"/>
              </a:rPr>
              <a:t>p(x)</a:t>
            </a:r>
          </a:p>
        </p:txBody>
      </p:sp>
      <p:sp>
        <p:nvSpPr>
          <p:cNvPr id="126993" name="Text Box 84"/>
          <p:cNvSpPr txBox="1">
            <a:spLocks noChangeArrowheads="1"/>
          </p:cNvSpPr>
          <p:nvPr/>
        </p:nvSpPr>
        <p:spPr bwMode="auto">
          <a:xfrm>
            <a:off x="3851935" y="1490538"/>
            <a:ext cx="677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ea typeface="Arial" charset="0"/>
                <a:cs typeface="Arial" charset="0"/>
              </a:rPr>
              <a:t>D(y)</a:t>
            </a:r>
          </a:p>
          <a:p>
            <a:pPr algn="r"/>
            <a:r>
              <a:rPr lang="en-US" sz="1600" b="0" dirty="0">
                <a:ea typeface="Arial" charset="0"/>
                <a:cs typeface="Arial" charset="0"/>
              </a:rPr>
              <a:t>p(y)</a:t>
            </a:r>
          </a:p>
        </p:txBody>
      </p:sp>
      <p:sp>
        <p:nvSpPr>
          <p:cNvPr id="126994" name="Text Box 85"/>
          <p:cNvSpPr txBox="1">
            <a:spLocks noChangeArrowheads="1"/>
          </p:cNvSpPr>
          <p:nvPr/>
        </p:nvSpPr>
        <p:spPr bwMode="auto">
          <a:xfrm>
            <a:off x="4483760" y="1495300"/>
            <a:ext cx="663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ea typeface="Arial" charset="0"/>
                <a:cs typeface="Arial" charset="0"/>
              </a:rPr>
              <a:t>D(z)</a:t>
            </a:r>
          </a:p>
          <a:p>
            <a:pPr algn="r"/>
            <a:r>
              <a:rPr lang="en-US" sz="1600" b="0" dirty="0">
                <a:ea typeface="Arial" charset="0"/>
                <a:cs typeface="Arial" charset="0"/>
              </a:rPr>
              <a:t>p(z)</a:t>
            </a:r>
          </a:p>
        </p:txBody>
      </p:sp>
      <p:sp>
        <p:nvSpPr>
          <p:cNvPr id="126995" name="Line 86"/>
          <p:cNvSpPr>
            <a:spLocks noChangeShapeType="1"/>
          </p:cNvSpPr>
          <p:nvPr/>
        </p:nvSpPr>
        <p:spPr bwMode="auto">
          <a:xfrm>
            <a:off x="505485" y="2111250"/>
            <a:ext cx="4629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6996" name="Line 87"/>
          <p:cNvSpPr>
            <a:spLocks noChangeShapeType="1"/>
          </p:cNvSpPr>
          <p:nvPr/>
        </p:nvSpPr>
        <p:spPr bwMode="auto">
          <a:xfrm>
            <a:off x="486435" y="2425575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6997" name="Text Box 88"/>
          <p:cNvSpPr txBox="1">
            <a:spLocks noChangeArrowheads="1"/>
          </p:cNvSpPr>
          <p:nvPr/>
        </p:nvSpPr>
        <p:spPr bwMode="auto">
          <a:xfrm>
            <a:off x="1395904" y="208108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</a:t>
            </a:r>
          </a:p>
        </p:txBody>
      </p:sp>
      <p:sp>
        <p:nvSpPr>
          <p:cNvPr id="126998" name="Line 89"/>
          <p:cNvSpPr>
            <a:spLocks noChangeShapeType="1"/>
          </p:cNvSpPr>
          <p:nvPr/>
        </p:nvSpPr>
        <p:spPr bwMode="auto">
          <a:xfrm>
            <a:off x="486435" y="2720850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6999" name="Line 90"/>
          <p:cNvSpPr>
            <a:spLocks noChangeShapeType="1"/>
          </p:cNvSpPr>
          <p:nvPr/>
        </p:nvSpPr>
        <p:spPr bwMode="auto">
          <a:xfrm>
            <a:off x="486435" y="3035175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7000" name="Line 91"/>
          <p:cNvSpPr>
            <a:spLocks noChangeShapeType="1"/>
          </p:cNvSpPr>
          <p:nvPr/>
        </p:nvSpPr>
        <p:spPr bwMode="auto">
          <a:xfrm>
            <a:off x="470560" y="3338388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7001" name="Line 92"/>
          <p:cNvSpPr>
            <a:spLocks noChangeShapeType="1"/>
          </p:cNvSpPr>
          <p:nvPr/>
        </p:nvSpPr>
        <p:spPr bwMode="auto">
          <a:xfrm>
            <a:off x="481673" y="3644775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7002" name="Line 93"/>
          <p:cNvSpPr>
            <a:spLocks noChangeShapeType="1"/>
          </p:cNvSpPr>
          <p:nvPr/>
        </p:nvSpPr>
        <p:spPr bwMode="auto">
          <a:xfrm>
            <a:off x="486435" y="3940050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grpSp>
        <p:nvGrpSpPr>
          <p:cNvPr id="9" name="Group 94"/>
          <p:cNvGrpSpPr>
            <a:grpSpLocks/>
          </p:cNvGrpSpPr>
          <p:nvPr/>
        </p:nvGrpSpPr>
        <p:grpSpPr bwMode="auto">
          <a:xfrm>
            <a:off x="2080285" y="2082675"/>
            <a:ext cx="3100388" cy="374650"/>
            <a:chOff x="1370" y="1014"/>
            <a:chExt cx="1953" cy="236"/>
          </a:xfrm>
        </p:grpSpPr>
        <p:sp>
          <p:nvSpPr>
            <p:cNvPr id="127036" name="Text Box 95"/>
            <p:cNvSpPr txBox="1">
              <a:spLocks noChangeArrowheads="1"/>
            </p:cNvSpPr>
            <p:nvPr/>
          </p:nvSpPr>
          <p:spPr bwMode="auto">
            <a:xfrm>
              <a:off x="3062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∞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  <p:sp>
          <p:nvSpPr>
            <p:cNvPr id="127037" name="Text Box 96"/>
            <p:cNvSpPr txBox="1">
              <a:spLocks noChangeArrowheads="1"/>
            </p:cNvSpPr>
            <p:nvPr/>
          </p:nvSpPr>
          <p:spPr bwMode="auto">
            <a:xfrm>
              <a:off x="2666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∞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  <p:sp>
          <p:nvSpPr>
            <p:cNvPr id="127038" name="Text Box 97"/>
            <p:cNvSpPr txBox="1">
              <a:spLocks noChangeArrowheads="1"/>
            </p:cNvSpPr>
            <p:nvPr/>
          </p:nvSpPr>
          <p:spPr bwMode="auto">
            <a:xfrm>
              <a:off x="1370" y="1017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7,u</a:t>
              </a:r>
            </a:p>
          </p:txBody>
        </p:sp>
        <p:sp>
          <p:nvSpPr>
            <p:cNvPr id="127039" name="Text Box 98"/>
            <p:cNvSpPr txBox="1">
              <a:spLocks noChangeArrowheads="1"/>
            </p:cNvSpPr>
            <p:nvPr/>
          </p:nvSpPr>
          <p:spPr bwMode="auto">
            <a:xfrm>
              <a:off x="1777" y="1015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3,u</a:t>
              </a:r>
            </a:p>
          </p:txBody>
        </p:sp>
        <p:sp>
          <p:nvSpPr>
            <p:cNvPr id="127040" name="Text Box 99"/>
            <p:cNvSpPr txBox="1">
              <a:spLocks noChangeArrowheads="1"/>
            </p:cNvSpPr>
            <p:nvPr/>
          </p:nvSpPr>
          <p:spPr bwMode="auto">
            <a:xfrm>
              <a:off x="2180" y="1016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5,u</a:t>
              </a:r>
            </a:p>
          </p:txBody>
        </p:sp>
      </p:grpSp>
      <p:sp>
        <p:nvSpPr>
          <p:cNvPr id="717924" name="Text Box 100"/>
          <p:cNvSpPr txBox="1">
            <a:spLocks noChangeArrowheads="1"/>
          </p:cNvSpPr>
          <p:nvPr/>
        </p:nvSpPr>
        <p:spPr bwMode="auto">
          <a:xfrm>
            <a:off x="1248242" y="2377950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uw</a:t>
            </a:r>
          </a:p>
        </p:txBody>
      </p:sp>
      <p:grpSp>
        <p:nvGrpSpPr>
          <p:cNvPr id="10" name="Group 101"/>
          <p:cNvGrpSpPr>
            <a:grpSpLocks/>
          </p:cNvGrpSpPr>
          <p:nvPr/>
        </p:nvGrpSpPr>
        <p:grpSpPr bwMode="auto">
          <a:xfrm>
            <a:off x="2051710" y="2389063"/>
            <a:ext cx="3140074" cy="374650"/>
            <a:chOff x="1345" y="1014"/>
            <a:chExt cx="1978" cy="236"/>
          </a:xfrm>
        </p:grpSpPr>
        <p:sp>
          <p:nvSpPr>
            <p:cNvPr id="127031" name="Text Box 102"/>
            <p:cNvSpPr txBox="1">
              <a:spLocks noChangeArrowheads="1"/>
            </p:cNvSpPr>
            <p:nvPr/>
          </p:nvSpPr>
          <p:spPr bwMode="auto">
            <a:xfrm>
              <a:off x="3062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∞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  <p:sp>
          <p:nvSpPr>
            <p:cNvPr id="127032" name="Text Box 103"/>
            <p:cNvSpPr txBox="1">
              <a:spLocks noChangeArrowheads="1"/>
            </p:cNvSpPr>
            <p:nvPr/>
          </p:nvSpPr>
          <p:spPr bwMode="auto">
            <a:xfrm>
              <a:off x="2482" y="1014"/>
              <a:ext cx="4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ea typeface="Arial" charset="0"/>
                  <a:cs typeface="Arial" charset="0"/>
                </a:rPr>
                <a:t>11</a:t>
              </a:r>
              <a:r>
                <a:rPr lang="en-US" sz="1800" b="0">
                  <a:ea typeface="Arial" charset="0"/>
                  <a:cs typeface="Arial" charset="0"/>
                </a:rPr>
                <a:t>,w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  <p:sp>
          <p:nvSpPr>
            <p:cNvPr id="127033" name="Text Box 104"/>
            <p:cNvSpPr txBox="1">
              <a:spLocks noChangeArrowheads="1"/>
            </p:cNvSpPr>
            <p:nvPr/>
          </p:nvSpPr>
          <p:spPr bwMode="auto">
            <a:xfrm>
              <a:off x="1345" y="1017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6,w</a:t>
              </a:r>
            </a:p>
          </p:txBody>
        </p:sp>
        <p:sp>
          <p:nvSpPr>
            <p:cNvPr id="127034" name="Text Box 105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ea typeface="Arial" charset="0"/>
                <a:cs typeface="Arial" charset="0"/>
              </a:endParaRPr>
            </a:p>
          </p:txBody>
        </p:sp>
        <p:sp>
          <p:nvSpPr>
            <p:cNvPr id="127035" name="Text Box 106"/>
            <p:cNvSpPr txBox="1">
              <a:spLocks noChangeArrowheads="1"/>
            </p:cNvSpPr>
            <p:nvPr/>
          </p:nvSpPr>
          <p:spPr bwMode="auto">
            <a:xfrm>
              <a:off x="2180" y="1016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5,u</a:t>
              </a:r>
            </a:p>
          </p:txBody>
        </p:sp>
      </p:grp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2050123" y="2687513"/>
            <a:ext cx="3140076" cy="379412"/>
            <a:chOff x="1345" y="1011"/>
            <a:chExt cx="1978" cy="239"/>
          </a:xfrm>
        </p:grpSpPr>
        <p:sp>
          <p:nvSpPr>
            <p:cNvPr id="127026" name="Text Box 108"/>
            <p:cNvSpPr txBox="1">
              <a:spLocks noChangeArrowheads="1"/>
            </p:cNvSpPr>
            <p:nvPr/>
          </p:nvSpPr>
          <p:spPr bwMode="auto">
            <a:xfrm>
              <a:off x="2902" y="1011"/>
              <a:ext cx="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ea typeface="Arial" charset="0"/>
                  <a:cs typeface="Arial" charset="0"/>
                </a:rPr>
                <a:t>14</a:t>
              </a:r>
              <a:r>
                <a:rPr lang="en-US" sz="1800" b="0">
                  <a:ea typeface="Arial" charset="0"/>
                  <a:cs typeface="Arial" charset="0"/>
                </a:rPr>
                <a:t>,x </a:t>
              </a:r>
            </a:p>
          </p:txBody>
        </p:sp>
        <p:sp>
          <p:nvSpPr>
            <p:cNvPr id="127027" name="Text Box 109"/>
            <p:cNvSpPr txBox="1">
              <a:spLocks noChangeArrowheads="1"/>
            </p:cNvSpPr>
            <p:nvPr/>
          </p:nvSpPr>
          <p:spPr bwMode="auto">
            <a:xfrm>
              <a:off x="2485" y="1011"/>
              <a:ext cx="4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ea typeface="Arial" charset="0"/>
                  <a:cs typeface="Arial" charset="0"/>
                </a:rPr>
                <a:t>11,</a:t>
              </a:r>
              <a:r>
                <a:rPr lang="en-US" sz="1800" b="0">
                  <a:ea typeface="Arial" charset="0"/>
                  <a:cs typeface="Arial" charset="0"/>
                </a:rPr>
                <a:t>w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  <p:sp>
          <p:nvSpPr>
            <p:cNvPr id="127028" name="Text Box 110"/>
            <p:cNvSpPr txBox="1">
              <a:spLocks noChangeArrowheads="1"/>
            </p:cNvSpPr>
            <p:nvPr/>
          </p:nvSpPr>
          <p:spPr bwMode="auto">
            <a:xfrm>
              <a:off x="1345" y="1017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6,w</a:t>
              </a:r>
            </a:p>
          </p:txBody>
        </p:sp>
        <p:sp>
          <p:nvSpPr>
            <p:cNvPr id="127029" name="Text Box 111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ea typeface="Arial" charset="0"/>
                <a:cs typeface="Arial" charset="0"/>
              </a:endParaRPr>
            </a:p>
          </p:txBody>
        </p:sp>
        <p:sp>
          <p:nvSpPr>
            <p:cNvPr id="127030" name="Text Box 112"/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ea typeface="Arial" charset="0"/>
                <a:cs typeface="Arial" charset="0"/>
              </a:endParaRPr>
            </a:p>
          </p:txBody>
        </p:sp>
      </p:grpSp>
      <p:sp>
        <p:nvSpPr>
          <p:cNvPr id="717937" name="Oval 113"/>
          <p:cNvSpPr>
            <a:spLocks noChangeArrowheads="1"/>
          </p:cNvSpPr>
          <p:nvPr/>
        </p:nvSpPr>
        <p:spPr bwMode="auto">
          <a:xfrm>
            <a:off x="2734335" y="2139825"/>
            <a:ext cx="528638" cy="276225"/>
          </a:xfrm>
          <a:prstGeom prst="ellips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17938" name="Oval 114"/>
          <p:cNvSpPr>
            <a:spLocks noChangeArrowheads="1"/>
          </p:cNvSpPr>
          <p:nvPr/>
        </p:nvSpPr>
        <p:spPr bwMode="auto">
          <a:xfrm>
            <a:off x="3388385" y="2425575"/>
            <a:ext cx="528638" cy="276225"/>
          </a:xfrm>
          <a:prstGeom prst="ellips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17939" name="Text Box 115"/>
          <p:cNvSpPr txBox="1">
            <a:spLocks noChangeArrowheads="1"/>
          </p:cNvSpPr>
          <p:nvPr/>
        </p:nvSpPr>
        <p:spPr bwMode="auto">
          <a:xfrm>
            <a:off x="1140763" y="2687513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uwx</a:t>
            </a:r>
          </a:p>
        </p:txBody>
      </p:sp>
      <p:sp>
        <p:nvSpPr>
          <p:cNvPr id="717940" name="Oval 116"/>
          <p:cNvSpPr>
            <a:spLocks noChangeArrowheads="1"/>
          </p:cNvSpPr>
          <p:nvPr/>
        </p:nvSpPr>
        <p:spPr bwMode="auto">
          <a:xfrm>
            <a:off x="2080285" y="2744663"/>
            <a:ext cx="528638" cy="276225"/>
          </a:xfrm>
          <a:prstGeom prst="ellips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17941" name="Text Box 117"/>
          <p:cNvSpPr txBox="1">
            <a:spLocks noChangeArrowheads="1"/>
          </p:cNvSpPr>
          <p:nvPr/>
        </p:nvSpPr>
        <p:spPr bwMode="auto">
          <a:xfrm>
            <a:off x="1044397" y="2973263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uwxv</a:t>
            </a:r>
          </a:p>
        </p:txBody>
      </p:sp>
      <p:grpSp>
        <p:nvGrpSpPr>
          <p:cNvPr id="12" name="Group 118"/>
          <p:cNvGrpSpPr>
            <a:grpSpLocks/>
          </p:cNvGrpSpPr>
          <p:nvPr/>
        </p:nvGrpSpPr>
        <p:grpSpPr bwMode="auto">
          <a:xfrm>
            <a:off x="3896386" y="2984375"/>
            <a:ext cx="1290638" cy="369888"/>
            <a:chOff x="1481" y="2777"/>
            <a:chExt cx="813" cy="233"/>
          </a:xfrm>
        </p:grpSpPr>
        <p:sp>
          <p:nvSpPr>
            <p:cNvPr id="127024" name="Text Box 119"/>
            <p:cNvSpPr txBox="1">
              <a:spLocks noChangeArrowheads="1"/>
            </p:cNvSpPr>
            <p:nvPr/>
          </p:nvSpPr>
          <p:spPr bwMode="auto">
            <a:xfrm>
              <a:off x="1873" y="2777"/>
              <a:ext cx="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ea typeface="Arial" charset="0"/>
                  <a:cs typeface="Arial" charset="0"/>
                </a:rPr>
                <a:t>14</a:t>
              </a:r>
              <a:r>
                <a:rPr lang="en-US" sz="1800" b="0">
                  <a:ea typeface="Arial" charset="0"/>
                  <a:cs typeface="Arial" charset="0"/>
                </a:rPr>
                <a:t>,x </a:t>
              </a:r>
            </a:p>
          </p:txBody>
        </p:sp>
        <p:sp>
          <p:nvSpPr>
            <p:cNvPr id="127025" name="Text Box 120"/>
            <p:cNvSpPr txBox="1">
              <a:spLocks noChangeArrowheads="1"/>
            </p:cNvSpPr>
            <p:nvPr/>
          </p:nvSpPr>
          <p:spPr bwMode="auto">
            <a:xfrm>
              <a:off x="1481" y="2777"/>
              <a:ext cx="4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ea typeface="Arial" charset="0"/>
                  <a:cs typeface="Arial" charset="0"/>
                </a:rPr>
                <a:t>10,</a:t>
              </a:r>
              <a:r>
                <a:rPr lang="en-US" sz="1800" b="0">
                  <a:ea typeface="Arial" charset="0"/>
                  <a:cs typeface="Arial" charset="0"/>
                </a:rPr>
                <a:t>v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</p:grpSp>
      <p:sp>
        <p:nvSpPr>
          <p:cNvPr id="717945" name="Oval 121"/>
          <p:cNvSpPr>
            <a:spLocks noChangeArrowheads="1"/>
          </p:cNvSpPr>
          <p:nvPr/>
        </p:nvSpPr>
        <p:spPr bwMode="auto">
          <a:xfrm>
            <a:off x="3917023" y="3043113"/>
            <a:ext cx="528637" cy="276225"/>
          </a:xfrm>
          <a:prstGeom prst="ellips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17946" name="Text Box 122"/>
          <p:cNvSpPr txBox="1">
            <a:spLocks noChangeArrowheads="1"/>
          </p:cNvSpPr>
          <p:nvPr/>
        </p:nvSpPr>
        <p:spPr bwMode="auto">
          <a:xfrm>
            <a:off x="959143" y="3292350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uwxvy</a:t>
            </a:r>
          </a:p>
        </p:txBody>
      </p:sp>
      <p:sp>
        <p:nvSpPr>
          <p:cNvPr id="717947" name="Text Box 123"/>
          <p:cNvSpPr txBox="1">
            <a:spLocks noChangeArrowheads="1"/>
          </p:cNvSpPr>
          <p:nvPr/>
        </p:nvSpPr>
        <p:spPr bwMode="auto">
          <a:xfrm>
            <a:off x="4526187" y="3303463"/>
            <a:ext cx="6687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600" b="0">
                <a:ea typeface="Arial" charset="0"/>
                <a:cs typeface="Arial" charset="0"/>
              </a:rPr>
              <a:t>12</a:t>
            </a:r>
            <a:r>
              <a:rPr lang="en-US" sz="1800" b="0">
                <a:ea typeface="Arial" charset="0"/>
                <a:cs typeface="Arial" charset="0"/>
              </a:rPr>
              <a:t>,y </a:t>
            </a:r>
          </a:p>
        </p:txBody>
      </p:sp>
      <p:sp>
        <p:nvSpPr>
          <p:cNvPr id="717948" name="Oval 124"/>
          <p:cNvSpPr>
            <a:spLocks noChangeArrowheads="1"/>
          </p:cNvSpPr>
          <p:nvPr/>
        </p:nvSpPr>
        <p:spPr bwMode="auto">
          <a:xfrm>
            <a:off x="4582185" y="3360613"/>
            <a:ext cx="528638" cy="276225"/>
          </a:xfrm>
          <a:prstGeom prst="ellips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17949" name="Rectangle 125"/>
          <p:cNvSpPr>
            <a:spLocks noChangeArrowheads="1"/>
          </p:cNvSpPr>
          <p:nvPr/>
        </p:nvSpPr>
        <p:spPr bwMode="auto">
          <a:xfrm>
            <a:off x="538163" y="4308475"/>
            <a:ext cx="38100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dirty="0" smtClean="0">
                <a:ea typeface="Arial" charset="0"/>
                <a:cs typeface="Arial" charset="0"/>
              </a:rPr>
              <a:t>Notes: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sz="2000" b="0" dirty="0">
                <a:ea typeface="Arial" charset="0"/>
                <a:cs typeface="Arial" charset="0"/>
              </a:rPr>
              <a:t>C</a:t>
            </a:r>
            <a:r>
              <a:rPr lang="en-US" sz="2000" b="0" dirty="0" smtClean="0">
                <a:ea typeface="Arial" charset="0"/>
                <a:cs typeface="Arial" charset="0"/>
              </a:rPr>
              <a:t>onstruct shortest path tree by tracing predecessor nodes 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sz="2000" b="0" dirty="0">
                <a:ea typeface="Arial" charset="0"/>
                <a:cs typeface="Arial" charset="0"/>
              </a:rPr>
              <a:t>T</a:t>
            </a:r>
            <a:r>
              <a:rPr lang="en-US" sz="2000" b="0" dirty="0" smtClean="0">
                <a:ea typeface="Arial" charset="0"/>
                <a:cs typeface="Arial" charset="0"/>
              </a:rPr>
              <a:t>ies </a:t>
            </a:r>
            <a:r>
              <a:rPr lang="en-US" sz="2000" b="0" dirty="0">
                <a:ea typeface="Arial" charset="0"/>
                <a:cs typeface="Arial" charset="0"/>
              </a:rPr>
              <a:t>can exist (can be broken arbitrarily)</a:t>
            </a:r>
          </a:p>
        </p:txBody>
      </p:sp>
      <p:sp>
        <p:nvSpPr>
          <p:cNvPr id="717950" name="Line 126"/>
          <p:cNvSpPr>
            <a:spLocks noChangeShapeType="1"/>
          </p:cNvSpPr>
          <p:nvPr/>
        </p:nvSpPr>
        <p:spPr bwMode="auto">
          <a:xfrm flipV="1">
            <a:off x="7872248" y="5160579"/>
            <a:ext cx="483476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1" name="Line 127"/>
          <p:cNvSpPr>
            <a:spLocks noChangeShapeType="1"/>
          </p:cNvSpPr>
          <p:nvPr/>
        </p:nvSpPr>
        <p:spPr bwMode="auto">
          <a:xfrm flipV="1">
            <a:off x="6316717" y="5265682"/>
            <a:ext cx="1166649" cy="998483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2" name="Line 128"/>
          <p:cNvSpPr>
            <a:spLocks noChangeShapeType="1"/>
          </p:cNvSpPr>
          <p:nvPr/>
        </p:nvSpPr>
        <p:spPr bwMode="auto">
          <a:xfrm>
            <a:off x="6135928" y="5349240"/>
            <a:ext cx="9525" cy="82296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3" name="Line 129"/>
          <p:cNvSpPr>
            <a:spLocks noChangeShapeType="1"/>
          </p:cNvSpPr>
          <p:nvPr/>
        </p:nvSpPr>
        <p:spPr bwMode="auto">
          <a:xfrm flipV="1">
            <a:off x="5008563" y="3462987"/>
            <a:ext cx="911225" cy="1492069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4" name="Line 130"/>
          <p:cNvSpPr>
            <a:spLocks noChangeShapeType="1"/>
          </p:cNvSpPr>
          <p:nvPr/>
        </p:nvSpPr>
        <p:spPr bwMode="auto">
          <a:xfrm flipV="1">
            <a:off x="5196840" y="5167133"/>
            <a:ext cx="731520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5" name="Text Box 131"/>
          <p:cNvSpPr txBox="1">
            <a:spLocks noChangeArrowheads="1"/>
          </p:cNvSpPr>
          <p:nvPr/>
        </p:nvSpPr>
        <p:spPr bwMode="auto">
          <a:xfrm>
            <a:off x="829440" y="3590800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uwxvyz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Dijkstra’s algorithm: Example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1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1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71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71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71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71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71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24" grpId="0"/>
      <p:bldP spid="717937" grpId="0" animBg="1"/>
      <p:bldP spid="717938" grpId="0" animBg="1"/>
      <p:bldP spid="717939" grpId="0"/>
      <p:bldP spid="717940" grpId="0" animBg="1"/>
      <p:bldP spid="717941" grpId="0"/>
      <p:bldP spid="717945" grpId="0" animBg="1"/>
      <p:bldP spid="717946" grpId="0"/>
      <p:bldP spid="717947" grpId="0"/>
      <p:bldP spid="717948" grpId="0" animBg="1"/>
      <p:bldP spid="717949" grpId="0"/>
      <p:bldP spid="717950" grpId="0" animBg="1"/>
      <p:bldP spid="717951" grpId="0" animBg="1"/>
      <p:bldP spid="717952" grpId="0" animBg="1"/>
      <p:bldP spid="717953" grpId="0" animBg="1"/>
      <p:bldP spid="717954" grpId="0" animBg="1"/>
      <p:bldP spid="71795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algorithm: Example</a:t>
            </a:r>
          </a:p>
        </p:txBody>
      </p:sp>
      <p:sp>
        <p:nvSpPr>
          <p:cNvPr id="85" name="Text Box 11"/>
          <p:cNvSpPr txBox="1">
            <a:spLocks noChangeArrowheads="1"/>
          </p:cNvSpPr>
          <p:nvPr/>
        </p:nvSpPr>
        <p:spPr bwMode="auto">
          <a:xfrm>
            <a:off x="5379498" y="4875463"/>
            <a:ext cx="31163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ea typeface="Arial" charset="0"/>
                <a:cs typeface="Arial" charset="0"/>
              </a:rPr>
              <a:t>3</a:t>
            </a:r>
            <a:endParaRPr lang="en-US">
              <a:ea typeface="Arial" charset="0"/>
              <a:cs typeface="Arial" charset="0"/>
            </a:endParaRPr>
          </a:p>
        </p:txBody>
      </p:sp>
      <p:sp>
        <p:nvSpPr>
          <p:cNvPr id="87" name="Line 23"/>
          <p:cNvSpPr>
            <a:spLocks noChangeShapeType="1"/>
          </p:cNvSpPr>
          <p:nvPr/>
        </p:nvSpPr>
        <p:spPr bwMode="auto">
          <a:xfrm>
            <a:off x="5920154" y="3410821"/>
            <a:ext cx="0" cy="744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8" name="Line 37"/>
          <p:cNvSpPr>
            <a:spLocks noChangeShapeType="1"/>
          </p:cNvSpPr>
          <p:nvPr/>
        </p:nvSpPr>
        <p:spPr bwMode="auto">
          <a:xfrm>
            <a:off x="5108445" y="5168988"/>
            <a:ext cx="91607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0" name="Line 39"/>
          <p:cNvSpPr>
            <a:spLocks noChangeShapeType="1"/>
          </p:cNvSpPr>
          <p:nvPr/>
        </p:nvSpPr>
        <p:spPr bwMode="auto">
          <a:xfrm flipH="1">
            <a:off x="4928710" y="3477869"/>
            <a:ext cx="976950" cy="16091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1" name="Text Box 40"/>
          <p:cNvSpPr txBox="1">
            <a:spLocks noChangeArrowheads="1"/>
          </p:cNvSpPr>
          <p:nvPr/>
        </p:nvSpPr>
        <p:spPr bwMode="auto">
          <a:xfrm>
            <a:off x="5157727" y="3994890"/>
            <a:ext cx="313088" cy="36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ea typeface="Arial" charset="0"/>
                <a:cs typeface="Arial" charset="0"/>
              </a:rPr>
              <a:t>5</a:t>
            </a:r>
            <a:endParaRPr lang="en-US">
              <a:ea typeface="Arial" charset="0"/>
              <a:cs typeface="Arial" charset="0"/>
            </a:endParaRPr>
          </a:p>
        </p:txBody>
      </p:sp>
      <p:sp>
        <p:nvSpPr>
          <p:cNvPr id="92" name="Line 41"/>
          <p:cNvSpPr>
            <a:spLocks noChangeShapeType="1"/>
          </p:cNvSpPr>
          <p:nvPr/>
        </p:nvSpPr>
        <p:spPr bwMode="auto">
          <a:xfrm>
            <a:off x="6136126" y="5243486"/>
            <a:ext cx="13045" cy="10578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3" name="Text Box 42"/>
          <p:cNvSpPr txBox="1">
            <a:spLocks noChangeArrowheads="1"/>
          </p:cNvSpPr>
          <p:nvPr/>
        </p:nvSpPr>
        <p:spPr bwMode="auto">
          <a:xfrm>
            <a:off x="6146273" y="5542971"/>
            <a:ext cx="31163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ea typeface="Arial" charset="0"/>
                <a:cs typeface="Arial" charset="0"/>
              </a:rPr>
              <a:t>3</a:t>
            </a:r>
            <a:endParaRPr lang="en-US">
              <a:ea typeface="Arial" charset="0"/>
              <a:cs typeface="Arial" charset="0"/>
            </a:endParaRPr>
          </a:p>
        </p:txBody>
      </p:sp>
      <p:sp>
        <p:nvSpPr>
          <p:cNvPr id="96" name="Line 45"/>
          <p:cNvSpPr>
            <a:spLocks noChangeShapeType="1"/>
          </p:cNvSpPr>
          <p:nvPr/>
        </p:nvSpPr>
        <p:spPr bwMode="auto">
          <a:xfrm flipH="1">
            <a:off x="6140475" y="5171968"/>
            <a:ext cx="1446581" cy="12262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7" name="Text Box 46"/>
          <p:cNvSpPr txBox="1">
            <a:spLocks noChangeArrowheads="1"/>
          </p:cNvSpPr>
          <p:nvPr/>
        </p:nvSpPr>
        <p:spPr bwMode="auto">
          <a:xfrm>
            <a:off x="6786943" y="5784346"/>
            <a:ext cx="31308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ea typeface="Arial" charset="0"/>
                <a:cs typeface="Arial" charset="0"/>
              </a:rPr>
              <a:t>4</a:t>
            </a:r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7865356" y="5158558"/>
            <a:ext cx="5102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0" name="Text Box 66"/>
          <p:cNvSpPr txBox="1">
            <a:spLocks noChangeArrowheads="1"/>
          </p:cNvSpPr>
          <p:nvPr/>
        </p:nvSpPr>
        <p:spPr bwMode="auto">
          <a:xfrm>
            <a:off x="7961022" y="5158558"/>
            <a:ext cx="313088" cy="36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ea typeface="Arial" charset="0"/>
                <a:cs typeface="Arial" charset="0"/>
              </a:rPr>
              <a:t>2</a:t>
            </a: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" name="Freeform 69"/>
          <p:cNvSpPr>
            <a:spLocks/>
          </p:cNvSpPr>
          <p:nvPr/>
        </p:nvSpPr>
        <p:spPr bwMode="auto">
          <a:xfrm>
            <a:off x="6197005" y="3410821"/>
            <a:ext cx="40585" cy="20860"/>
          </a:xfrm>
          <a:custGeom>
            <a:avLst/>
            <a:gdLst>
              <a:gd name="T0" fmla="*/ 0 w 28"/>
              <a:gd name="T1" fmla="*/ 14 h 14"/>
              <a:gd name="T2" fmla="*/ 28 w 28"/>
              <a:gd name="T3" fmla="*/ 0 h 14"/>
              <a:gd name="T4" fmla="*/ 0 w 28"/>
              <a:gd name="T5" fmla="*/ 14 h 14"/>
              <a:gd name="T6" fmla="*/ 0 60000 65536"/>
              <a:gd name="T7" fmla="*/ 0 60000 65536"/>
              <a:gd name="T8" fmla="*/ 0 60000 65536"/>
              <a:gd name="T9" fmla="*/ 0 w 28"/>
              <a:gd name="T10" fmla="*/ 0 h 14"/>
              <a:gd name="T11" fmla="*/ 28 w 28"/>
              <a:gd name="T12" fmla="*/ 14 h 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" h="14">
                <a:moveTo>
                  <a:pt x="0" y="14"/>
                </a:moveTo>
                <a:cubicBezTo>
                  <a:pt x="9" y="9"/>
                  <a:pt x="28" y="0"/>
                  <a:pt x="28" y="0"/>
                </a:cubicBezTo>
                <a:cubicBezTo>
                  <a:pt x="28" y="0"/>
                  <a:pt x="9" y="9"/>
                  <a:pt x="0" y="14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6" name="Oval 105"/>
          <p:cNvSpPr>
            <a:spLocks noChangeAspect="1"/>
          </p:cNvSpPr>
          <p:nvPr/>
        </p:nvSpPr>
        <p:spPr bwMode="auto">
          <a:xfrm>
            <a:off x="5906814" y="3205655"/>
            <a:ext cx="45720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x</a:t>
            </a:r>
          </a:p>
        </p:txBody>
      </p:sp>
      <p:sp>
        <p:nvSpPr>
          <p:cNvPr id="107" name="Oval 106"/>
          <p:cNvSpPr>
            <a:spLocks noChangeAspect="1"/>
          </p:cNvSpPr>
          <p:nvPr/>
        </p:nvSpPr>
        <p:spPr bwMode="auto">
          <a:xfrm>
            <a:off x="4734911" y="4945117"/>
            <a:ext cx="45720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u</a:t>
            </a:r>
          </a:p>
        </p:txBody>
      </p:sp>
      <p:sp>
        <p:nvSpPr>
          <p:cNvPr id="108" name="Oval 107"/>
          <p:cNvSpPr>
            <a:spLocks noChangeAspect="1"/>
          </p:cNvSpPr>
          <p:nvPr/>
        </p:nvSpPr>
        <p:spPr bwMode="auto">
          <a:xfrm>
            <a:off x="8306820" y="4945117"/>
            <a:ext cx="45720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z</a:t>
            </a:r>
          </a:p>
        </p:txBody>
      </p:sp>
      <p:sp>
        <p:nvSpPr>
          <p:cNvPr id="109" name="Oval 108"/>
          <p:cNvSpPr>
            <a:spLocks noChangeAspect="1"/>
          </p:cNvSpPr>
          <p:nvPr/>
        </p:nvSpPr>
        <p:spPr bwMode="auto">
          <a:xfrm>
            <a:off x="5922579" y="6174827"/>
            <a:ext cx="45720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v</a:t>
            </a:r>
          </a:p>
        </p:txBody>
      </p:sp>
      <p:sp>
        <p:nvSpPr>
          <p:cNvPr id="110" name="Oval 109"/>
          <p:cNvSpPr>
            <a:spLocks noChangeAspect="1"/>
          </p:cNvSpPr>
          <p:nvPr/>
        </p:nvSpPr>
        <p:spPr bwMode="auto">
          <a:xfrm>
            <a:off x="7440339" y="4945117"/>
            <a:ext cx="45720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y</a:t>
            </a:r>
          </a:p>
        </p:txBody>
      </p:sp>
      <p:sp>
        <p:nvSpPr>
          <p:cNvPr id="111" name="Oval 110"/>
          <p:cNvSpPr>
            <a:spLocks noChangeAspect="1"/>
          </p:cNvSpPr>
          <p:nvPr/>
        </p:nvSpPr>
        <p:spPr bwMode="auto">
          <a:xfrm>
            <a:off x="5922579" y="4945117"/>
            <a:ext cx="45720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w</a:t>
            </a:r>
          </a:p>
        </p:txBody>
      </p:sp>
      <p:sp>
        <p:nvSpPr>
          <p:cNvPr id="115" name="Line 126"/>
          <p:cNvSpPr>
            <a:spLocks noChangeShapeType="1"/>
          </p:cNvSpPr>
          <p:nvPr/>
        </p:nvSpPr>
        <p:spPr bwMode="auto">
          <a:xfrm flipV="1">
            <a:off x="7872248" y="5160579"/>
            <a:ext cx="483476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6" name="Line 127"/>
          <p:cNvSpPr>
            <a:spLocks noChangeShapeType="1"/>
          </p:cNvSpPr>
          <p:nvPr/>
        </p:nvSpPr>
        <p:spPr bwMode="auto">
          <a:xfrm flipV="1">
            <a:off x="6316717" y="5265682"/>
            <a:ext cx="1166649" cy="998483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7" name="Line 128"/>
          <p:cNvSpPr>
            <a:spLocks noChangeShapeType="1"/>
          </p:cNvSpPr>
          <p:nvPr/>
        </p:nvSpPr>
        <p:spPr bwMode="auto">
          <a:xfrm>
            <a:off x="6135928" y="5349240"/>
            <a:ext cx="9525" cy="82296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8" name="Line 129"/>
          <p:cNvSpPr>
            <a:spLocks noChangeShapeType="1"/>
          </p:cNvSpPr>
          <p:nvPr/>
        </p:nvSpPr>
        <p:spPr bwMode="auto">
          <a:xfrm flipV="1">
            <a:off x="5008563" y="3462987"/>
            <a:ext cx="911225" cy="1492069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" name="Line 130"/>
          <p:cNvSpPr>
            <a:spLocks noChangeShapeType="1"/>
          </p:cNvSpPr>
          <p:nvPr/>
        </p:nvSpPr>
        <p:spPr bwMode="auto">
          <a:xfrm flipV="1">
            <a:off x="5196840" y="5167133"/>
            <a:ext cx="731520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630158" y="1954923"/>
            <a:ext cx="2660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/>
              <a:t>Resulting least-cost tree</a:t>
            </a:r>
          </a:p>
          <a:p>
            <a:pPr algn="ctr"/>
            <a:r>
              <a:rPr lang="en-US" sz="2000" i="1" dirty="0"/>
              <a:t>f</a:t>
            </a:r>
            <a:r>
              <a:rPr lang="en-US" sz="2000" i="1" dirty="0" smtClean="0"/>
              <a:t>rom u</a:t>
            </a:r>
            <a:endParaRPr lang="en-US" sz="2000" i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957698" y="1954922"/>
            <a:ext cx="29352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/>
              <a:t>Resulting forwarding table</a:t>
            </a:r>
          </a:p>
          <a:p>
            <a:pPr algn="ctr"/>
            <a:r>
              <a:rPr lang="en-US" sz="2000" i="1" dirty="0" smtClean="0"/>
              <a:t>in u</a:t>
            </a:r>
            <a:endParaRPr lang="en-US" sz="2000" i="1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1046280" y="3223118"/>
            <a:ext cx="2318291" cy="2351747"/>
            <a:chOff x="1046280" y="3223118"/>
            <a:chExt cx="2318291" cy="2351747"/>
          </a:xfrm>
        </p:grpSpPr>
        <p:sp>
          <p:nvSpPr>
            <p:cNvPr id="123" name="Line 59"/>
            <p:cNvSpPr>
              <a:spLocks noChangeShapeType="1"/>
            </p:cNvSpPr>
            <p:nvPr/>
          </p:nvSpPr>
          <p:spPr bwMode="auto">
            <a:xfrm>
              <a:off x="2525715" y="3288865"/>
              <a:ext cx="1270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4" name="Line 60"/>
            <p:cNvSpPr>
              <a:spLocks noChangeShapeType="1"/>
            </p:cNvSpPr>
            <p:nvPr/>
          </p:nvSpPr>
          <p:spPr bwMode="auto">
            <a:xfrm>
              <a:off x="1194712" y="3666031"/>
              <a:ext cx="2163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 b="0"/>
            </a:p>
          </p:txBody>
        </p:sp>
        <p:sp>
          <p:nvSpPr>
            <p:cNvPr id="125" name="Text Box 61"/>
            <p:cNvSpPr txBox="1">
              <a:spLocks noChangeArrowheads="1"/>
            </p:cNvSpPr>
            <p:nvPr/>
          </p:nvSpPr>
          <p:spPr bwMode="auto">
            <a:xfrm>
              <a:off x="1597937" y="366920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/>
                <a:t>v</a:t>
              </a:r>
            </a:p>
          </p:txBody>
        </p:sp>
        <p:sp>
          <p:nvSpPr>
            <p:cNvPr id="126" name="Text Box 62"/>
            <p:cNvSpPr txBox="1">
              <a:spLocks noChangeArrowheads="1"/>
            </p:cNvSpPr>
            <p:nvPr/>
          </p:nvSpPr>
          <p:spPr bwMode="auto">
            <a:xfrm>
              <a:off x="1572537" y="3966068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 smtClean="0"/>
                <a:t>w</a:t>
              </a:r>
              <a:endParaRPr lang="en-US" sz="1800" b="0" dirty="0"/>
            </a:p>
          </p:txBody>
        </p:sp>
        <p:sp>
          <p:nvSpPr>
            <p:cNvPr id="127" name="Text Box 63"/>
            <p:cNvSpPr txBox="1">
              <a:spLocks noChangeArrowheads="1"/>
            </p:cNvSpPr>
            <p:nvPr/>
          </p:nvSpPr>
          <p:spPr bwMode="auto">
            <a:xfrm>
              <a:off x="1597937" y="4339131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 smtClean="0"/>
                <a:t>x</a:t>
              </a:r>
              <a:endParaRPr lang="en-US" sz="1800" b="0" dirty="0"/>
            </a:p>
          </p:txBody>
        </p:sp>
        <p:sp>
          <p:nvSpPr>
            <p:cNvPr id="128" name="Text Box 64"/>
            <p:cNvSpPr txBox="1">
              <a:spLocks noChangeArrowheads="1"/>
            </p:cNvSpPr>
            <p:nvPr/>
          </p:nvSpPr>
          <p:spPr bwMode="auto">
            <a:xfrm>
              <a:off x="1597937" y="4712193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 smtClean="0"/>
                <a:t>y</a:t>
              </a:r>
              <a:endParaRPr lang="en-US" sz="1800" b="0" dirty="0"/>
            </a:p>
          </p:txBody>
        </p:sp>
        <p:sp>
          <p:nvSpPr>
            <p:cNvPr id="129" name="Text Box 65"/>
            <p:cNvSpPr txBox="1">
              <a:spLocks noChangeArrowheads="1"/>
            </p:cNvSpPr>
            <p:nvPr/>
          </p:nvSpPr>
          <p:spPr bwMode="auto">
            <a:xfrm>
              <a:off x="1605080" y="507096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/>
                <a:t>z</a:t>
              </a:r>
            </a:p>
          </p:txBody>
        </p:sp>
        <p:sp>
          <p:nvSpPr>
            <p:cNvPr id="130" name="Text Box 66"/>
            <p:cNvSpPr txBox="1">
              <a:spLocks noChangeArrowheads="1"/>
            </p:cNvSpPr>
            <p:nvPr/>
          </p:nvSpPr>
          <p:spPr bwMode="auto">
            <a:xfrm>
              <a:off x="2602824" y="3643806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/>
                <a:t>(</a:t>
              </a:r>
              <a:r>
                <a:rPr lang="en-US" sz="1800" b="0" dirty="0" smtClean="0"/>
                <a:t>u, w)</a:t>
              </a:r>
              <a:endParaRPr lang="en-US" sz="1800" b="0" dirty="0"/>
            </a:p>
          </p:txBody>
        </p:sp>
        <p:sp>
          <p:nvSpPr>
            <p:cNvPr id="131" name="Text Box 67"/>
            <p:cNvSpPr txBox="1">
              <a:spLocks noChangeArrowheads="1"/>
            </p:cNvSpPr>
            <p:nvPr/>
          </p:nvSpPr>
          <p:spPr bwMode="auto">
            <a:xfrm>
              <a:off x="2602824" y="3964481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/>
                <a:t>(</a:t>
              </a:r>
              <a:r>
                <a:rPr lang="en-US" sz="1800" b="0" dirty="0" smtClean="0"/>
                <a:t>u, w)</a:t>
              </a:r>
              <a:endParaRPr lang="en-US" sz="1800" b="0" dirty="0"/>
            </a:p>
          </p:txBody>
        </p:sp>
        <p:sp>
          <p:nvSpPr>
            <p:cNvPr id="132" name="Text Box 68"/>
            <p:cNvSpPr txBox="1">
              <a:spLocks noChangeArrowheads="1"/>
            </p:cNvSpPr>
            <p:nvPr/>
          </p:nvSpPr>
          <p:spPr bwMode="auto">
            <a:xfrm>
              <a:off x="2628472" y="4362943"/>
              <a:ext cx="7104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/>
                <a:t>(u</a:t>
              </a:r>
              <a:r>
                <a:rPr lang="en-US" sz="1800" b="0" dirty="0" smtClean="0"/>
                <a:t>, x)</a:t>
              </a:r>
              <a:endParaRPr lang="en-US" sz="1800" b="0" dirty="0"/>
            </a:p>
          </p:txBody>
        </p:sp>
        <p:sp>
          <p:nvSpPr>
            <p:cNvPr id="133" name="Text Box 69"/>
            <p:cNvSpPr txBox="1">
              <a:spLocks noChangeArrowheads="1"/>
            </p:cNvSpPr>
            <p:nvPr/>
          </p:nvSpPr>
          <p:spPr bwMode="auto">
            <a:xfrm>
              <a:off x="2602824" y="4709018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/>
                <a:t>(u</a:t>
              </a:r>
              <a:r>
                <a:rPr lang="en-US" sz="1800" b="0" dirty="0" smtClean="0"/>
                <a:t>, w)</a:t>
              </a:r>
              <a:endParaRPr lang="en-US" sz="1800" b="0" dirty="0"/>
            </a:p>
          </p:txBody>
        </p:sp>
        <p:sp>
          <p:nvSpPr>
            <p:cNvPr id="134" name="Text Box 70"/>
            <p:cNvSpPr txBox="1">
              <a:spLocks noChangeArrowheads="1"/>
            </p:cNvSpPr>
            <p:nvPr/>
          </p:nvSpPr>
          <p:spPr bwMode="auto">
            <a:xfrm>
              <a:off x="2602824" y="5080493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/>
                <a:t>(u</a:t>
              </a:r>
              <a:r>
                <a:rPr lang="en-US" sz="1800" b="0" dirty="0" smtClean="0"/>
                <a:t>, w)</a:t>
              </a:r>
              <a:endParaRPr lang="en-US" sz="1800" b="0" dirty="0"/>
            </a:p>
          </p:txBody>
        </p:sp>
        <p:sp>
          <p:nvSpPr>
            <p:cNvPr id="135" name="Text Box 71"/>
            <p:cNvSpPr txBox="1">
              <a:spLocks noChangeArrowheads="1"/>
            </p:cNvSpPr>
            <p:nvPr/>
          </p:nvSpPr>
          <p:spPr bwMode="auto">
            <a:xfrm>
              <a:off x="1046280" y="3223118"/>
              <a:ext cx="13003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destination</a:t>
              </a:r>
            </a:p>
          </p:txBody>
        </p:sp>
        <p:sp>
          <p:nvSpPr>
            <p:cNvPr id="136" name="Text Box 72"/>
            <p:cNvSpPr txBox="1">
              <a:spLocks noChangeArrowheads="1"/>
            </p:cNvSpPr>
            <p:nvPr/>
          </p:nvSpPr>
          <p:spPr bwMode="auto">
            <a:xfrm>
              <a:off x="2705215" y="3223118"/>
              <a:ext cx="5309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link</a:t>
              </a:r>
            </a:p>
          </p:txBody>
        </p:sp>
      </p:grpSp>
      <p:sp>
        <p:nvSpPr>
          <p:cNvPr id="139" name="Slide Number Placeholder 1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1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layer control plane calculates valid routes and sets up forwarding table</a:t>
            </a:r>
          </a:p>
          <a:p>
            <a:pPr lvl="1"/>
            <a:r>
              <a:rPr lang="en-US" dirty="0" smtClean="0"/>
              <a:t>Avoiding loops and dead ends</a:t>
            </a:r>
          </a:p>
          <a:p>
            <a:r>
              <a:rPr lang="en-US" dirty="0" smtClean="0"/>
              <a:t>Least-cost routes can be calculated using Dijkstra’s algorithm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Next lecture</a:t>
            </a:r>
            <a:r>
              <a:rPr lang="en-US" dirty="0" smtClean="0"/>
              <a:t>: Routing protocols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8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layer recap</a:t>
            </a:r>
          </a:p>
          <a:p>
            <a:r>
              <a:rPr lang="en-US" dirty="0" smtClean="0"/>
              <a:t>Routing fundamentals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4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Network layer</a:t>
            </a:r>
            <a:endParaRPr lang="en-US" dirty="0"/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 everywhere</a:t>
            </a:r>
          </a:p>
          <a:p>
            <a:r>
              <a:rPr lang="en-US" dirty="0" smtClean="0"/>
              <a:t>Performs </a:t>
            </a:r>
            <a:r>
              <a:rPr lang="en-US" dirty="0" smtClean="0">
                <a:solidFill>
                  <a:schemeClr val="accent5"/>
                </a:solidFill>
              </a:rPr>
              <a:t>addressing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/>
                </a:solidFill>
              </a:rPr>
              <a:t>forwarding</a:t>
            </a:r>
            <a:r>
              <a:rPr lang="en-US" dirty="0" smtClean="0"/>
              <a:t>, and </a:t>
            </a:r>
            <a:r>
              <a:rPr lang="en-US" dirty="0">
                <a:solidFill>
                  <a:schemeClr val="accent5"/>
                </a:solidFill>
              </a:rPr>
              <a:t>routing</a:t>
            </a:r>
            <a:r>
              <a:rPr lang="en-US" dirty="0" smtClean="0"/>
              <a:t>, among other tasks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Context and terminology</a:t>
            </a:r>
            <a:endParaRPr lang="en-US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3" y="2359424"/>
            <a:ext cx="417443" cy="64008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 smtClean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707008"/>
            <a:ext cx="2743200" cy="609600"/>
          </a:xfrm>
          <a:prstGeom prst="roundRect">
            <a:avLst/>
          </a:prstGeom>
          <a:solidFill>
            <a:schemeClr val="accent5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69849" y="266700"/>
            <a:ext cx="7620000" cy="9414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sz="2000" b="0" dirty="0" smtClean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r>
              <a:rPr lang="en-US" sz="2000" b="0" dirty="0">
                <a:solidFill>
                  <a:schemeClr val="bg1"/>
                </a:solidFill>
              </a:rPr>
              <a:t/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 smtClean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771900" y="2219325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859751" y="3352800"/>
            <a:ext cx="945606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934307" y="478155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08110"/>
            <a:ext cx="3505200" cy="2769583"/>
            <a:chOff x="2438400" y="1295400"/>
            <a:chExt cx="3505200" cy="2679311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4" idx="3"/>
            </p:cNvCxnSpPr>
            <p:nvPr/>
          </p:nvCxnSpPr>
          <p:spPr bwMode="auto">
            <a:xfrm>
              <a:off x="3962400" y="1295400"/>
              <a:ext cx="0" cy="267931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85446" y="1295400"/>
              <a:ext cx="1458154" cy="20573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371600" y="5553075"/>
            <a:ext cx="2743200" cy="609600"/>
          </a:xfrm>
          <a:prstGeom prst="roundRect">
            <a:avLst/>
          </a:prstGeom>
          <a:solidFill>
            <a:schemeClr val="accent4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3465311"/>
            <a:ext cx="417443" cy="6400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603" y="4478995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31" idx="3"/>
          </p:cNvCxnSpPr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4742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  <p:bldP spid="124" grpId="0" animBg="1"/>
      <p:bldP spid="12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Forwarding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03" name="Group 37"/>
          <p:cNvGrpSpPr>
            <a:grpSpLocks noChangeAspect="1"/>
          </p:cNvGrpSpPr>
          <p:nvPr/>
        </p:nvGrpSpPr>
        <p:grpSpPr bwMode="auto">
          <a:xfrm>
            <a:off x="254868" y="2438832"/>
            <a:ext cx="914400" cy="240632"/>
            <a:chOff x="885372" y="3276600"/>
            <a:chExt cx="1172028" cy="228600"/>
          </a:xfrm>
        </p:grpSpPr>
        <p:sp>
          <p:nvSpPr>
            <p:cNvPr id="104" name="Rectangle 103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108" name="Cube 107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chemeClr val="accent5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0" name="Cube 109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" name="Cube 111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chemeClr val="accent5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3" name="Cube 112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4" name="Cube 113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5" name="Cube 114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7" name="Cube 116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8" name="Cube 117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9" name="Cube 11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chemeClr val="accent5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0" name="Cube 119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chemeClr val="accent5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21" name="Straight Connector 120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>
            <a:endCxn id="132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>
            <a:stCxn id="132" idx="5"/>
            <a:endCxn id="131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>
            <a:stCxn id="131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/>
          <p:cNvCxnSpPr>
            <a:endCxn id="137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>
            <a:stCxn id="135" idx="2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>
            <a:stCxn id="136" idx="4"/>
            <a:endCxn id="137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>
            <a:stCxn id="136" idx="0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/>
          <p:cNvCxnSpPr>
            <a:stCxn id="118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>
            <a:stCxn id="118" idx="3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6" name="Picture 13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199112" y="350520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jhu.edu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mit.edu</a:t>
            </a:r>
            <a:endParaRPr lang="en-US" dirty="0"/>
          </a:p>
        </p:txBody>
      </p:sp>
      <p:cxnSp>
        <p:nvCxnSpPr>
          <p:cNvPr id="140" name="Straight Connector 139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7892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0.10538 0.0016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38 0.00162 L 0.28143 0.0921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43 0.09213 L 0.36372 0.21551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Forwarding</a:t>
            </a: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9112" y="350520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jhu.edu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mit.edu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579309" y="3918284"/>
            <a:ext cx="914400" cy="240632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9979" y="42882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568853" y="43074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413354" y="535273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341845" y="51816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6043961" y="1819275"/>
          <a:ext cx="2743200" cy="171608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4000"/>
                <a:gridCol w="1219200"/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 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r>
                        <a:rPr lang="en-US" sz="1400" baseline="0" dirty="0" smtClean="0"/>
                        <a:t> Hop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JHU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UCB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NYU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328124" y="1439862"/>
            <a:ext cx="2154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Forwarding Table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891561" y="2886075"/>
            <a:ext cx="2971800" cy="390525"/>
          </a:xfrm>
          <a:prstGeom prst="roundRect">
            <a:avLst/>
          </a:prstGeom>
          <a:solidFill>
            <a:schemeClr val="accent4">
              <a:alpha val="24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0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19289 -0.0868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89 -0.08681 L 0.34184 -0.0222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9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84 -0.02222 L 0.34184 0.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7" grpId="0" animBg="1"/>
      <p:bldP spid="77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2942</TotalTime>
  <Words>2214</Words>
  <Application>Microsoft Macintosh PowerPoint</Application>
  <PresentationFormat>On-screen Show (4:3)</PresentationFormat>
  <Paragraphs>608</Paragraphs>
  <Slides>44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Calibri</vt:lpstr>
      <vt:lpstr>Calibri Light</vt:lpstr>
      <vt:lpstr>Courier New</vt:lpstr>
      <vt:lpstr>Helvetica</vt:lpstr>
      <vt:lpstr>ＭＳ Ｐゴシック</vt:lpstr>
      <vt:lpstr>Wingdings</vt:lpstr>
      <vt:lpstr>宋体</vt:lpstr>
      <vt:lpstr>Arial</vt:lpstr>
      <vt:lpstr>Office Theme</vt:lpstr>
      <vt:lpstr>EN.601.414/614 Computer Networks  Routing Fundamentals</vt:lpstr>
      <vt:lpstr>Research Opportunities</vt:lpstr>
      <vt:lpstr>Research Opportunities</vt:lpstr>
      <vt:lpstr>Assignment 3</vt:lpstr>
      <vt:lpstr>Agenda</vt:lpstr>
      <vt:lpstr>Recap: Network layer</vt:lpstr>
      <vt:lpstr>Context and terminology</vt:lpstr>
      <vt:lpstr>Recap: Forwarding</vt:lpstr>
      <vt:lpstr>Recap: Forwarding</vt:lpstr>
      <vt:lpstr>Recap: Forwarding</vt:lpstr>
      <vt:lpstr>Recap: Routing</vt:lpstr>
      <vt:lpstr>Recap: Forwarding vs. routing</vt:lpstr>
      <vt:lpstr>Routing fundamentals</vt:lpstr>
      <vt:lpstr>Goal of routing</vt:lpstr>
      <vt:lpstr>Local vs. global view of state</vt:lpstr>
      <vt:lpstr>Example:  Local vs. global view of state</vt:lpstr>
      <vt:lpstr>Local vs. global view of state</vt:lpstr>
      <vt:lpstr>“Valid” routing state</vt:lpstr>
      <vt:lpstr>Necessary and sufficient condition</vt:lpstr>
      <vt:lpstr>Loop!</vt:lpstr>
      <vt:lpstr>Dead end to MIT @ #0</vt:lpstr>
      <vt:lpstr>Necessary and sufficient condition</vt:lpstr>
      <vt:lpstr>Necessary (“only if”)</vt:lpstr>
      <vt:lpstr>Sufficient (“if”)</vt:lpstr>
      <vt:lpstr>Checking validity of routing state</vt:lpstr>
      <vt:lpstr>Example 1</vt:lpstr>
      <vt:lpstr>Pick destination</vt:lpstr>
      <vt:lpstr>Put arrows on outgoing links (to blue dot)</vt:lpstr>
      <vt:lpstr>Remove unused links</vt:lpstr>
      <vt:lpstr>Example 2</vt:lpstr>
      <vt:lpstr>Not valid: Contains loop!</vt:lpstr>
      <vt:lpstr>Routing validity</vt:lpstr>
      <vt:lpstr>Goal of routing</vt:lpstr>
      <vt:lpstr>Example</vt:lpstr>
      <vt:lpstr>Example</vt:lpstr>
      <vt:lpstr>Least-cost path routing</vt:lpstr>
      <vt:lpstr>Least-cost routes</vt:lpstr>
      <vt:lpstr>Dijkstra’s algorithm</vt:lpstr>
      <vt:lpstr>Dijkstra’s algorithm</vt:lpstr>
      <vt:lpstr>Dijkstra’s algorithm</vt:lpstr>
      <vt:lpstr>Dijkstra’s algorithm: Example</vt:lpstr>
      <vt:lpstr>Dijkstra’s algorithm: Example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495</cp:revision>
  <dcterms:created xsi:type="dcterms:W3CDTF">2017-09-02T14:15:58Z</dcterms:created>
  <dcterms:modified xsi:type="dcterms:W3CDTF">2019-03-27T18:40:27Z</dcterms:modified>
</cp:coreProperties>
</file>