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461" r:id="rId3"/>
    <p:sldId id="462" r:id="rId4"/>
    <p:sldId id="463" r:id="rId5"/>
    <p:sldId id="507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46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4"/>
    <p:restoredTop sz="88243"/>
  </p:normalViewPr>
  <p:slideViewPr>
    <p:cSldViewPr snapToObjects="1">
      <p:cViewPr>
        <p:scale>
          <a:sx n="110" d="100"/>
          <a:sy n="110" d="100"/>
        </p:scale>
        <p:origin x="832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975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7283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29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8151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4343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467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908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7107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 smtClean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463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44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9455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107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547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04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4439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1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7024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108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7508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635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7478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83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0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96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2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95401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delay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achieve convergence</a:t>
            </a:r>
          </a:p>
          <a:p>
            <a:r>
              <a:rPr lang="en-US" dirty="0" smtClean="0"/>
              <a:t>Sources of convergence delay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detect failure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flood link-state 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re-compute forwarding tables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happens if it takes too long to converge?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from convergence </a:t>
            </a:r>
            <a:r>
              <a:rPr lang="en-US" dirty="0"/>
              <a:t>delay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b="0" dirty="0" smtClean="0"/>
              <a:t> and </a:t>
            </a:r>
            <a:r>
              <a:rPr lang="en-US" sz="2000" dirty="0" smtClean="0"/>
              <a:t>w</a:t>
            </a:r>
            <a:r>
              <a:rPr lang="en-US" sz="2000" b="0" dirty="0" smtClean="0"/>
              <a:t> think that the path to </a:t>
            </a:r>
            <a:r>
              <a:rPr lang="en-US" sz="2000" dirty="0" smtClean="0"/>
              <a:t>y</a:t>
            </a:r>
            <a:r>
              <a:rPr lang="en-US" sz="2000" b="0" dirty="0" smtClean="0"/>
              <a:t> goes through </a:t>
            </a:r>
            <a:r>
              <a:rPr lang="en-US" sz="2000" dirty="0" smtClean="0"/>
              <a:t>v</a:t>
            </a:r>
            <a:endParaRPr lang="en-US" sz="2000" dirty="0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985990" y="3504032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17977" y="293433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764943" y="277043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5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52764" y="4318516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59145" y="457926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394159" y="455989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275302" y="357614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8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568238" y="3934103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2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03642" y="273318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29827" y="217155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9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v</a:t>
            </a:r>
            <a:r>
              <a:rPr lang="en-US" sz="2000" b="0" smtClean="0"/>
              <a:t> thinks </a:t>
            </a:r>
            <a:r>
              <a:rPr lang="en-US" sz="2000" b="0" dirty="0" smtClean="0"/>
              <a:t>that the path to </a:t>
            </a:r>
            <a:r>
              <a:rPr lang="en-US" sz="2000" dirty="0" smtClean="0"/>
              <a:t>y</a:t>
            </a:r>
            <a:r>
              <a:rPr lang="en-US" sz="2000" b="0" dirty="0" smtClean="0"/>
              <a:t> goes </a:t>
            </a:r>
            <a:r>
              <a:rPr lang="en-US" sz="2000" b="0" smtClean="0"/>
              <a:t>through </a:t>
            </a:r>
            <a:r>
              <a:rPr lang="en-US" sz="2000" smtClean="0"/>
              <a:t>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7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</a:t>
            </a:r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Looping packets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Lost packets </a:t>
            </a:r>
            <a:r>
              <a:rPr lang="en-US" dirty="0" smtClean="0"/>
              <a:t>due to black holes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Out-of-order </a:t>
            </a:r>
            <a:r>
              <a:rPr lang="en-US" dirty="0">
                <a:solidFill>
                  <a:schemeClr val="accent5"/>
                </a:solidFill>
              </a:rPr>
              <a:t>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 smtClean="0"/>
              <a:t>O(NE) messages 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computation time </a:t>
            </a:r>
          </a:p>
          <a:p>
            <a:pPr lvl="1"/>
            <a:r>
              <a:rPr lang="en-US" dirty="0" smtClean="0"/>
              <a:t>O(Network diameter) convergence delay</a:t>
            </a:r>
          </a:p>
          <a:p>
            <a:pPr lvl="1"/>
            <a:r>
              <a:rPr lang="en-US" dirty="0" smtClean="0"/>
              <a:t>O(N) entries in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OSPF</a:t>
            </a:r>
            <a:r>
              <a:rPr lang="en-US" dirty="0" smtClean="0"/>
              <a:t>: Open Shortest Path First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IS-IS</a:t>
            </a:r>
            <a:r>
              <a:rPr lang="en-US" dirty="0"/>
              <a:t>: Intermediate System to Intermediate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Similar to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/>
              <a:t>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5"/>
                </a:solidFill>
              </a:rPr>
              <a:t>Open</a:t>
            </a:r>
            <a:r>
              <a:rPr lang="en-US" altLang="ja-JP" dirty="0" smtClean="0"/>
              <a:t>: publicly available</a:t>
            </a:r>
          </a:p>
          <a:p>
            <a:r>
              <a:rPr lang="en-US" dirty="0"/>
              <a:t>U</a:t>
            </a:r>
            <a:r>
              <a:rPr lang="en-US" dirty="0" smtClean="0"/>
              <a:t>ses link-state algorithm </a:t>
            </a:r>
          </a:p>
          <a:p>
            <a:pPr lvl="1"/>
            <a:r>
              <a:rPr lang="en-US" dirty="0" smtClean="0"/>
              <a:t>Link-state packet dissemination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map at each node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 computation using Dijkstra’</a:t>
            </a:r>
            <a:r>
              <a:rPr lang="en-US" altLang="ja-JP" dirty="0" smtClean="0"/>
              <a:t>s algorithm</a:t>
            </a:r>
          </a:p>
          <a:p>
            <a:r>
              <a:rPr lang="en-US" dirty="0"/>
              <a:t>R</a:t>
            </a:r>
            <a:r>
              <a:rPr lang="en-US" dirty="0" smtClean="0"/>
              <a:t>outer floods OSPF link-state advertisements to all other routers in entire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arried in OSPF messages directly over IP (rather than TCP or UDP)</a:t>
            </a:r>
          </a:p>
          <a:p>
            <a:pPr lvl="2"/>
            <a:r>
              <a:rPr lang="en-US" dirty="0" smtClean="0"/>
              <a:t>Requires reliable transmission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</a:t>
            </a:r>
            <a:r>
              <a:rPr lang="hr-HR" dirty="0" smtClean="0"/>
              <a:t>min</a:t>
            </a:r>
            <a:r>
              <a:rPr lang="hr-HR" baseline="-25000" dirty="0" smtClean="0"/>
              <a:t>v</a:t>
            </a:r>
            <a:r>
              <a:rPr lang="hr-HR" dirty="0" smtClean="0"/>
              <a:t> </a:t>
            </a:r>
            <a:r>
              <a:rPr lang="hr-HR" dirty="0"/>
              <a:t>{c(x</a:t>
            </a:r>
            <a:r>
              <a:rPr lang="hr-HR" dirty="0" smtClean="0"/>
              <a:t>, v</a:t>
            </a:r>
            <a:r>
              <a:rPr lang="hr-HR" dirty="0"/>
              <a:t>) + d</a:t>
            </a:r>
            <a:r>
              <a:rPr lang="hr-HR" baseline="-25000" dirty="0"/>
              <a:t>v</a:t>
            </a:r>
            <a:r>
              <a:rPr lang="hr-HR" dirty="0"/>
              <a:t>(y) </a:t>
            </a:r>
            <a:r>
              <a:rPr lang="hr-HR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5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67200" y="3505200"/>
            <a:ext cx="0" cy="4349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Bellman-Ford example </a:t>
            </a:r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chemeClr val="accent5"/>
                </a:solidFill>
              </a:rPr>
              <a:t>d</a:t>
            </a:r>
            <a:r>
              <a:rPr lang="en-US" b="0" baseline="-25000" dirty="0" smtClean="0">
                <a:solidFill>
                  <a:schemeClr val="accent5"/>
                </a:solidFill>
              </a:rPr>
              <a:t>x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9, </a:t>
            </a:r>
            <a:r>
              <a:rPr lang="en-US" b="0" dirty="0" err="1" smtClean="0">
                <a:solidFill>
                  <a:schemeClr val="accent5"/>
                </a:solidFill>
              </a:rPr>
              <a:t>d</a:t>
            </a:r>
            <a:r>
              <a:rPr lang="en-US" b="0" baseline="-25000" dirty="0" err="1" smtClean="0">
                <a:solidFill>
                  <a:schemeClr val="accent5"/>
                </a:solidFill>
              </a:rPr>
              <a:t>w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9, d</a:t>
            </a:r>
            <a:r>
              <a:rPr lang="en-US" b="0" baseline="-25000" dirty="0" smtClean="0">
                <a:solidFill>
                  <a:schemeClr val="accent5"/>
                </a:solidFill>
              </a:rPr>
              <a:t>v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6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 smtClean="0"/>
              <a:t>d</a:t>
            </a:r>
            <a:r>
              <a:rPr lang="en-US" sz="2000" b="0" baseline="-25000" dirty="0" smtClean="0"/>
              <a:t>u</a:t>
            </a:r>
            <a:r>
              <a:rPr lang="en-US" sz="2000" b="0" dirty="0" smtClean="0"/>
              <a:t>(z) </a:t>
            </a:r>
            <a:r>
              <a:rPr lang="en-US" sz="2000" b="0" dirty="0"/>
              <a:t>= min </a:t>
            </a:r>
            <a:r>
              <a:rPr lang="en-US" sz="2000" b="0" dirty="0" smtClean="0"/>
              <a:t>{c(</a:t>
            </a:r>
            <a:r>
              <a:rPr lang="en-US" sz="2000" b="0" dirty="0" err="1" smtClean="0"/>
              <a:t>u,x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smtClean="0"/>
              <a:t>d</a:t>
            </a:r>
            <a:r>
              <a:rPr lang="en-US" sz="2000" b="0" baseline="-25000" dirty="0" smtClean="0"/>
              <a:t>x</a:t>
            </a:r>
            <a:r>
              <a:rPr lang="en-US" sz="2000" b="0" dirty="0" smtClean="0"/>
              <a:t>(z),</a:t>
            </a:r>
            <a:endParaRPr lang="en-US" sz="2000" b="0" dirty="0"/>
          </a:p>
          <a:p>
            <a:pPr marL="1435100" indent="-55563"/>
            <a:r>
              <a:rPr lang="en-US" sz="2000" b="0" dirty="0" smtClean="0"/>
              <a:t>c(</a:t>
            </a:r>
            <a:r>
              <a:rPr lang="en-US" sz="2000" b="0" dirty="0" err="1" smtClean="0"/>
              <a:t>u,w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err="1" smtClean="0"/>
              <a:t>d</a:t>
            </a:r>
            <a:r>
              <a:rPr lang="en-US" sz="2000" b="0" baseline="-25000" dirty="0" err="1" smtClean="0"/>
              <a:t>w</a:t>
            </a:r>
            <a:r>
              <a:rPr lang="en-US" sz="2000" b="0" dirty="0" smtClean="0"/>
              <a:t>(z),</a:t>
            </a:r>
            <a:endParaRPr lang="en-US" sz="2000" b="0" dirty="0"/>
          </a:p>
          <a:p>
            <a:pPr indent="1379538"/>
            <a:r>
              <a:rPr lang="en-US" sz="2000" b="0" dirty="0" smtClean="0"/>
              <a:t>c(</a:t>
            </a:r>
            <a:r>
              <a:rPr lang="en-US" sz="2000" b="0" dirty="0" err="1" smtClean="0"/>
              <a:t>u,v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smtClean="0"/>
              <a:t>d</a:t>
            </a:r>
            <a:r>
              <a:rPr lang="en-US" sz="2000" b="0" baseline="-25000" dirty="0" smtClean="0"/>
              <a:t>v</a:t>
            </a:r>
            <a:r>
              <a:rPr lang="en-US" sz="2000" b="0" dirty="0" smtClean="0"/>
              <a:t>(z) </a:t>
            </a:r>
            <a:r>
              <a:rPr lang="en-US" sz="2000" b="0" dirty="0"/>
              <a:t>}</a:t>
            </a:r>
          </a:p>
          <a:p>
            <a:r>
              <a:rPr lang="en-US" sz="2000" b="0" dirty="0"/>
              <a:t>         = min </a:t>
            </a:r>
            <a:r>
              <a:rPr lang="en-US" sz="2000" b="0" dirty="0" smtClean="0"/>
              <a:t>{5 </a:t>
            </a:r>
            <a:r>
              <a:rPr lang="en-US" sz="2000" b="0" dirty="0"/>
              <a:t>+ </a:t>
            </a:r>
            <a:r>
              <a:rPr lang="en-US" sz="2000" b="0" dirty="0" smtClean="0"/>
              <a:t>9,</a:t>
            </a:r>
            <a:endParaRPr lang="en-US" sz="2000" b="0" dirty="0"/>
          </a:p>
          <a:p>
            <a:r>
              <a:rPr lang="en-US" sz="2000" b="0" dirty="0"/>
              <a:t>                    </a:t>
            </a:r>
            <a:r>
              <a:rPr lang="en-US" sz="2000" b="0" dirty="0" smtClean="0">
                <a:solidFill>
                  <a:schemeClr val="accent5"/>
                </a:solidFill>
              </a:rPr>
              <a:t>3 </a:t>
            </a:r>
            <a:r>
              <a:rPr lang="en-US" sz="2000" b="0" dirty="0">
                <a:solidFill>
                  <a:schemeClr val="accent5"/>
                </a:solidFill>
              </a:rPr>
              <a:t>+ </a:t>
            </a:r>
            <a:r>
              <a:rPr lang="en-US" sz="2000" b="0" dirty="0" smtClean="0">
                <a:solidFill>
                  <a:schemeClr val="accent5"/>
                </a:solidFill>
              </a:rPr>
              <a:t>9,</a:t>
            </a:r>
            <a:endParaRPr lang="en-US" sz="2000" b="0" dirty="0">
              <a:solidFill>
                <a:schemeClr val="accent5"/>
              </a:solidFill>
            </a:endParaRPr>
          </a:p>
          <a:p>
            <a:r>
              <a:rPr lang="en-US" sz="2000" b="0" dirty="0"/>
              <a:t>                    </a:t>
            </a:r>
            <a:r>
              <a:rPr lang="en-US" sz="2000" b="0" dirty="0" smtClean="0"/>
              <a:t>7 </a:t>
            </a:r>
            <a:r>
              <a:rPr lang="en-US" sz="2000" b="0" dirty="0"/>
              <a:t>+ </a:t>
            </a:r>
            <a:r>
              <a:rPr lang="en-US" sz="2000" b="0" dirty="0" smtClean="0"/>
              <a:t>6}  </a:t>
            </a:r>
            <a:r>
              <a:rPr lang="en-US" sz="2000" b="0" dirty="0"/>
              <a:t>= </a:t>
            </a:r>
            <a:r>
              <a:rPr lang="en-US" sz="2000" b="0" dirty="0" smtClean="0">
                <a:solidFill>
                  <a:schemeClr val="accent5"/>
                </a:solidFill>
              </a:rPr>
              <a:t>12</a:t>
            </a:r>
            <a:endParaRPr lang="en-US" sz="2000" b="0" dirty="0">
              <a:solidFill>
                <a:schemeClr val="accent5"/>
              </a:solidFill>
            </a:endParaRP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Neighbor achieving the minimum (w) is next hop 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 </a:t>
            </a:r>
            <a:endParaRPr lang="en-US" dirty="0"/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D</a:t>
            </a:r>
            <a:r>
              <a:rPr lang="en-US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(y) </a:t>
            </a:r>
            <a:r>
              <a:rPr lang="en-US" dirty="0" smtClean="0"/>
              <a:t>is the estimate of least cost from x to y</a:t>
            </a:r>
          </a:p>
          <a:p>
            <a:pPr lvl="1"/>
            <a:r>
              <a:rPr lang="en-US" dirty="0" smtClean="0"/>
              <a:t>x maintains its own distance vector </a:t>
            </a:r>
            <a:r>
              <a:rPr lang="en-US" b="1" dirty="0" err="1" smtClean="0">
                <a:solidFill>
                  <a:schemeClr val="accent5"/>
                </a:solidFill>
              </a:rPr>
              <a:t>D</a:t>
            </a:r>
            <a:r>
              <a:rPr lang="en-US" b="1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 = [</a:t>
            </a:r>
            <a:r>
              <a:rPr lang="en-US" dirty="0" err="1" smtClean="0">
                <a:solidFill>
                  <a:schemeClr val="accent5"/>
                </a:solidFill>
              </a:rPr>
              <a:t>D</a:t>
            </a:r>
            <a:r>
              <a:rPr lang="en-US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 smtClean="0">
                <a:solidFill>
                  <a:schemeClr val="accent5"/>
                </a:solidFill>
              </a:rPr>
              <a:t> N]</a:t>
            </a:r>
          </a:p>
          <a:p>
            <a:r>
              <a:rPr lang="en-US" dirty="0" smtClean="0"/>
              <a:t>Node x: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nows cost to each neighbor v: </a:t>
            </a:r>
            <a:r>
              <a:rPr lang="en-US" dirty="0" smtClean="0">
                <a:solidFill>
                  <a:schemeClr val="accent5"/>
                </a:solidFill>
              </a:rPr>
              <a:t>c(</a:t>
            </a:r>
            <a:r>
              <a:rPr lang="en-US" dirty="0" err="1" smtClean="0">
                <a:solidFill>
                  <a:schemeClr val="accent5"/>
                </a:solidFill>
              </a:rPr>
              <a:t>x,v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aintains its neighbors’</a:t>
            </a:r>
            <a:r>
              <a:rPr lang="en-US" altLang="ja-JP" dirty="0" smtClean="0"/>
              <a:t> distance vectors</a:t>
            </a:r>
          </a:p>
          <a:p>
            <a:pPr lvl="2"/>
            <a:r>
              <a:rPr lang="en-US" altLang="ja-JP" dirty="0" smtClean="0"/>
              <a:t>For each neighbor v, x has </a:t>
            </a:r>
            <a:r>
              <a:rPr lang="en-US" altLang="ja-JP" b="1" dirty="0" err="1" smtClean="0">
                <a:solidFill>
                  <a:schemeClr val="accent5"/>
                </a:solidFill>
              </a:rPr>
              <a:t>D</a:t>
            </a:r>
            <a:r>
              <a:rPr lang="en-US" altLang="ja-JP" b="1" baseline="-25000" dirty="0" err="1" smtClean="0">
                <a:solidFill>
                  <a:schemeClr val="accent5"/>
                </a:solidFill>
              </a:rPr>
              <a:t>v</a:t>
            </a:r>
            <a:r>
              <a:rPr lang="en-US" altLang="ja-JP" dirty="0" smtClean="0">
                <a:solidFill>
                  <a:schemeClr val="accent5"/>
                </a:solidFill>
              </a:rPr>
              <a:t> = [</a:t>
            </a:r>
            <a:r>
              <a:rPr lang="en-US" altLang="ja-JP" dirty="0" err="1" smtClean="0">
                <a:solidFill>
                  <a:schemeClr val="accent5"/>
                </a:solidFill>
              </a:rPr>
              <a:t>D</a:t>
            </a:r>
            <a:r>
              <a:rPr lang="en-US" altLang="ja-JP" baseline="-25000" dirty="0" err="1" smtClean="0">
                <a:solidFill>
                  <a:schemeClr val="accent5"/>
                </a:solidFill>
              </a:rPr>
              <a:t>v</a:t>
            </a:r>
            <a:r>
              <a:rPr lang="en-US" altLang="ja-JP" dirty="0" smtClean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 smtClean="0">
                <a:solidFill>
                  <a:schemeClr val="accent5"/>
                </a:solidFill>
              </a:rPr>
              <a:t> N]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</a:t>
            </a:r>
          </a:p>
          <a:p>
            <a:r>
              <a:rPr lang="en-US" dirty="0" smtClean="0"/>
              <a:t>Distance-vector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I</a:t>
            </a:r>
            <a:r>
              <a:rPr lang="en-US" sz="2400" dirty="0" smtClean="0">
                <a:solidFill>
                  <a:schemeClr val="accent5"/>
                </a:solidFill>
              </a:rPr>
              <a:t>terative, asynchronous</a:t>
            </a:r>
          </a:p>
          <a:p>
            <a:pPr lvl="1"/>
            <a:r>
              <a:rPr lang="en-US" sz="2000" dirty="0" smtClean="0"/>
              <a:t>Local iterations caused by</a:t>
            </a:r>
          </a:p>
          <a:p>
            <a:pPr lvl="2"/>
            <a:r>
              <a:rPr lang="en-US" sz="1600" dirty="0"/>
              <a:t>L</a:t>
            </a:r>
            <a:r>
              <a:rPr lang="en-US" sz="1600" dirty="0" smtClean="0"/>
              <a:t>ocal link cost change</a:t>
            </a:r>
          </a:p>
          <a:p>
            <a:pPr lvl="2"/>
            <a:r>
              <a:rPr lang="en-US" sz="1600" dirty="0" smtClean="0"/>
              <a:t>DV update message from neighbor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Distributed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ach node notifies neighbors only when its DV changes</a:t>
            </a:r>
          </a:p>
          <a:p>
            <a:pPr lvl="2"/>
            <a:r>
              <a:rPr lang="en-US" sz="1600" dirty="0"/>
              <a:t>N</a:t>
            </a:r>
            <a:r>
              <a:rPr lang="en-US" sz="1600" dirty="0" smtClean="0"/>
              <a:t>eighbors then notify their neighbors if necessary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W</a:t>
              </a: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ait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for (change in local link cost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OR </a:t>
              </a:r>
              <a:r>
                <a:rPr lang="en-US" sz="2000" b="0" dirty="0" err="1" smtClean="0">
                  <a:ea typeface="Arial" charset="0"/>
                  <a:cs typeface="Arial" charset="0"/>
                </a:rPr>
                <a:t>msg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R</a:t>
              </a: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ecompute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neighbors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if </a:t>
              </a:r>
              <a:r>
                <a:rPr lang="en-US" sz="2000" b="0" dirty="0">
                  <a:ea typeface="Arial" charset="0"/>
                  <a:cs typeface="Arial" charset="0"/>
                </a:rPr>
                <a:t>DV to any </a:t>
              </a:r>
              <a:r>
                <a:rPr lang="en-US" sz="2000" b="0" dirty="0" err="1"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ea typeface="Arial" charset="0"/>
                  <a:cs typeface="Arial" charset="0"/>
                </a:rPr>
                <a:t> has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changed</a:t>
              </a:r>
              <a:endParaRPr lang="en-US" sz="2000" b="0" dirty="0">
                <a:ea typeface="Arial" charset="0"/>
                <a:cs typeface="Arial" charset="0"/>
              </a:endParaRP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@each </a:t>
              </a:r>
              <a:r>
                <a:rPr lang="en-US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node: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 smtClean="0"/>
              <a:t>7</a:t>
            </a:r>
            <a:endParaRPr sz="2953" dirty="0"/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Least-cost path routing</a:t>
            </a:r>
            <a:endParaRPr lang="en-US" dirty="0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way to avoid loops</a:t>
            </a:r>
          </a:p>
          <a:p>
            <a:pPr lvl="1"/>
            <a:r>
              <a:rPr lang="en-US" dirty="0"/>
              <a:t>No reasonable cost metric is minimized by traversing a </a:t>
            </a:r>
            <a:r>
              <a:rPr lang="en-US" dirty="0" smtClean="0"/>
              <a:t>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814473"/>
            <a:ext cx="347364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5"/>
                </a:solidFill>
              </a:rPr>
              <a:t>C</a:t>
            </a:r>
            <a:r>
              <a:rPr sz="2531" dirty="0" smtClean="0">
                <a:solidFill>
                  <a:schemeClr val="accent5"/>
                </a:solidFill>
              </a:rPr>
              <a:t>ount-to-infinity </a:t>
            </a:r>
            <a:r>
              <a:rPr sz="2531" dirty="0">
                <a:solidFill>
                  <a:schemeClr val="accent5"/>
                </a:solidFill>
              </a:rPr>
              <a:t>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Bellman-Ford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 smtClean="0"/>
              <a:t>z routes through y, y routes through x</a:t>
            </a:r>
          </a:p>
          <a:p>
            <a:pPr lvl="1"/>
            <a:r>
              <a:rPr lang="en-US" dirty="0" smtClean="0"/>
              <a:t>y loses connectivity to x</a:t>
            </a:r>
          </a:p>
          <a:p>
            <a:pPr lvl="1"/>
            <a:r>
              <a:rPr lang="en-US" dirty="0" smtClean="0"/>
              <a:t>y decides to route through z</a:t>
            </a:r>
          </a:p>
          <a:p>
            <a:r>
              <a:rPr lang="en-US" dirty="0" smtClean="0"/>
              <a:t>Can take a very long time to resolve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Count-to-infinity scenario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5"/>
                </a:solidFill>
              </a:rPr>
              <a:t>heuristic </a:t>
            </a:r>
            <a:r>
              <a:rPr lang="en-US" dirty="0" smtClean="0"/>
              <a:t>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74258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73533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133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985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</a:t>
            </a:r>
            <a:br>
              <a:rPr lang="en-US" smtClean="0"/>
            </a:br>
            <a:r>
              <a:rPr lang="en-US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topology, link costs known to all nodes</a:t>
            </a:r>
          </a:p>
          <a:p>
            <a:pPr lvl="1"/>
            <a:r>
              <a:rPr lang="en-US" dirty="0" smtClean="0"/>
              <a:t>All nodes have same info</a:t>
            </a:r>
          </a:p>
          <a:p>
            <a:r>
              <a:rPr lang="en-US" dirty="0" smtClean="0"/>
              <a:t>Each </a:t>
            </a:r>
            <a:r>
              <a:rPr lang="en-US" dirty="0"/>
              <a:t>node (“</a:t>
            </a:r>
            <a:r>
              <a:rPr lang="en-US" altLang="ja-JP" dirty="0"/>
              <a:t>src”) </a:t>
            </a:r>
            <a:r>
              <a:rPr lang="en-US" dirty="0" smtClean="0"/>
              <a:t>computes least-cost paths </a:t>
            </a:r>
            <a:r>
              <a:rPr lang="en-US" altLang="ja-JP" dirty="0" smtClean="0"/>
              <a:t>to all other nodes</a:t>
            </a:r>
          </a:p>
          <a:p>
            <a:pPr lvl="1"/>
            <a:r>
              <a:rPr lang="en-US" dirty="0" smtClean="0"/>
              <a:t>After k iterations, know least-cost path to k destination</a:t>
            </a:r>
            <a:r>
              <a:rPr lang="en-US" altLang="ja-JP" dirty="0" smtClean="0"/>
              <a:t>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0004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3593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5"/>
                </a:solidFill>
              </a:rPr>
              <a:t>heuristic </a:t>
            </a:r>
            <a:r>
              <a:rPr lang="en-US" dirty="0" smtClean="0"/>
              <a:t>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guaranteed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Loop-free routing </a:t>
            </a:r>
            <a:r>
              <a:rPr lang="en-US" dirty="0" smtClean="0"/>
              <a:t>examples include</a:t>
            </a:r>
          </a:p>
          <a:p>
            <a:pPr lvl="1"/>
            <a:r>
              <a:rPr lang="en-US" dirty="0" smtClean="0"/>
              <a:t>Path vector</a:t>
            </a:r>
          </a:p>
          <a:p>
            <a:pPr lvl="1"/>
            <a:r>
              <a:rPr lang="en-US" dirty="0" smtClean="0"/>
              <a:t>Source tracing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Distance-vector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fewer messages than Link-State</a:t>
            </a:r>
          </a:p>
          <a:p>
            <a:pPr lvl="1"/>
            <a:r>
              <a:rPr lang="en-US" dirty="0" smtClean="0"/>
              <a:t>O(N) update time on arrival of a new DV from neighbor</a:t>
            </a:r>
          </a:p>
          <a:p>
            <a:pPr lvl="1"/>
            <a:r>
              <a:rPr lang="en-US" dirty="0" smtClean="0"/>
              <a:t>O(network diameter) convergence time </a:t>
            </a:r>
          </a:p>
          <a:p>
            <a:pPr lvl="1"/>
            <a:r>
              <a:rPr lang="en-US" dirty="0" smtClean="0"/>
              <a:t>O(N) entries in forwarding table</a:t>
            </a:r>
          </a:p>
          <a:p>
            <a:endParaRPr lang="en-US" dirty="0" smtClean="0"/>
          </a:p>
          <a:p>
            <a:r>
              <a:rPr lang="en-US" dirty="0" smtClean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sz="2400" dirty="0" smtClean="0"/>
              <a:t>LS: with N nodes, E links,         O(NE) messages sent  </a:t>
            </a:r>
          </a:p>
          <a:p>
            <a:r>
              <a:rPr lang="en-US" sz="2400" dirty="0" smtClean="0"/>
              <a:t>DV: exchange between neighbors only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sz="2400" dirty="0" smtClean="0"/>
              <a:t>LS: relatively fast</a:t>
            </a:r>
          </a:p>
          <a:p>
            <a:r>
              <a:rPr lang="en-US" sz="2400" dirty="0" smtClean="0"/>
              <a:t>DV: convergence time varies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ount-to-infinity problem</a:t>
            </a:r>
            <a:endParaRPr lang="en-US" sz="2000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sz="2400" dirty="0" smtClean="0"/>
              <a:t>LS: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ode can advertise incorrect </a:t>
            </a:r>
            <a:r>
              <a:rPr lang="en-US" sz="2000" dirty="0" smtClean="0">
                <a:solidFill>
                  <a:schemeClr val="accent5"/>
                </a:solidFill>
              </a:rPr>
              <a:t>link </a:t>
            </a:r>
            <a:r>
              <a:rPr lang="en-US" sz="2000" dirty="0" smtClean="0"/>
              <a:t>cost</a:t>
            </a:r>
          </a:p>
          <a:p>
            <a:pPr lvl="1"/>
            <a:r>
              <a:rPr lang="en-US" sz="2000" dirty="0" smtClean="0"/>
              <a:t>Each node computes its </a:t>
            </a:r>
            <a:r>
              <a:rPr lang="en-US" sz="2000" i="1" dirty="0" smtClean="0"/>
              <a:t>own</a:t>
            </a:r>
            <a:r>
              <a:rPr lang="en-US" sz="2000" dirty="0" smtClean="0"/>
              <a:t> table</a:t>
            </a:r>
          </a:p>
          <a:p>
            <a:r>
              <a:rPr lang="en-US" sz="2400" dirty="0" smtClean="0"/>
              <a:t>DV: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ode can advertise incorrect </a:t>
            </a:r>
            <a:r>
              <a:rPr lang="en-US" sz="2000" dirty="0" smtClean="0">
                <a:solidFill>
                  <a:schemeClr val="accent5"/>
                </a:solidFill>
              </a:rPr>
              <a:t>path </a:t>
            </a:r>
            <a:r>
              <a:rPr lang="en-US" sz="2000" dirty="0" smtClean="0"/>
              <a:t>cost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ach node’s table used by others (error propagates)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Intra-AS routing</a:t>
            </a:r>
          </a:p>
          <a:p>
            <a:pPr lvl="1"/>
            <a:r>
              <a:rPr lang="en-US" dirty="0" smtClean="0"/>
              <a:t>Link-state routing </a:t>
            </a:r>
          </a:p>
          <a:p>
            <a:pPr lvl="1"/>
            <a:r>
              <a:rPr lang="en-US" dirty="0" smtClean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Next </a:t>
            </a:r>
            <a:r>
              <a:rPr lang="en-US" altLang="zh-CN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Inter-AS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omputed by a node given complete network graph</a:t>
            </a:r>
          </a:p>
          <a:p>
            <a:r>
              <a:rPr lang="en-US" dirty="0" smtClean="0"/>
              <a:t>Possibilities: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Option#1:</a:t>
            </a:r>
            <a:r>
              <a:rPr lang="en-US" dirty="0" smtClean="0"/>
              <a:t> a separate machine runs the algorithm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Option#2: </a:t>
            </a:r>
            <a:r>
              <a:rPr lang="en-US" dirty="0" smtClean="0"/>
              <a:t>every router runs the algorithm</a:t>
            </a:r>
          </a:p>
          <a:p>
            <a:r>
              <a:rPr lang="en-US" dirty="0" smtClean="0"/>
              <a:t>The Internet currently uses Option#2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link state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node sends its link-state info out all of its links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node forwards the info on all of its links except the one the information arrived at</a:t>
            </a:r>
          </a:p>
          <a:p>
            <a:r>
              <a:rPr lang="en-US" dirty="0" smtClean="0"/>
              <a:t>When to initiate flooding?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change (e.g., link/node failure/recovery)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change (e.g</a:t>
            </a:r>
            <a:r>
              <a:rPr lang="en-US" dirty="0"/>
              <a:t>., link cost 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Periodically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o refresh link-state information (soft states)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(say) every 30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flood? </a:t>
            </a:r>
          </a:p>
          <a:p>
            <a:pPr lvl="1"/>
            <a:r>
              <a:rPr lang="en-US" dirty="0" smtClean="0"/>
              <a:t>To get all the nodes in the network to </a:t>
            </a:r>
            <a:r>
              <a:rPr lang="en-US" dirty="0" smtClean="0">
                <a:solidFill>
                  <a:schemeClr val="accent5"/>
                </a:solidFill>
              </a:rPr>
              <a:t>converge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the new topology</a:t>
            </a:r>
          </a:p>
          <a:p>
            <a:r>
              <a:rPr lang="en-US" dirty="0" smtClean="0"/>
              <a:t>Upon convergence, all nodes will have </a:t>
            </a:r>
            <a:r>
              <a:rPr lang="en-US" dirty="0" smtClean="0">
                <a:solidFill>
                  <a:schemeClr val="accent5"/>
                </a:solidFill>
              </a:rPr>
              <a:t>consistent routing information</a:t>
            </a:r>
            <a:r>
              <a:rPr lang="en-US" dirty="0" smtClean="0"/>
              <a:t> and can </a:t>
            </a:r>
            <a:r>
              <a:rPr lang="en-US" dirty="0" smtClean="0">
                <a:solidFill>
                  <a:schemeClr val="accent5"/>
                </a:solidFill>
              </a:rPr>
              <a:t>compute consistent forwarding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have the same link-state database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forward packets on shortest paths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router on the path forwards to the expected next 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2887</TotalTime>
  <Words>1920</Words>
  <Application>Microsoft Macintosh PowerPoint</Application>
  <PresentationFormat>On-screen Show (4:3)</PresentationFormat>
  <Paragraphs>872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Calibri</vt:lpstr>
      <vt:lpstr>Calibri Light</vt:lpstr>
      <vt:lpstr>Gill Sans</vt:lpstr>
      <vt:lpstr>Helvetica</vt:lpstr>
      <vt:lpstr>MS Mincho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Routing Algorithms</vt:lpstr>
      <vt:lpstr>Agenda</vt:lpstr>
      <vt:lpstr>Recap: Least-cost path routing</vt:lpstr>
      <vt:lpstr>Recap:  Dijkstra’s algorithm</vt:lpstr>
      <vt:lpstr>Recap: Dijkstra’s algorithm: Example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468</cp:revision>
  <dcterms:created xsi:type="dcterms:W3CDTF">2017-09-02T14:15:58Z</dcterms:created>
  <dcterms:modified xsi:type="dcterms:W3CDTF">2018-04-02T20:45:20Z</dcterms:modified>
</cp:coreProperties>
</file>