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509" r:id="rId3"/>
    <p:sldId id="510" r:id="rId4"/>
    <p:sldId id="511" r:id="rId5"/>
    <p:sldId id="46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91" r:id="rId34"/>
    <p:sldId id="492" r:id="rId35"/>
    <p:sldId id="493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46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4"/>
    <p:restoredTop sz="88255"/>
  </p:normalViewPr>
  <p:slideViewPr>
    <p:cSldViewPr snapToObjects="1">
      <p:cViewPr>
        <p:scale>
          <a:sx n="110" d="100"/>
          <a:sy n="110" d="100"/>
        </p:scale>
        <p:origin x="13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Destination is only safe </a:t>
            </a:r>
            <a:r>
              <a:rPr lang="en-US" dirty="0" err="1" smtClean="0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7716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14579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1410147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1592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1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2120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Routing Fundamentals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Directing a packet to the correct interface so that it progresses to its destination</a:t>
            </a:r>
          </a:p>
          <a:p>
            <a:pPr lvl="1"/>
            <a:r>
              <a:rPr lang="en-US" dirty="0" smtClean="0"/>
              <a:t>Local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Read address from packet header</a:t>
            </a:r>
          </a:p>
          <a:p>
            <a:pPr lvl="1"/>
            <a:r>
              <a:rPr lang="en-US" dirty="0" smtClean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 smtClean="0"/>
              <a:t>Global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Using different routing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 </a:t>
            </a:r>
            <a:r>
              <a:rPr lang="en-US" dirty="0" smtClean="0"/>
              <a:t>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chemeClr val="accent5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chemeClr val="accent5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Very different timescales!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fundamentals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routing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path to a given destination</a:t>
            </a:r>
          </a:p>
          <a:p>
            <a:r>
              <a:rPr lang="en-US" dirty="0" smtClean="0"/>
              <a:t>How do we know that the state contained in forwarding tables meets our goal?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is what “</a:t>
            </a:r>
            <a:r>
              <a:rPr lang="en-US" dirty="0" smtClean="0">
                <a:solidFill>
                  <a:schemeClr val="accent5"/>
                </a:solidFill>
              </a:rPr>
              <a:t>validity</a:t>
            </a:r>
            <a:r>
              <a:rPr lang="en-US" dirty="0" smtClean="0"/>
              <a:t>” of routing state tells us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1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It must be evaluated in terms of the global context</a:t>
            </a:r>
          </a:p>
          <a:p>
            <a:pPr lvl="4"/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</a:t>
            </a:r>
            <a:r>
              <a:rPr lang="en-US" dirty="0"/>
              <a:t>vs. global view of state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86015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77878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3701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03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/>
              <a:t>By itself, the state in a single router cannot be evaluated </a:t>
            </a:r>
          </a:p>
          <a:p>
            <a:pPr lvl="1"/>
            <a:r>
              <a:rPr lang="en-US" dirty="0" smtClean="0"/>
              <a:t>It must be evaluated in terms of the global context</a:t>
            </a:r>
          </a:p>
          <a:p>
            <a:r>
              <a:rPr lang="en-US" i="1" dirty="0" smtClean="0"/>
              <a:t>Global</a:t>
            </a:r>
            <a:r>
              <a:rPr lang="en-US" dirty="0" smtClean="0"/>
              <a:t> state refers to the collection of forwarding tables in each of the routers</a:t>
            </a:r>
          </a:p>
          <a:p>
            <a:pPr lvl="1"/>
            <a:r>
              <a:rPr lang="en-US" dirty="0" smtClean="0"/>
              <a:t>Global state determines which paths packets take</a:t>
            </a:r>
          </a:p>
          <a:p>
            <a:pPr lvl="1"/>
            <a:r>
              <a:rPr lang="en-US" dirty="0" smtClean="0"/>
              <a:t>(Will discuss later where this routing state comes from)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state is “valid” if it produces forwarding decisions that always deliver packets to their destinations</a:t>
            </a:r>
          </a:p>
          <a:p>
            <a:r>
              <a:rPr lang="en-US" dirty="0" smtClean="0"/>
              <a:t>Goal of routing protocols: compute valid state</a:t>
            </a:r>
          </a:p>
          <a:p>
            <a:pPr lvl="1"/>
            <a:r>
              <a:rPr lang="en-US" dirty="0" smtClean="0"/>
              <a:t>How can we tell if routing state is valid?</a:t>
            </a:r>
          </a:p>
          <a:p>
            <a:r>
              <a:rPr lang="en-US" dirty="0" smtClean="0"/>
              <a:t>Need a succinct correctness condition for routing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chemeClr val="accent5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dead end </a:t>
            </a:r>
            <a:r>
              <a:rPr lang="en-US" dirty="0" smtClean="0"/>
              <a:t>is when there is no outgoing link (next-hop)</a:t>
            </a:r>
          </a:p>
          <a:p>
            <a:pPr lvl="1"/>
            <a:r>
              <a:rPr lang="en-US" dirty="0" smtClean="0"/>
              <a:t>A packet arrives, but the forwarding decision does not yield any outgoing link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</a:rPr>
              <a:t>loop </a:t>
            </a:r>
            <a:r>
              <a:rPr lang="en-US" dirty="0" smtClean="0"/>
              <a:t>is when a packet cycles around the same set of nodes forever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very welcome! </a:t>
            </a:r>
          </a:p>
          <a:p>
            <a:pPr lvl="1"/>
            <a:r>
              <a:rPr lang="en-US" dirty="0" smtClean="0"/>
              <a:t>Undergraduate: recommendation letters for applying to graduate programs (Berkeley/Princeton/MIT/Stanford/CMU/Harvard, etc.)</a:t>
            </a:r>
          </a:p>
          <a:p>
            <a:pPr lvl="1"/>
            <a:r>
              <a:rPr lang="en-US" dirty="0" smtClean="0"/>
              <a:t>Master: join my research group as PhDs</a:t>
            </a:r>
          </a:p>
          <a:p>
            <a:pPr lvl="1"/>
            <a:r>
              <a:rPr lang="en-US" dirty="0" smtClean="0"/>
              <a:t>PhD: GBO projects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/>
              <a:t>Get A/A+ from 601.414/614 Computer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Good programming skills in C/C++/Python</a:t>
            </a:r>
          </a:p>
          <a:p>
            <a:pPr lvl="1"/>
            <a:r>
              <a:rPr lang="en-US" dirty="0" smtClean="0"/>
              <a:t>Having taken 601.714 </a:t>
            </a:r>
            <a:r>
              <a:rPr lang="en-US" dirty="0"/>
              <a:t>Advanced Computer </a:t>
            </a:r>
            <a:r>
              <a:rPr lang="en-US" dirty="0" smtClean="0"/>
              <a:t>Networks (offered every fall) is a 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Loop!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15846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92329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80870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31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end to MIT @ #0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7922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JHU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70018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66640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r>
                        <a:rPr lang="en-US" sz="1200" baseline="0" dirty="0" smtClean="0"/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JHU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/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29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chemeClr val="accent5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(“only if”)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run into a dead end before hitting destination,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ou’ll never reach the destination</a:t>
            </a:r>
          </a:p>
          <a:p>
            <a:r>
              <a:rPr lang="en-US" dirty="0" smtClean="0"/>
              <a:t>If you run into a loop, </a:t>
            </a:r>
          </a:p>
          <a:p>
            <a:pPr lvl="1"/>
            <a:r>
              <a:rPr lang="en-US" dirty="0" smtClean="0"/>
              <a:t>you’ll never reach destination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(“if”)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there are no dead ends</a:t>
            </a:r>
            <a:r>
              <a:rPr lang="en-US" dirty="0"/>
              <a:t> </a:t>
            </a:r>
            <a:r>
              <a:rPr lang="en-US" dirty="0" smtClean="0"/>
              <a:t>and no loops</a:t>
            </a:r>
          </a:p>
          <a:p>
            <a:r>
              <a:rPr lang="en-US" dirty="0" smtClean="0"/>
              <a:t>Packet must keep wandering, but without repeating</a:t>
            </a:r>
          </a:p>
          <a:p>
            <a:pPr lvl="1"/>
            <a:r>
              <a:rPr lang="en-US" dirty="0" smtClean="0"/>
              <a:t>If ever enter same switch from same link, will loop</a:t>
            </a:r>
          </a:p>
          <a:p>
            <a:r>
              <a:rPr lang="en-US" dirty="0" smtClean="0"/>
              <a:t>Only a finite number of possible links for it to visit</a:t>
            </a:r>
          </a:p>
          <a:p>
            <a:pPr lvl="1"/>
            <a:r>
              <a:rPr lang="en-US" dirty="0" smtClean="0"/>
              <a:t>It cannot keep wandering forever without looping</a:t>
            </a:r>
          </a:p>
          <a:p>
            <a:pPr lvl="1"/>
            <a:r>
              <a:rPr lang="en-US" dirty="0" smtClean="0"/>
              <a:t>Must eventually hit destination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validity of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only on a single destination</a:t>
            </a:r>
          </a:p>
          <a:p>
            <a:pPr lvl="1"/>
            <a:r>
              <a:rPr lang="en-US" dirty="0" smtClean="0"/>
              <a:t>Ignore all other routing state</a:t>
            </a:r>
          </a:p>
          <a:p>
            <a:r>
              <a:rPr lang="en-US" dirty="0" smtClean="0"/>
              <a:t>Mark outgoing link (“next hop”) with arrow</a:t>
            </a:r>
          </a:p>
          <a:p>
            <a:pPr lvl="1"/>
            <a:r>
              <a:rPr lang="en-US" dirty="0" smtClean="0"/>
              <a:t>There is only one at each node</a:t>
            </a:r>
          </a:p>
          <a:p>
            <a:r>
              <a:rPr lang="en-US" dirty="0" smtClean="0"/>
              <a:t>Eliminate all links with no arrows</a:t>
            </a:r>
          </a:p>
          <a:p>
            <a:r>
              <a:rPr lang="en-US" dirty="0" smtClean="0"/>
              <a:t>Look at what’s left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arrows on outgoing links (to blue dot)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unused links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chemeClr val="accent5"/>
                </a:solidFill>
                <a:latin typeface="Arial"/>
              </a:rPr>
              <a:t>Leaves </a:t>
            </a:r>
            <a:r>
              <a:rPr lang="en-US" sz="2812" dirty="0" smtClean="0">
                <a:solidFill>
                  <a:schemeClr val="accent5"/>
                </a:solidFill>
                <a:latin typeface="Arial"/>
              </a:rPr>
              <a:t>spanning </a:t>
            </a:r>
            <a:r>
              <a:rPr lang="en-US" sz="2812" dirty="0">
                <a:solidFill>
                  <a:schemeClr val="accent5"/>
                </a:solidFill>
                <a:latin typeface="Arial"/>
              </a:rPr>
              <a:t>t</a:t>
            </a:r>
            <a:r>
              <a:rPr lang="en-US" sz="2812" dirty="0" smtClean="0">
                <a:solidFill>
                  <a:schemeClr val="accent5"/>
                </a:solidFill>
                <a:latin typeface="Arial"/>
              </a:rPr>
              <a:t>ree</a:t>
            </a:r>
            <a:r>
              <a:rPr lang="en-US" sz="2812" dirty="0">
                <a:solidFill>
                  <a:schemeClr val="accent5"/>
                </a:solidFill>
                <a:latin typeface="Arial"/>
              </a:rPr>
              <a:t>: Valid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Hardware-software co-design: leverage programmable hardware (e.g., programmable switches, GPUs, FPGAs) to improve computation, networking and storage for cloud computing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AI &amp; Systems: apply AI to improve systems, and design systems to improve AI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 my publications for details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7" idx="1"/>
            <a:endCxn id="5" idx="6"/>
          </p:cNvCxnSpPr>
          <p:nvPr/>
        </p:nvCxnSpPr>
        <p:spPr bwMode="auto">
          <a:xfrm flipH="1" flipV="1">
            <a:off x="1981200" y="1905000"/>
            <a:ext cx="2003518" cy="174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 smtClean="0">
                <a:solidFill>
                  <a:schemeClr val="accent5"/>
                </a:solidFill>
                <a:latin typeface="Arial"/>
              </a:rPr>
              <a:t>Is this valid?</a:t>
            </a:r>
            <a:endParaRPr lang="en-US" sz="2812" dirty="0">
              <a:solidFill>
                <a:schemeClr val="accent5"/>
              </a:solidFill>
              <a:latin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valid: Contains loop!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27" name="Straight Connector 26"/>
          <p:cNvCxnSpPr>
            <a:stCxn id="7" idx="1"/>
            <a:endCxn id="5" idx="6"/>
          </p:cNvCxnSpPr>
          <p:nvPr/>
        </p:nvCxnSpPr>
        <p:spPr bwMode="auto">
          <a:xfrm flipH="1" flipV="1">
            <a:off x="1981200" y="1905000"/>
            <a:ext cx="2003518" cy="174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5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check validity of routing state for a particular destination</a:t>
            </a:r>
          </a:p>
          <a:p>
            <a:r>
              <a:rPr lang="en-US" dirty="0" smtClean="0"/>
              <a:t>Dead ends are</a:t>
            </a:r>
            <a:r>
              <a:rPr lang="en-US" dirty="0"/>
              <a:t> </a:t>
            </a:r>
            <a:r>
              <a:rPr lang="en-US" dirty="0" smtClean="0"/>
              <a:t>nodes without outgoing arrow</a:t>
            </a:r>
          </a:p>
          <a:p>
            <a:r>
              <a:rPr lang="en-US" dirty="0" smtClean="0"/>
              <a:t>Loops are obvious too</a:t>
            </a:r>
          </a:p>
          <a:p>
            <a:pPr lvl="1"/>
            <a:r>
              <a:rPr lang="en-US" dirty="0" smtClean="0"/>
              <a:t>Disconnected from rest of graph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routing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v1: Find a path to a given destination</a:t>
            </a:r>
          </a:p>
          <a:p>
            <a:r>
              <a:rPr lang="en-US" dirty="0" smtClean="0"/>
              <a:t>v2: Find a </a:t>
            </a:r>
            <a:r>
              <a:rPr lang="en-US" i="1" dirty="0" smtClean="0">
                <a:solidFill>
                  <a:schemeClr val="accent5"/>
                </a:solidFill>
              </a:rPr>
              <a:t>least-cost path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to a given destination </a:t>
            </a:r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1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  <a:endParaRPr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ropagation </a:t>
            </a:r>
            <a:r>
              <a:rPr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delay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L</a:t>
            </a:r>
            <a:r>
              <a:rPr lang="en-US"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oad 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lang="en-US" sz="2250" b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  <a:sym typeface="Calibri"/>
              </a:rPr>
              <a:t>ost</a:t>
            </a:r>
            <a:endParaRPr lang="en-US" sz="2250" b="0" dirty="0">
              <a:solidFill>
                <a:schemeClr val="accent5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Least-cost path routing</a:t>
            </a:r>
            <a:endParaRPr lang="en-US"/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Given:</a:t>
            </a:r>
            <a:r>
              <a:rPr lang="en-US" dirty="0" smtClean="0"/>
              <a:t> router graph &amp; link costs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Goal:</a:t>
            </a:r>
            <a:r>
              <a:rPr lang="en-US" dirty="0" smtClean="0"/>
              <a:t> find least-cost path                                           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 each source router to each destination router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Least-cost </a:t>
            </a:r>
            <a:r>
              <a:rPr lang="en-US" dirty="0"/>
              <a:t>r</a:t>
            </a:r>
            <a:r>
              <a:rPr lang="en-US" dirty="0" smtClean="0"/>
              <a:t>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Least-cost routes provide an easy way to avoid loops</a:t>
            </a:r>
          </a:p>
          <a:p>
            <a:pPr lvl="1"/>
            <a:r>
              <a:rPr lang="en-US" dirty="0" smtClean="0"/>
              <a:t>No reasonable cost metric is minimized by traversing a loop</a:t>
            </a:r>
          </a:p>
          <a:p>
            <a:r>
              <a:rPr lang="en-US" dirty="0" smtClean="0"/>
              <a:t>Least-cost paths form a spanning tree for each destination rooted at that destination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omputes least-cost paths from one node (“</a:t>
            </a:r>
            <a:r>
              <a:rPr lang="en-US" altLang="ja-JP" sz="2400" dirty="0" smtClean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 smtClean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2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N' = {u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};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D(u) =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0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3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all nodes v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4  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if v adjacent to u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5        then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6      else D(v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= ∞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Intra-domain routing algorithms</a:t>
            </a:r>
          </a:p>
          <a:p>
            <a:pPr lvl="1"/>
            <a:r>
              <a:rPr lang="en-US" dirty="0" smtClean="0"/>
              <a:t>Design and implement simple versions of link state and distance vector protocols by yourself</a:t>
            </a:r>
          </a:p>
          <a:p>
            <a:pPr lvl="1"/>
            <a:r>
              <a:rPr lang="en-US" dirty="0" smtClean="0"/>
              <a:t>Hands-on experiences on routing protocols: real-world protocols in Cisco routers are just more complicated than the ones you designed and implemented!</a:t>
            </a:r>
            <a:endParaRPr lang="en-US" dirty="0"/>
          </a:p>
          <a:p>
            <a:r>
              <a:rPr lang="en-US" dirty="0" smtClean="0"/>
              <a:t>A preliminary version is online. Not final!</a:t>
            </a:r>
          </a:p>
          <a:p>
            <a:pPr lvl="1"/>
            <a:r>
              <a:rPr lang="en-US" dirty="0" smtClean="0"/>
              <a:t>Take a look if you want to get a sense of what to do</a:t>
            </a:r>
          </a:p>
          <a:p>
            <a:r>
              <a:rPr lang="en-US" dirty="0" smtClean="0"/>
              <a:t>Will add more hints and scaffolding code</a:t>
            </a:r>
          </a:p>
          <a:p>
            <a:r>
              <a:rPr lang="en-US" dirty="0" smtClean="0"/>
              <a:t>Will formally release and discuss it next Monday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2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N' = {u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}; D(u) = 0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3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all nodes v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4  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if v adjacent to u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5        then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6      else D(v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= ∞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7  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9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add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update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for all v adjacent to w and not in 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':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b="1" dirty="0" smtClean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/*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least path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until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all nodes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are in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5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3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4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8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2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7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ea typeface="Arial" charset="0"/>
                  <a:cs typeface="Arial" charset="0"/>
                </a:rPr>
                <a:t>9</a:t>
              </a:r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D(v)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D(w)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D(x)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D(y)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ea typeface="Arial" charset="0"/>
                <a:cs typeface="Arial" charset="0"/>
              </a:rPr>
              <a:t>D(z)</a:t>
            </a:r>
          </a:p>
          <a:p>
            <a:pPr algn="r"/>
            <a:r>
              <a:rPr lang="en-US" sz="1600" b="0" dirty="0"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∞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ea typeface="Arial" charset="0"/>
                  <a:cs typeface="Arial" charset="0"/>
                </a:rPr>
                <a:t>,w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ea typeface="Arial" charset="0"/>
                  <a:cs typeface="Arial" charset="0"/>
                </a:rPr>
                <a:t>w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ea typeface="Arial" charset="0"/>
                  <a:cs typeface="Arial" charset="0"/>
                </a:rPr>
                <a:t>v </a:t>
              </a:r>
              <a:endParaRPr lang="en-US" sz="2000" b="0"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ea typeface="Arial" charset="0"/>
                <a:cs typeface="Arial" charset="0"/>
              </a:rPr>
              <a:t>12</a:t>
            </a:r>
            <a:r>
              <a:rPr lang="en-US" sz="1800" b="0"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C</a:t>
            </a:r>
            <a:r>
              <a:rPr lang="en-US" sz="2000" b="0" dirty="0" smtClean="0">
                <a:ea typeface="Arial" charset="0"/>
                <a:cs typeface="Arial" charset="0"/>
              </a:rPr>
              <a:t>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ea typeface="Arial" charset="0"/>
                <a:cs typeface="Arial" charset="0"/>
              </a:rPr>
              <a:t>T</a:t>
            </a:r>
            <a:r>
              <a:rPr lang="en-US" sz="2000" b="0" dirty="0" smtClean="0">
                <a:ea typeface="Arial" charset="0"/>
                <a:cs typeface="Arial" charset="0"/>
              </a:rPr>
              <a:t>ies </a:t>
            </a:r>
            <a:r>
              <a:rPr lang="en-US" sz="2000" b="0" dirty="0">
                <a:ea typeface="Arial" charset="0"/>
                <a:cs typeface="Arial" charset="0"/>
              </a:rPr>
              <a:t>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algorithm: Example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3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5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3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4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ea typeface="Arial" charset="0"/>
                <a:cs typeface="Arial" charset="0"/>
              </a:rPr>
              <a:t>2</a:t>
            </a: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630158" y="1954923"/>
            <a:ext cx="2660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Resulting least-cost tree</a:t>
            </a:r>
          </a:p>
          <a:p>
            <a:pPr algn="ctr"/>
            <a:r>
              <a:rPr lang="en-US" sz="2000" i="1" dirty="0"/>
              <a:t>f</a:t>
            </a:r>
            <a:r>
              <a:rPr lang="en-US" sz="2000" i="1" dirty="0" smtClean="0"/>
              <a:t>rom u</a:t>
            </a:r>
            <a:endParaRPr lang="en-US" sz="20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957698" y="1954922"/>
            <a:ext cx="2935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Resulting forwarding table</a:t>
            </a:r>
          </a:p>
          <a:p>
            <a:pPr algn="ctr"/>
            <a:r>
              <a:rPr lang="en-US" sz="2000" i="1" dirty="0" smtClean="0"/>
              <a:t>in u</a:t>
            </a:r>
            <a:endParaRPr lang="en-US" sz="2000" i="1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/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/>
                <a:t>w</a:t>
              </a:r>
              <a:endParaRPr lang="en-US" sz="1800" b="0" dirty="0"/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/>
                <a:t>x</a:t>
              </a:r>
              <a:endParaRPr lang="en-US" sz="1800" b="0" dirty="0"/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/>
                <a:t>y</a:t>
              </a:r>
              <a:endParaRPr lang="en-US" sz="1800" b="0" dirty="0"/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/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</a:t>
              </a:r>
              <a:r>
                <a:rPr lang="en-US" sz="1800" b="0" dirty="0" smtClean="0"/>
                <a:t>u, w)</a:t>
              </a:r>
              <a:endParaRPr lang="en-US" sz="1800" b="0" dirty="0"/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</a:t>
              </a:r>
              <a:r>
                <a:rPr lang="en-US" sz="1800" b="0" dirty="0" smtClean="0"/>
                <a:t>u, w)</a:t>
              </a:r>
              <a:endParaRPr lang="en-US" sz="1800" b="0" dirty="0"/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</a:t>
              </a:r>
              <a:r>
                <a:rPr lang="en-US" sz="1800" b="0" dirty="0" smtClean="0"/>
                <a:t>, x)</a:t>
              </a:r>
              <a:endParaRPr lang="en-US" sz="1800" b="0" dirty="0"/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</a:t>
              </a:r>
              <a:r>
                <a:rPr lang="en-US" sz="1800" b="0" dirty="0" smtClean="0"/>
                <a:t>, w)</a:t>
              </a:r>
              <a:endParaRPr lang="en-US" sz="1800" b="0" dirty="0"/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/>
                <a:t>(u</a:t>
              </a:r>
              <a:r>
                <a:rPr lang="en-US" sz="1800" b="0" dirty="0" smtClean="0"/>
                <a:t>, w)</a:t>
              </a:r>
              <a:endParaRPr lang="en-US" sz="1800" b="0" dirty="0"/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300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/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link</a:t>
              </a:r>
            </a:p>
          </p:txBody>
        </p:sp>
      </p:grp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1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control plane calculates valid routes and sets up forwarding table</a:t>
            </a:r>
          </a:p>
          <a:p>
            <a:pPr lvl="1"/>
            <a:r>
              <a:rPr lang="en-US" dirty="0" smtClean="0"/>
              <a:t>Avoiding loops and dead ends</a:t>
            </a:r>
          </a:p>
          <a:p>
            <a:r>
              <a:rPr lang="en-US" dirty="0" smtClean="0"/>
              <a:t>Least-cost routes can be calculated using Dijkstra’s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recap</a:t>
            </a:r>
          </a:p>
          <a:p>
            <a:r>
              <a:rPr lang="en-US" dirty="0" smtClean="0"/>
              <a:t>Routing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Network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chemeClr val="accent5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74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accent4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accent5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1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1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89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jhu.edu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Next</a:t>
                      </a:r>
                      <a:r>
                        <a:rPr lang="en-US" sz="1400" baseline="0" dirty="0" smtClean="0"/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JHU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chemeClr val="accent4">
              <a:alpha val="24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3037</TotalTime>
  <Words>2214</Words>
  <Application>Microsoft Macintosh PowerPoint</Application>
  <PresentationFormat>On-screen Show (4:3)</PresentationFormat>
  <Paragraphs>608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Calibri</vt:lpstr>
      <vt:lpstr>Calibri Light</vt:lpstr>
      <vt:lpstr>Courier New</vt:lpstr>
      <vt:lpstr>Helvetica</vt:lpstr>
      <vt:lpstr>ＭＳ Ｐゴシック</vt:lpstr>
      <vt:lpstr>Wingdings</vt:lpstr>
      <vt:lpstr>宋体</vt:lpstr>
      <vt:lpstr>Arial</vt:lpstr>
      <vt:lpstr>Office Theme</vt:lpstr>
      <vt:lpstr>EN.601.414/614 Computer Networks  Routing Fundamentals</vt:lpstr>
      <vt:lpstr>Research Opportunities</vt:lpstr>
      <vt:lpstr>Research Opportunities</vt:lpstr>
      <vt:lpstr>Assignment 3</vt:lpstr>
      <vt:lpstr>Agenda</vt:lpstr>
      <vt:lpstr>Recap: Network layer</vt:lpstr>
      <vt:lpstr>Context and terminology</vt:lpstr>
      <vt:lpstr>Recap: Forwarding</vt:lpstr>
      <vt:lpstr>Recap: Forwarding</vt:lpstr>
      <vt:lpstr>Recap: Forwarding</vt:lpstr>
      <vt:lpstr>Recap: Routing</vt:lpstr>
      <vt:lpstr>Recap: Forwarding vs. routing</vt:lpstr>
      <vt:lpstr>Routing fundamentals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blue dot)</vt:lpstr>
      <vt:lpstr>Remove unused links</vt:lpstr>
      <vt:lpstr>Example 2</vt:lpstr>
      <vt:lpstr>Not valid: Contains loop!</vt:lpstr>
      <vt:lpstr>Routing validity</vt:lpstr>
      <vt:lpstr>Goal of routing</vt:lpstr>
      <vt:lpstr>Example</vt:lpstr>
      <vt:lpstr>Example</vt:lpstr>
      <vt:lpstr>Least-cost path routing</vt:lpstr>
      <vt:lpstr>Least-cost routes</vt:lpstr>
      <vt:lpstr>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495</cp:revision>
  <dcterms:created xsi:type="dcterms:W3CDTF">2017-09-02T14:15:58Z</dcterms:created>
  <dcterms:modified xsi:type="dcterms:W3CDTF">2019-03-27T20:15:59Z</dcterms:modified>
</cp:coreProperties>
</file>