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0"/>
  </p:notesMasterIdLst>
  <p:sldIdLst>
    <p:sldId id="256" r:id="rId2"/>
    <p:sldId id="461" r:id="rId3"/>
    <p:sldId id="462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517" r:id="rId14"/>
    <p:sldId id="518" r:id="rId15"/>
    <p:sldId id="472" r:id="rId16"/>
    <p:sldId id="473" r:id="rId17"/>
    <p:sldId id="474" r:id="rId18"/>
    <p:sldId id="475" r:id="rId19"/>
    <p:sldId id="476" r:id="rId20"/>
    <p:sldId id="477" r:id="rId21"/>
    <p:sldId id="478" r:id="rId22"/>
    <p:sldId id="479" r:id="rId23"/>
    <p:sldId id="480" r:id="rId24"/>
    <p:sldId id="481" r:id="rId25"/>
    <p:sldId id="482" r:id="rId26"/>
    <p:sldId id="483" r:id="rId27"/>
    <p:sldId id="484" r:id="rId28"/>
    <p:sldId id="485" r:id="rId29"/>
    <p:sldId id="486" r:id="rId30"/>
    <p:sldId id="487" r:id="rId31"/>
    <p:sldId id="490" r:id="rId32"/>
    <p:sldId id="491" r:id="rId33"/>
    <p:sldId id="492" r:id="rId34"/>
    <p:sldId id="493" r:id="rId35"/>
    <p:sldId id="494" r:id="rId36"/>
    <p:sldId id="495" r:id="rId37"/>
    <p:sldId id="496" r:id="rId38"/>
    <p:sldId id="497" r:id="rId39"/>
    <p:sldId id="498" r:id="rId40"/>
    <p:sldId id="499" r:id="rId41"/>
    <p:sldId id="500" r:id="rId42"/>
    <p:sldId id="501" r:id="rId43"/>
    <p:sldId id="502" r:id="rId44"/>
    <p:sldId id="503" r:id="rId45"/>
    <p:sldId id="504" r:id="rId46"/>
    <p:sldId id="505" r:id="rId47"/>
    <p:sldId id="506" r:id="rId48"/>
    <p:sldId id="507" r:id="rId49"/>
    <p:sldId id="508" r:id="rId50"/>
    <p:sldId id="509" r:id="rId51"/>
    <p:sldId id="510" r:id="rId52"/>
    <p:sldId id="511" r:id="rId53"/>
    <p:sldId id="512" r:id="rId54"/>
    <p:sldId id="513" r:id="rId55"/>
    <p:sldId id="514" r:id="rId56"/>
    <p:sldId id="515" r:id="rId57"/>
    <p:sldId id="516" r:id="rId58"/>
    <p:sldId id="460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87"/>
    <p:restoredTop sz="88304"/>
  </p:normalViewPr>
  <p:slideViewPr>
    <p:cSldViewPr snapToObjects="1">
      <p:cViewPr>
        <p:scale>
          <a:sx n="110" d="100"/>
          <a:sy n="110" d="100"/>
        </p:scale>
        <p:origin x="2392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4/10/19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8B0EAE-3B4D-1F4F-8A5A-7698E2F7FCE1}" type="slidenum">
              <a:rPr lang="en-US"/>
              <a:pPr/>
              <a:t>22</a:t>
            </a:fld>
            <a:endParaRPr 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33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23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92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24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70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174EE3-F7D3-7B40-98C7-00C55495C7AA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739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E4DFA3-1EFD-224F-A536-91773F1A572C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106063" tIns="53031" rIns="106063" bIns="53031"/>
          <a:lstStyle/>
          <a:p>
            <a:r>
              <a:rPr lang="en-US" sz="1800" dirty="0">
                <a:ea typeface="ＭＳ Ｐゴシック" charset="0"/>
                <a:cs typeface="ＭＳ Ｐゴシック" charset="0"/>
              </a:rPr>
              <a:t>Because communicated to all IBGP routers within AS, all routers have a common view of how to exit the AS.</a:t>
            </a: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This differs from MED in 2 ways: (1) the destination prefix can be anywhere in the internet, not just in the next AS (as in the case for MED). (2) the AS that sets 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Local_Pref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, is also the one that uses it. This allows one node to tell everyone locally what the best way out is.</a:t>
            </a:r>
          </a:p>
          <a:p>
            <a:endParaRPr lang="en-US" sz="1800" dirty="0">
              <a:ea typeface="ＭＳ Ｐゴシック" charset="0"/>
              <a:cs typeface="ＭＳ Ｐゴシック" charset="0"/>
            </a:endParaRP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MED can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t be used in this example because there is exactly one connection between any pair of AS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s.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28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61A92B-F622-DC44-B3DC-DA45C0DABBFB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47992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 sz="10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744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B71703-4190-7F41-9AEF-55A524BD81F2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773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55E516-9422-2847-ADEE-448CB5ED14F6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4319" tIns="47160" rIns="94319" bIns="47160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320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82C33F-9931-8842-9FF7-1280D31A00DD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94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E66B98-CCA1-0044-B8AF-B9669DEED8EE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990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51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BA704E-9369-3B4E-B37B-3424964AFB77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8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E02F31-F50C-A145-A48A-AFC929D9E2BB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28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6683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0087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7860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5595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7978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2430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0119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545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 smtClean="0">
                <a:ea typeface="ＭＳ Ｐゴシック" charset="0"/>
                <a:cs typeface="ＭＳ Ｐゴシック" charset="0"/>
              </a:rPr>
              <a:t>Ehy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???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8323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3464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564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912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44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359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1343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3418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Not being connected: we all care!!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9207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5A4076-981B-E14E-BF7D-F23C58614226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376" tIns="47688" rIns="95376" bIns="47688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95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Not being connected: we all care!!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522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79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Not being connected: we all care!!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96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 smtClean="0">
                <a:ea typeface="宋体" charset="0"/>
                <a:cs typeface="宋体" charset="0"/>
              </a:rPr>
              <a:t>Arrows:</a:t>
            </a:r>
            <a:r>
              <a:rPr lang="en-US" altLang="zh-CN" baseline="0" dirty="0" smtClean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84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95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934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881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75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4/10/19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4/10/19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4/10/19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ools.ietf.org/html/rfc4271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/>
              <a:t>Spring 2019 (MW 3:00-4:15pm in Shaffer 301)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BGP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selection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decreasing order of priority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ake/save money (send to </a:t>
            </a:r>
            <a:r>
              <a:rPr lang="en-US" dirty="0" smtClean="0">
                <a:solidFill>
                  <a:schemeClr val="accent5"/>
                </a:solidFill>
              </a:rPr>
              <a:t>customer &gt; peer &gt; provider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aximize performance (smallest AS path length)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inimize use of my network bandwidth (“</a:t>
            </a:r>
            <a:r>
              <a:rPr lang="en-US" dirty="0" smtClean="0">
                <a:solidFill>
                  <a:schemeClr val="accent5"/>
                </a:solidFill>
              </a:rPr>
              <a:t>hot potato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8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export policy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453695"/>
              </p:ext>
            </p:extLst>
          </p:nvPr>
        </p:nvGraphicFramePr>
        <p:xfrm>
          <a:off x="685800" y="1778001"/>
          <a:ext cx="7772400" cy="29936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886200"/>
                <a:gridCol w="3886200"/>
              </a:tblGrid>
              <a:tr h="699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Destination</a:t>
                      </a:r>
                      <a:r>
                        <a:rPr lang="en-US" sz="2400" baseline="0" dirty="0" smtClean="0"/>
                        <a:t> prefix advertised by…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Export route to…</a:t>
                      </a:r>
                      <a:endParaRPr lang="en-US" sz="2400" dirty="0"/>
                    </a:p>
                  </a:txBody>
                  <a:tcPr anchor="ctr"/>
                </a:tc>
              </a:tr>
              <a:tr h="1010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Everyone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(providers, peers, other customers)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Peer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Customers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Provider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Customers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143000" y="4953000"/>
            <a:ext cx="6858000" cy="9144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Gao</a:t>
            </a:r>
            <a:r>
              <a:rPr lang="en-US" sz="2400" b="0" dirty="0" smtClean="0">
                <a:solidFill>
                  <a:schemeClr val="tx1"/>
                </a:solidFill>
                <a:latin typeface="+mn-lt"/>
              </a:rPr>
              <a:t>-Rexford” rules</a:t>
            </a:r>
          </a:p>
          <a:p>
            <a:pPr algn="ctr"/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(capture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common </a:t>
            </a:r>
            <a:r>
              <a:rPr lang="en-US" sz="2400" b="0" dirty="0" smtClean="0">
                <a:solidFill>
                  <a:schemeClr val="tx1"/>
                </a:solidFill>
              </a:rPr>
              <a:t>–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but not required! </a:t>
            </a:r>
            <a:r>
              <a:rPr lang="en-US" sz="2400" b="0" dirty="0">
                <a:solidFill>
                  <a:schemeClr val="tx1"/>
                </a:solidFill>
              </a:rPr>
              <a:t>–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practice)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2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Gao-Rexford</a:t>
            </a:r>
            <a:endParaRPr lang="en-US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514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209800" y="34290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58914" y="2971800"/>
            <a:ext cx="8835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eers</a:t>
            </a:r>
            <a:endParaRPr lang="en-US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819400" y="2057400"/>
            <a:ext cx="0" cy="8382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048000" y="3429000"/>
            <a:ext cx="457200" cy="7620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258914" y="1885890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roviders</a:t>
            </a:r>
            <a:endParaRPr lang="en-US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58914" y="3962400"/>
            <a:ext cx="15247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ustomers</a:t>
            </a:r>
            <a:endParaRPr lang="en-US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 flipH="1">
            <a:off x="3124200" y="3200400"/>
            <a:ext cx="838200" cy="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0292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>
            <a:off x="5562600" y="3200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>
            <a:off x="5486400" y="3429000"/>
            <a:ext cx="457200" cy="7620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4648200" y="3429000"/>
            <a:ext cx="457200" cy="7620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7467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V="1">
            <a:off x="7772400" y="19812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7924800" y="3429000"/>
            <a:ext cx="457200" cy="7620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 flipV="1">
            <a:off x="7086600" y="3429000"/>
            <a:ext cx="457200" cy="7620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304800" y="5257800"/>
            <a:ext cx="8534400" cy="9144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With Gao-Rexford,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the </a:t>
            </a:r>
            <a:r>
              <a:rPr lang="en-US" sz="2400" b="0" dirty="0" smtClean="0">
                <a:solidFill>
                  <a:schemeClr val="tx1"/>
                </a:solidFill>
              </a:rPr>
              <a:t>AS policy graph is a </a:t>
            </a:r>
            <a:br>
              <a:rPr lang="en-US" sz="2400" b="0" dirty="0" smtClean="0">
                <a:solidFill>
                  <a:schemeClr val="tx1"/>
                </a:solidFill>
              </a:rPr>
            </a:br>
            <a:r>
              <a:rPr lang="en-US" sz="2400" b="0" dirty="0" smtClean="0">
                <a:solidFill>
                  <a:schemeClr val="tx1"/>
                </a:solidFill>
              </a:rPr>
              <a:t>DAG (directed acyclic graph) and routes are “valley free”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23" y="4466"/>
            <a:ext cx="1295400" cy="1641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535" y="0"/>
            <a:ext cx="1295400" cy="1650908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0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/>
      <p:bldP spid="20" grpId="0" animBg="1"/>
      <p:bldP spid="22" grpId="0" animBg="1"/>
      <p:bldP spid="27" grpId="0"/>
      <p:bldP spid="28" grpId="0"/>
      <p:bldP spid="29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Valley-Free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links as (+1, 0, -1) for customer-to-provider, peer and </a:t>
            </a:r>
            <a:r>
              <a:rPr lang="en-US" dirty="0" smtClean="0"/>
              <a:t>provider-to-customer</a:t>
            </a:r>
          </a:p>
          <a:p>
            <a:r>
              <a:rPr lang="en-US" dirty="0" smtClean="0"/>
              <a:t>In </a:t>
            </a:r>
            <a:r>
              <a:rPr lang="en-US" dirty="0"/>
              <a:t>any path should only see sequence of +1, followed by at most one 0, followed by sequence of 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Valley-Free Routing</a:t>
            </a:r>
            <a:endParaRPr lang="en-US" dirty="0"/>
          </a:p>
        </p:txBody>
      </p:sp>
      <p:sp>
        <p:nvSpPr>
          <p:cNvPr id="8" name="Cloud 7"/>
          <p:cNvSpPr>
            <a:spLocks noChangeAspect="1"/>
          </p:cNvSpPr>
          <p:nvPr/>
        </p:nvSpPr>
        <p:spPr bwMode="auto">
          <a:xfrm>
            <a:off x="3947269" y="4241824"/>
            <a:ext cx="1309016" cy="74572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loud 9"/>
          <p:cNvSpPr/>
          <p:nvPr/>
        </p:nvSpPr>
        <p:spPr bwMode="auto">
          <a:xfrm>
            <a:off x="3700694" y="2596644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371600" y="2593721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1"/>
          <p:cNvCxnSpPr>
            <a:cxnSpLocks noChangeShapeType="1"/>
          </p:cNvCxnSpPr>
          <p:nvPr/>
        </p:nvCxnSpPr>
        <p:spPr bwMode="auto">
          <a:xfrm>
            <a:off x="3111623" y="3061093"/>
            <a:ext cx="559293" cy="129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3"/>
          <p:cNvCxnSpPr>
            <a:cxnSpLocks noChangeShapeType="1"/>
            <a:endCxn id="8" idx="2"/>
          </p:cNvCxnSpPr>
          <p:nvPr/>
        </p:nvCxnSpPr>
        <p:spPr bwMode="auto">
          <a:xfrm>
            <a:off x="2242908" y="3621681"/>
            <a:ext cx="1708421" cy="99300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 rot="5400000">
            <a:off x="4260635" y="3961529"/>
            <a:ext cx="683581" cy="129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Cu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The path is (-1, +1). It is not valley-free.</a:t>
            </a:r>
            <a:endParaRPr lang="en-US" b="0" kern="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2430966" y="3267307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Multiply 37"/>
          <p:cNvSpPr/>
          <p:nvPr/>
        </p:nvSpPr>
        <p:spPr bwMode="auto">
          <a:xfrm>
            <a:off x="2743200" y="3581400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2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Protocol details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6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Who speaks BGP?</a:t>
            </a:r>
            <a:endParaRPr lang="en-US" dirty="0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04800" y="3962403"/>
            <a:ext cx="1998663" cy="766763"/>
            <a:chOff x="192" y="2496"/>
            <a:chExt cx="1259" cy="483"/>
          </a:xfrm>
        </p:grpSpPr>
        <p:sp>
          <p:nvSpPr>
            <p:cNvPr id="36940" name="Text Box 36"/>
            <p:cNvSpPr txBox="1">
              <a:spLocks noChangeArrowheads="1"/>
            </p:cNvSpPr>
            <p:nvPr/>
          </p:nvSpPr>
          <p:spPr bwMode="auto">
            <a:xfrm>
              <a:off x="192" y="2688"/>
              <a:ext cx="12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2400" b="0" dirty="0">
                  <a:latin typeface="Arial" charset="0"/>
                  <a:ea typeface="Arial" charset="0"/>
                </a:rPr>
                <a:t>Border router</a:t>
              </a:r>
            </a:p>
          </p:txBody>
        </p:sp>
        <p:sp>
          <p:nvSpPr>
            <p:cNvPr id="36941" name="Line 37"/>
            <p:cNvSpPr>
              <a:spLocks noChangeShapeType="1"/>
            </p:cNvSpPr>
            <p:nvPr/>
          </p:nvSpPr>
          <p:spPr bwMode="auto">
            <a:xfrm flipV="1">
              <a:off x="816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1295400" y="34290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3276600" y="28194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7086600" y="32766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 an Autonomous System</a:t>
            </a:r>
            <a:endParaRPr lang="en-US" sz="2800" b="0" dirty="0" smtClean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08563" y="2974522"/>
            <a:ext cx="6408874" cy="1661488"/>
            <a:chOff x="1608563" y="2974522"/>
            <a:chExt cx="6408874" cy="1661488"/>
          </a:xfrm>
        </p:grpSpPr>
        <p:sp>
          <p:nvSpPr>
            <p:cNvPr id="63" name="Cube 62"/>
            <p:cNvSpPr/>
            <p:nvPr/>
          </p:nvSpPr>
          <p:spPr bwMode="auto">
            <a:xfrm>
              <a:off x="3653563" y="2974522"/>
              <a:ext cx="617674" cy="363279"/>
            </a:xfrm>
            <a:prstGeom prst="cube">
              <a:avLst/>
            </a:prstGeom>
            <a:solidFill>
              <a:schemeClr val="accent4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5" name="Cube 64"/>
            <p:cNvSpPr/>
            <p:nvPr/>
          </p:nvSpPr>
          <p:spPr bwMode="auto">
            <a:xfrm>
              <a:off x="7399763" y="3429000"/>
              <a:ext cx="617674" cy="363279"/>
            </a:xfrm>
            <a:prstGeom prst="cube">
              <a:avLst/>
            </a:prstGeom>
            <a:solidFill>
              <a:schemeClr val="accent4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6" name="Cube 65"/>
            <p:cNvSpPr/>
            <p:nvPr/>
          </p:nvSpPr>
          <p:spPr bwMode="auto">
            <a:xfrm>
              <a:off x="1608563" y="3606135"/>
              <a:ext cx="617674" cy="363279"/>
            </a:xfrm>
            <a:prstGeom prst="cube">
              <a:avLst/>
            </a:prstGeom>
            <a:solidFill>
              <a:schemeClr val="accent4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7" name="Cube 66"/>
            <p:cNvSpPr/>
            <p:nvPr/>
          </p:nvSpPr>
          <p:spPr bwMode="auto">
            <a:xfrm>
              <a:off x="4518750" y="4272731"/>
              <a:ext cx="617674" cy="363279"/>
            </a:xfrm>
            <a:prstGeom prst="cube">
              <a:avLst/>
            </a:prstGeom>
            <a:solidFill>
              <a:schemeClr val="accent4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1936743" y="4572000"/>
            <a:ext cx="2101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b="0" dirty="0">
                <a:latin typeface="Arial" charset="0"/>
                <a:ea typeface="Arial" charset="0"/>
              </a:rPr>
              <a:t>Internal router</a:t>
            </a:r>
          </a:p>
        </p:txBody>
      </p:sp>
      <p:sp>
        <p:nvSpPr>
          <p:cNvPr id="74" name="Line 49"/>
          <p:cNvSpPr>
            <a:spLocks noChangeShapeType="1"/>
          </p:cNvSpPr>
          <p:nvPr/>
        </p:nvSpPr>
        <p:spPr bwMode="auto">
          <a:xfrm flipV="1">
            <a:off x="3155943" y="4114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2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0" grpId="0" animBg="1"/>
      <p:bldP spid="101" grpId="0" animBg="1"/>
      <p:bldP spid="10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“speak BGP”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BGP protocol standard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ead more here: </a:t>
            </a:r>
            <a:r>
              <a:rPr lang="en-US" dirty="0" smtClean="0">
                <a:hlinkClick r:id="rId2"/>
              </a:rPr>
              <a:t>http://tools.ietf.org/html/rfc4271</a:t>
            </a:r>
            <a:endParaRPr lang="en-US" dirty="0" smtClean="0"/>
          </a:p>
          <a:p>
            <a:r>
              <a:rPr lang="en-US" dirty="0" smtClean="0"/>
              <a:t>Specifies what messages to exchange with other BGP “speakers”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essage types (e.g., route advertisements, updates)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essage syntax</a:t>
            </a:r>
          </a:p>
          <a:p>
            <a:r>
              <a:rPr lang="en-US" dirty="0" smtClean="0"/>
              <a:t>How to process these messages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“when you receive a BGP update, do…. “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ollows BGP state machine in the protocol spec + policy decisions, etc.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sessions: External</a:t>
            </a:r>
            <a:endParaRPr lang="en-US" dirty="0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1682745" y="3217788"/>
            <a:ext cx="3048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>
            <a:off x="4006555" y="2574237"/>
            <a:ext cx="1524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27"/>
          <p:cNvSpPr>
            <a:spLocks noChangeShapeType="1"/>
          </p:cNvSpPr>
          <p:nvPr/>
        </p:nvSpPr>
        <p:spPr bwMode="auto">
          <a:xfrm flipH="1">
            <a:off x="7919224" y="2869957"/>
            <a:ext cx="152400" cy="59187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 flipV="1">
            <a:off x="7826937" y="3737094"/>
            <a:ext cx="381000" cy="103455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 an AS speaks BGP with border routers in other ASes using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eBGP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sessions</a:t>
            </a:r>
            <a:endParaRPr lang="en-US" sz="2800" b="0" dirty="0" smtClean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1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sessions: Internal</a:t>
            </a:r>
            <a:endParaRPr lang="en-US" dirty="0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 border routers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speaks BGP with other routers in the same AS using </a:t>
            </a:r>
            <a:r>
              <a:rPr lang="en-US" sz="2800" b="0" dirty="0" err="1">
                <a:solidFill>
                  <a:schemeClr val="tx1"/>
                </a:solidFill>
              </a:rPr>
              <a:t>i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BGP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sessions</a:t>
            </a:r>
            <a:endParaRPr lang="en-US" sz="2800" b="0" dirty="0" smtClean="0">
              <a:solidFill>
                <a:schemeClr val="tx1"/>
              </a:solidFill>
            </a:endParaRPr>
          </a:p>
        </p:txBody>
      </p:sp>
      <p:grpSp>
        <p:nvGrpSpPr>
          <p:cNvPr id="40" name="Group 28"/>
          <p:cNvGrpSpPr>
            <a:grpSpLocks/>
          </p:cNvGrpSpPr>
          <p:nvPr/>
        </p:nvGrpSpPr>
        <p:grpSpPr bwMode="auto">
          <a:xfrm>
            <a:off x="2133600" y="3125788"/>
            <a:ext cx="5334000" cy="1141412"/>
            <a:chOff x="1296" y="1969"/>
            <a:chExt cx="3360" cy="719"/>
          </a:xfrm>
        </p:grpSpPr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1296" y="2016"/>
              <a:ext cx="934" cy="240"/>
            </a:xfrm>
            <a:custGeom>
              <a:avLst/>
              <a:gdLst>
                <a:gd name="T0" fmla="*/ 909 w 960"/>
                <a:gd name="T1" fmla="*/ 0 h 240"/>
                <a:gd name="T2" fmla="*/ 364 w 960"/>
                <a:gd name="T3" fmla="*/ 48 h 240"/>
                <a:gd name="T4" fmla="*/ 0 w 960"/>
                <a:gd name="T5" fmla="*/ 240 h 240"/>
                <a:gd name="T6" fmla="*/ 0 60000 65536"/>
                <a:gd name="T7" fmla="*/ 0 60000 65536"/>
                <a:gd name="T8" fmla="*/ 0 60000 65536"/>
                <a:gd name="T9" fmla="*/ 0 w 960"/>
                <a:gd name="T10" fmla="*/ 0 h 240"/>
                <a:gd name="T11" fmla="*/ 960 w 96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240">
                  <a:moveTo>
                    <a:pt x="960" y="0"/>
                  </a:moveTo>
                  <a:cubicBezTo>
                    <a:pt x="752" y="4"/>
                    <a:pt x="544" y="8"/>
                    <a:pt x="384" y="48"/>
                  </a:cubicBezTo>
                  <a:cubicBezTo>
                    <a:pt x="224" y="88"/>
                    <a:pt x="112" y="164"/>
                    <a:pt x="0" y="2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0"/>
            <p:cNvSpPr>
              <a:spLocks/>
            </p:cNvSpPr>
            <p:nvPr/>
          </p:nvSpPr>
          <p:spPr bwMode="auto">
            <a:xfrm>
              <a:off x="2370" y="2112"/>
              <a:ext cx="109" cy="336"/>
            </a:xfrm>
            <a:custGeom>
              <a:avLst/>
              <a:gdLst>
                <a:gd name="T0" fmla="*/ 91 w 112"/>
                <a:gd name="T1" fmla="*/ 0 h 336"/>
                <a:gd name="T2" fmla="*/ 91 w 112"/>
                <a:gd name="T3" fmla="*/ 240 h 336"/>
                <a:gd name="T4" fmla="*/ 0 w 112"/>
                <a:gd name="T5" fmla="*/ 336 h 336"/>
                <a:gd name="T6" fmla="*/ 0 60000 65536"/>
                <a:gd name="T7" fmla="*/ 0 60000 65536"/>
                <a:gd name="T8" fmla="*/ 0 60000 65536"/>
                <a:gd name="T9" fmla="*/ 0 w 112"/>
                <a:gd name="T10" fmla="*/ 0 h 336"/>
                <a:gd name="T11" fmla="*/ 112 w 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336">
                  <a:moveTo>
                    <a:pt x="96" y="0"/>
                  </a:moveTo>
                  <a:cubicBezTo>
                    <a:pt x="104" y="92"/>
                    <a:pt x="112" y="184"/>
                    <a:pt x="96" y="240"/>
                  </a:cubicBezTo>
                  <a:cubicBezTo>
                    <a:pt x="80" y="296"/>
                    <a:pt x="40" y="316"/>
                    <a:pt x="0" y="33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31"/>
            <p:cNvSpPr>
              <a:spLocks/>
            </p:cNvSpPr>
            <p:nvPr/>
          </p:nvSpPr>
          <p:spPr bwMode="auto">
            <a:xfrm>
              <a:off x="2510" y="2112"/>
              <a:ext cx="467" cy="576"/>
            </a:xfrm>
            <a:custGeom>
              <a:avLst/>
              <a:gdLst>
                <a:gd name="T0" fmla="*/ 0 w 480"/>
                <a:gd name="T1" fmla="*/ 0 h 576"/>
                <a:gd name="T2" fmla="*/ 272 w 480"/>
                <a:gd name="T3" fmla="*/ 384 h 576"/>
                <a:gd name="T4" fmla="*/ 454 w 480"/>
                <a:gd name="T5" fmla="*/ 576 h 576"/>
                <a:gd name="T6" fmla="*/ 0 60000 65536"/>
                <a:gd name="T7" fmla="*/ 0 60000 65536"/>
                <a:gd name="T8" fmla="*/ 0 60000 65536"/>
                <a:gd name="T9" fmla="*/ 0 w 480"/>
                <a:gd name="T10" fmla="*/ 0 h 576"/>
                <a:gd name="T11" fmla="*/ 480 w 48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76">
                  <a:moveTo>
                    <a:pt x="0" y="0"/>
                  </a:moveTo>
                  <a:cubicBezTo>
                    <a:pt x="104" y="144"/>
                    <a:pt x="208" y="288"/>
                    <a:pt x="288" y="384"/>
                  </a:cubicBezTo>
                  <a:cubicBezTo>
                    <a:pt x="368" y="480"/>
                    <a:pt x="424" y="528"/>
                    <a:pt x="480" y="5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32"/>
            <p:cNvSpPr>
              <a:spLocks/>
            </p:cNvSpPr>
            <p:nvPr/>
          </p:nvSpPr>
          <p:spPr bwMode="auto">
            <a:xfrm>
              <a:off x="2556" y="2112"/>
              <a:ext cx="561" cy="192"/>
            </a:xfrm>
            <a:custGeom>
              <a:avLst/>
              <a:gdLst>
                <a:gd name="T0" fmla="*/ 0 w 576"/>
                <a:gd name="T1" fmla="*/ 0 h 192"/>
                <a:gd name="T2" fmla="*/ 318 w 576"/>
                <a:gd name="T3" fmla="*/ 144 h 192"/>
                <a:gd name="T4" fmla="*/ 546 w 576"/>
                <a:gd name="T5" fmla="*/ 192 h 192"/>
                <a:gd name="T6" fmla="*/ 0 60000 65536"/>
                <a:gd name="T7" fmla="*/ 0 60000 65536"/>
                <a:gd name="T8" fmla="*/ 0 60000 65536"/>
                <a:gd name="T9" fmla="*/ 0 w 576"/>
                <a:gd name="T10" fmla="*/ 0 h 192"/>
                <a:gd name="T11" fmla="*/ 576 w 57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192">
                  <a:moveTo>
                    <a:pt x="0" y="0"/>
                  </a:moveTo>
                  <a:cubicBezTo>
                    <a:pt x="120" y="56"/>
                    <a:pt x="240" y="112"/>
                    <a:pt x="336" y="144"/>
                  </a:cubicBezTo>
                  <a:cubicBezTo>
                    <a:pt x="432" y="176"/>
                    <a:pt x="504" y="184"/>
                    <a:pt x="576" y="1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33"/>
            <p:cNvSpPr>
              <a:spLocks/>
            </p:cNvSpPr>
            <p:nvPr/>
          </p:nvSpPr>
          <p:spPr bwMode="auto">
            <a:xfrm>
              <a:off x="2603" y="2064"/>
              <a:ext cx="1401" cy="288"/>
            </a:xfrm>
            <a:custGeom>
              <a:avLst/>
              <a:gdLst>
                <a:gd name="T0" fmla="*/ 0 w 1440"/>
                <a:gd name="T1" fmla="*/ 0 h 288"/>
                <a:gd name="T2" fmla="*/ 909 w 1440"/>
                <a:gd name="T3" fmla="*/ 96 h 288"/>
                <a:gd name="T4" fmla="*/ 1363 w 1440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0"/>
                <a:gd name="T10" fmla="*/ 0 h 288"/>
                <a:gd name="T11" fmla="*/ 1440 w 144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288">
                  <a:moveTo>
                    <a:pt x="0" y="0"/>
                  </a:moveTo>
                  <a:cubicBezTo>
                    <a:pt x="360" y="24"/>
                    <a:pt x="720" y="48"/>
                    <a:pt x="960" y="96"/>
                  </a:cubicBezTo>
                  <a:cubicBezTo>
                    <a:pt x="1200" y="144"/>
                    <a:pt x="1320" y="216"/>
                    <a:pt x="1440" y="28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34"/>
            <p:cNvSpPr>
              <a:spLocks/>
            </p:cNvSpPr>
            <p:nvPr/>
          </p:nvSpPr>
          <p:spPr bwMode="auto">
            <a:xfrm rot="-161027">
              <a:off x="2650" y="1969"/>
              <a:ext cx="2006" cy="384"/>
            </a:xfrm>
            <a:custGeom>
              <a:avLst/>
              <a:gdLst>
                <a:gd name="T0" fmla="*/ 0 w 2112"/>
                <a:gd name="T1" fmla="*/ 0 h 384"/>
                <a:gd name="T2" fmla="*/ 1342 w 2112"/>
                <a:gd name="T3" fmla="*/ 192 h 384"/>
                <a:gd name="T4" fmla="*/ 1905 w 2112"/>
                <a:gd name="T5" fmla="*/ 384 h 384"/>
                <a:gd name="T6" fmla="*/ 0 60000 65536"/>
                <a:gd name="T7" fmla="*/ 0 60000 65536"/>
                <a:gd name="T8" fmla="*/ 0 60000 65536"/>
                <a:gd name="T9" fmla="*/ 0 w 2112"/>
                <a:gd name="T10" fmla="*/ 0 h 384"/>
                <a:gd name="T11" fmla="*/ 2112 w 211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384">
                  <a:moveTo>
                    <a:pt x="0" y="0"/>
                  </a:moveTo>
                  <a:cubicBezTo>
                    <a:pt x="568" y="64"/>
                    <a:pt x="1136" y="128"/>
                    <a:pt x="1488" y="192"/>
                  </a:cubicBezTo>
                  <a:cubicBezTo>
                    <a:pt x="1840" y="256"/>
                    <a:pt x="1976" y="320"/>
                    <a:pt x="2112" y="38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5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BGP policies and how they are implemented</a:t>
            </a:r>
          </a:p>
          <a:p>
            <a:r>
              <a:rPr lang="en-US" dirty="0" smtClean="0"/>
              <a:t>BGP protocol details</a:t>
            </a:r>
          </a:p>
          <a:p>
            <a:r>
              <a:rPr lang="en-US" dirty="0" smtClean="0"/>
              <a:t>BGP issues in practice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eBGP</a:t>
            </a:r>
            <a:r>
              <a:rPr lang="en-US" dirty="0" smtClean="0"/>
              <a:t>, </a:t>
            </a:r>
            <a:r>
              <a:rPr lang="en-US" dirty="0" err="1" smtClean="0"/>
              <a:t>iBGP</a:t>
            </a:r>
            <a:r>
              <a:rPr lang="en-US" dirty="0" smtClean="0"/>
              <a:t>, and IGP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5"/>
                </a:solidFill>
              </a:rPr>
              <a:t>eBGP</a:t>
            </a:r>
            <a:r>
              <a:rPr lang="en-US" dirty="0" smtClean="0"/>
              <a:t>: BGP sessions between border routers in different ASes</a:t>
            </a:r>
          </a:p>
          <a:p>
            <a:pPr lvl="1"/>
            <a:r>
              <a:rPr lang="en-US" dirty="0" smtClean="0"/>
              <a:t>Learn routes to external destinations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iBGP</a:t>
            </a:r>
            <a:r>
              <a:rPr lang="en-US" dirty="0" smtClean="0"/>
              <a:t>: BGP sessions between border routers and other routers within the same AS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istribute externally learned routes internally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IGP</a:t>
            </a:r>
            <a:r>
              <a:rPr lang="en-US" dirty="0" smtClean="0"/>
              <a:t>: “Interior Gateway Protocol” = Intra-domain routing protocol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 internal reachability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OSPF, RIP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3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</a:t>
            </a:r>
            <a:r>
              <a:rPr lang="en-US" dirty="0" smtClean="0"/>
              <a:t>IGP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routes to external destination using </a:t>
            </a:r>
            <a:r>
              <a:rPr lang="en-US" dirty="0" err="1" smtClean="0"/>
              <a:t>eBGP</a:t>
            </a:r>
            <a:endParaRPr lang="en-US" dirty="0" smtClean="0"/>
          </a:p>
          <a:p>
            <a:r>
              <a:rPr lang="en-US" dirty="0" smtClean="0"/>
              <a:t>Distribute externally learned routes internally using </a:t>
            </a:r>
            <a:r>
              <a:rPr lang="en-US" dirty="0" err="1" smtClean="0"/>
              <a:t>iBGP</a:t>
            </a:r>
            <a:endParaRPr lang="en-US" dirty="0" smtClean="0"/>
          </a:p>
          <a:p>
            <a:r>
              <a:rPr lang="en-US" dirty="0" smtClean="0"/>
              <a:t>Travel shortest path to egress using IGP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messages in BGP</a:t>
            </a:r>
            <a:endParaRPr lang="en-US" dirty="0"/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Open </a:t>
            </a:r>
          </a:p>
          <a:p>
            <a:pPr lvl="1"/>
            <a:r>
              <a:rPr lang="en-US" dirty="0" smtClean="0"/>
              <a:t>Establishes BGP session (BGP uses TCP)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Notification</a:t>
            </a:r>
          </a:p>
          <a:p>
            <a:pPr lvl="1"/>
            <a:r>
              <a:rPr lang="en-US" dirty="0" smtClean="0"/>
              <a:t>Report unusual conditions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Update</a:t>
            </a:r>
          </a:p>
          <a:p>
            <a:pPr lvl="1"/>
            <a:r>
              <a:rPr lang="en-US" dirty="0" smtClean="0"/>
              <a:t>Inform neighbor of new routes</a:t>
            </a:r>
          </a:p>
          <a:p>
            <a:pPr lvl="1"/>
            <a:r>
              <a:rPr lang="en-US" dirty="0" smtClean="0"/>
              <a:t>Inform neighbor of old routes that become inactive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Keep-alive </a:t>
            </a:r>
          </a:p>
          <a:p>
            <a:pPr lvl="1"/>
            <a:r>
              <a:rPr lang="en-US" dirty="0" smtClean="0"/>
              <a:t>Inform neighbor that connection is still viable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4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updates</a:t>
            </a:r>
            <a:endParaRPr lang="en-US" dirty="0"/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</a:t>
            </a:r>
            <a:r>
              <a:rPr lang="en-US" dirty="0" smtClean="0">
                <a:solidFill>
                  <a:schemeClr val="accent5"/>
                </a:solidFill>
              </a:rPr>
              <a:t>&lt;IP prefix: route attributes&gt;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ttributes describe properties of the route</a:t>
            </a:r>
          </a:p>
          <a:p>
            <a:r>
              <a:rPr lang="en-US" dirty="0" smtClean="0"/>
              <a:t>Two kinds of updates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A</a:t>
            </a:r>
            <a:r>
              <a:rPr lang="en-US" dirty="0" smtClean="0">
                <a:solidFill>
                  <a:schemeClr val="accent5"/>
                </a:solidFill>
              </a:rPr>
              <a:t>nnouncements</a:t>
            </a:r>
            <a:r>
              <a:rPr lang="en-US" dirty="0" smtClean="0"/>
              <a:t>: new routes or changes to existing routes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W</a:t>
            </a:r>
            <a:r>
              <a:rPr lang="en-US" dirty="0" smtClean="0">
                <a:solidFill>
                  <a:schemeClr val="accent5"/>
                </a:solidFill>
              </a:rPr>
              <a:t>ithdrawal</a:t>
            </a:r>
            <a:r>
              <a:rPr lang="en-US" dirty="0" smtClean="0"/>
              <a:t>: remove routes that no longer exist</a:t>
            </a:r>
          </a:p>
          <a:p>
            <a:endParaRPr lang="en-US" dirty="0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2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attributes</a:t>
            </a:r>
            <a:endParaRPr lang="en-US" dirty="0"/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Routes are described using attributes</a:t>
            </a:r>
          </a:p>
          <a:p>
            <a:pPr lvl="1"/>
            <a:r>
              <a:rPr lang="en-US" dirty="0" smtClean="0"/>
              <a:t>Used in route selection/export decisions</a:t>
            </a:r>
          </a:p>
          <a:p>
            <a:r>
              <a:rPr lang="en-US" dirty="0" smtClean="0"/>
              <a:t>Some attributes are local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.e., private within an AS, not included in announcements</a:t>
            </a:r>
          </a:p>
          <a:p>
            <a:r>
              <a:rPr lang="en-US" dirty="0" smtClean="0"/>
              <a:t>Some attributes are propagated with </a:t>
            </a:r>
            <a:r>
              <a:rPr lang="en-US" dirty="0" err="1" smtClean="0"/>
              <a:t>eBGP</a:t>
            </a:r>
            <a:r>
              <a:rPr lang="en-US" dirty="0" smtClean="0"/>
              <a:t> route announcements</a:t>
            </a:r>
          </a:p>
          <a:p>
            <a:r>
              <a:rPr lang="en-US" dirty="0" smtClean="0"/>
              <a:t>There are many standardized attributes in BGP</a:t>
            </a:r>
          </a:p>
          <a:p>
            <a:pPr lvl="1"/>
            <a:r>
              <a:rPr lang="en-US" dirty="0" smtClean="0"/>
              <a:t>We will discuss a few</a:t>
            </a:r>
            <a:endParaRPr lang="en-US" dirty="0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6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(1) ASPATH</a:t>
            </a:r>
            <a:endParaRPr lang="en-US" dirty="0"/>
          </a:p>
        </p:txBody>
      </p:sp>
      <p:sp>
        <p:nvSpPr>
          <p:cNvPr id="132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Carried in route announcements</a:t>
            </a:r>
          </a:p>
          <a:p>
            <a:r>
              <a:rPr lang="en-US" smtClean="0"/>
              <a:t>Vector that lists all the ASes a route advertisement has traversed (in reverse order)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2" name="Cloud"/>
          <p:cNvSpPr>
            <a:spLocks noChangeAspect="1" noEditPoints="1" noChangeArrowheads="1"/>
          </p:cNvSpPr>
          <p:nvPr/>
        </p:nvSpPr>
        <p:spPr bwMode="auto">
          <a:xfrm>
            <a:off x="381000" y="4168708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3" name="Cloud"/>
          <p:cNvSpPr>
            <a:spLocks noChangeAspect="1" noEditPoints="1" noChangeArrowheads="1"/>
          </p:cNvSpPr>
          <p:nvPr/>
        </p:nvSpPr>
        <p:spPr bwMode="auto">
          <a:xfrm>
            <a:off x="3462733" y="3381389"/>
            <a:ext cx="2365008" cy="170806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4" name="Cloud"/>
          <p:cNvSpPr>
            <a:spLocks noChangeAspect="1" noEditPoints="1" noChangeArrowheads="1"/>
          </p:cNvSpPr>
          <p:nvPr/>
        </p:nvSpPr>
        <p:spPr bwMode="auto">
          <a:xfrm>
            <a:off x="6797947" y="417835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5" name="Rectangle 29"/>
          <p:cNvSpPr>
            <a:spLocks noChangeArrowheads="1"/>
          </p:cNvSpPr>
          <p:nvPr/>
        </p:nvSpPr>
        <p:spPr bwMode="auto">
          <a:xfrm>
            <a:off x="863649" y="4325593"/>
            <a:ext cx="103719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</a:t>
            </a:r>
            <a:r>
              <a:rPr lang="en-US" sz="2400" dirty="0" smtClean="0">
                <a:latin typeface="Arial" charset="0"/>
              </a:rPr>
              <a:t>88</a:t>
            </a:r>
            <a:endParaRPr lang="en-US" sz="2400" dirty="0">
              <a:latin typeface="Arial" charset="0"/>
            </a:endParaRPr>
          </a:p>
        </p:txBody>
      </p:sp>
      <p:sp>
        <p:nvSpPr>
          <p:cNvPr id="106" name="Rectangle 30"/>
          <p:cNvSpPr>
            <a:spLocks noChangeArrowheads="1"/>
          </p:cNvSpPr>
          <p:nvPr/>
        </p:nvSpPr>
        <p:spPr bwMode="auto">
          <a:xfrm>
            <a:off x="856718" y="4797438"/>
            <a:ext cx="1124482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400" dirty="0" smtClean="0">
                <a:latin typeface="Arial" charset="0"/>
              </a:rPr>
              <a:t>Princeton,</a:t>
            </a:r>
            <a:br>
              <a:rPr lang="en-US" sz="1400" dirty="0" smtClean="0">
                <a:latin typeface="Arial" charset="0"/>
              </a:rPr>
            </a:br>
            <a:r>
              <a:rPr lang="en-US" sz="1400" dirty="0" smtClean="0">
                <a:latin typeface="Arial" charset="0"/>
              </a:rPr>
              <a:t> 128.112/16</a:t>
            </a:r>
            <a:endParaRPr lang="en-US" sz="1400" dirty="0">
              <a:latin typeface="Arial" charset="0"/>
            </a:endParaRPr>
          </a:p>
        </p:txBody>
      </p:sp>
      <p:sp>
        <p:nvSpPr>
          <p:cNvPr id="107" name="Rectangle 31"/>
          <p:cNvSpPr>
            <a:spLocks noChangeArrowheads="1"/>
          </p:cNvSpPr>
          <p:nvPr/>
        </p:nvSpPr>
        <p:spPr bwMode="auto">
          <a:xfrm>
            <a:off x="2473325" y="5473700"/>
            <a:ext cx="2583540" cy="585418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 smtClean="0">
                <a:latin typeface="Arial" charset="0"/>
              </a:rPr>
              <a:t>IP prefix = 128.112.0.0</a:t>
            </a:r>
            <a:r>
              <a:rPr lang="en-US" sz="1600" dirty="0">
                <a:latin typeface="Arial" charset="0"/>
              </a:rPr>
              <a:t>/16</a:t>
            </a:r>
          </a:p>
          <a:p>
            <a:pPr algn="l" eaLnBrk="0" hangingPunct="0"/>
            <a:r>
              <a:rPr lang="en-US" sz="1600" dirty="0">
                <a:latin typeface="Arial" charset="0"/>
              </a:rPr>
              <a:t>AS path = </a:t>
            </a:r>
            <a:r>
              <a:rPr lang="en-US" sz="1600" dirty="0" smtClean="0">
                <a:latin typeface="Arial" charset="0"/>
              </a:rPr>
              <a:t>88</a:t>
            </a:r>
            <a:endParaRPr lang="en-US" sz="1600" dirty="0">
              <a:latin typeface="Arial" charset="0"/>
            </a:endParaRPr>
          </a:p>
        </p:txBody>
      </p:sp>
      <p:sp>
        <p:nvSpPr>
          <p:cNvPr id="108" name="Line 98"/>
          <p:cNvSpPr>
            <a:spLocks noChangeShapeType="1"/>
          </p:cNvSpPr>
          <p:nvPr/>
        </p:nvSpPr>
        <p:spPr bwMode="auto">
          <a:xfrm flipH="1">
            <a:off x="2895600" y="48641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AutoShape 101"/>
          <p:cNvSpPr>
            <a:spLocks noChangeArrowheads="1"/>
          </p:cNvSpPr>
          <p:nvPr/>
        </p:nvSpPr>
        <p:spPr bwMode="auto">
          <a:xfrm rot="21175726">
            <a:off x="2701925" y="45989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0" name="Picture 8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406900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Line 59"/>
          <p:cNvSpPr>
            <a:spLocks noChangeShapeType="1"/>
          </p:cNvSpPr>
          <p:nvPr/>
        </p:nvSpPr>
        <p:spPr bwMode="auto">
          <a:xfrm>
            <a:off x="5673725" y="4446588"/>
            <a:ext cx="914400" cy="381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60"/>
          <p:cNvSpPr>
            <a:spLocks noChangeShapeType="1"/>
          </p:cNvSpPr>
          <p:nvPr/>
        </p:nvSpPr>
        <p:spPr bwMode="auto">
          <a:xfrm flipV="1">
            <a:off x="2320925" y="4446588"/>
            <a:ext cx="1066800" cy="152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3" name="Picture 8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47910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Picture 9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9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Line 92"/>
          <p:cNvSpPr>
            <a:spLocks noChangeShapeType="1"/>
          </p:cNvSpPr>
          <p:nvPr/>
        </p:nvSpPr>
        <p:spPr bwMode="auto">
          <a:xfrm>
            <a:off x="3921125" y="4446588"/>
            <a:ext cx="1295400" cy="0"/>
          </a:xfrm>
          <a:prstGeom prst="line">
            <a:avLst/>
          </a:prstGeom>
          <a:noFill/>
          <a:ln w="76200" cmpd="tri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Rectangle 95"/>
          <p:cNvSpPr>
            <a:spLocks noChangeArrowheads="1"/>
          </p:cNvSpPr>
          <p:nvPr/>
        </p:nvSpPr>
        <p:spPr bwMode="auto">
          <a:xfrm>
            <a:off x="5943600" y="5473700"/>
            <a:ext cx="1936628" cy="585418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latin typeface="Arial" charset="0"/>
              </a:rPr>
              <a:t>128.112.0.0/16</a:t>
            </a:r>
          </a:p>
          <a:p>
            <a:pPr algn="l" eaLnBrk="0" hangingPunct="0"/>
            <a:r>
              <a:rPr lang="en-US" sz="1600" dirty="0">
                <a:latin typeface="Arial" charset="0"/>
              </a:rPr>
              <a:t>AS path = 7018 </a:t>
            </a:r>
            <a:r>
              <a:rPr lang="en-US" sz="1600" dirty="0" smtClean="0">
                <a:latin typeface="Arial" charset="0"/>
              </a:rPr>
              <a:t>88</a:t>
            </a:r>
            <a:endParaRPr lang="en-US" sz="1600" dirty="0">
              <a:latin typeface="Arial" charset="0"/>
            </a:endParaRPr>
          </a:p>
        </p:txBody>
      </p:sp>
      <p:sp>
        <p:nvSpPr>
          <p:cNvPr id="118" name="Line 99"/>
          <p:cNvSpPr>
            <a:spLocks noChangeShapeType="1"/>
          </p:cNvSpPr>
          <p:nvPr/>
        </p:nvSpPr>
        <p:spPr bwMode="auto">
          <a:xfrm>
            <a:off x="6030913" y="4872038"/>
            <a:ext cx="65087" cy="60166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AutoShape 102"/>
          <p:cNvSpPr>
            <a:spLocks noChangeArrowheads="1"/>
          </p:cNvSpPr>
          <p:nvPr/>
        </p:nvSpPr>
        <p:spPr bwMode="auto">
          <a:xfrm>
            <a:off x="4225925" y="45227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AutoShape 103"/>
          <p:cNvSpPr>
            <a:spLocks noChangeArrowheads="1"/>
          </p:cNvSpPr>
          <p:nvPr/>
        </p:nvSpPr>
        <p:spPr bwMode="auto">
          <a:xfrm rot="1635718">
            <a:off x="5902325" y="47513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Arial Black" charset="0"/>
            </a:endParaRPr>
          </a:p>
        </p:txBody>
      </p:sp>
      <p:sp>
        <p:nvSpPr>
          <p:cNvPr id="121" name="Rectangle 57"/>
          <p:cNvSpPr>
            <a:spLocks noChangeArrowheads="1"/>
          </p:cNvSpPr>
          <p:nvPr/>
        </p:nvSpPr>
        <p:spPr bwMode="auto">
          <a:xfrm>
            <a:off x="3874108" y="3581400"/>
            <a:ext cx="138369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7018</a:t>
            </a:r>
          </a:p>
        </p:txBody>
      </p:sp>
      <p:sp>
        <p:nvSpPr>
          <p:cNvPr id="122" name="Rectangle 58"/>
          <p:cNvSpPr>
            <a:spLocks noChangeArrowheads="1"/>
          </p:cNvSpPr>
          <p:nvPr/>
        </p:nvSpPr>
        <p:spPr bwMode="auto">
          <a:xfrm>
            <a:off x="4255108" y="4007195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Arial" charset="0"/>
              </a:rPr>
              <a:t>AT&amp;T </a:t>
            </a:r>
          </a:p>
        </p:txBody>
      </p:sp>
      <p:sp>
        <p:nvSpPr>
          <p:cNvPr id="123" name="Rectangle 86"/>
          <p:cNvSpPr>
            <a:spLocks noChangeArrowheads="1"/>
          </p:cNvSpPr>
          <p:nvPr/>
        </p:nvSpPr>
        <p:spPr bwMode="auto">
          <a:xfrm>
            <a:off x="7055737" y="4414493"/>
            <a:ext cx="15548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12654</a:t>
            </a:r>
          </a:p>
        </p:txBody>
      </p:sp>
    </p:spTree>
    <p:extLst>
      <p:ext uri="{BB962C8B-B14F-4D97-AF65-F5344CB8AC3E}">
        <p14:creationId xmlns:p14="http://schemas.microsoft.com/office/powerpoint/2010/main" val="197007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/>
      <p:bldP spid="106" grpId="0"/>
      <p:bldP spid="107" grpId="0" animBg="1"/>
      <p:bldP spid="108" grpId="0" animBg="1"/>
      <p:bldP spid="109" grpId="0" animBg="1"/>
      <p:bldP spid="111" grpId="0" animBg="1"/>
      <p:bldP spid="112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/>
      <p:bldP spid="122" grpId="0"/>
      <p:bldP spid="1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(2) LOCAL PREF</a:t>
            </a:r>
            <a:endParaRPr lang="en-US" dirty="0"/>
          </a:p>
        </p:txBody>
      </p:sp>
      <p:sp>
        <p:nvSpPr>
          <p:cNvPr id="136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preference in choosing between different AS paths</a:t>
            </a:r>
          </a:p>
          <a:p>
            <a:pPr lvl="1"/>
            <a:r>
              <a:rPr lang="en-US" dirty="0"/>
              <a:t>Local to an AS; carried only in </a:t>
            </a:r>
            <a:r>
              <a:rPr lang="en-US" dirty="0" err="1"/>
              <a:t>iBGP</a:t>
            </a:r>
            <a:r>
              <a:rPr lang="en-US" dirty="0"/>
              <a:t> </a:t>
            </a:r>
            <a:r>
              <a:rPr lang="en-US" dirty="0" smtClean="0"/>
              <a:t>messages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The higher the value the more preferred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38200" y="3581400"/>
            <a:ext cx="2971800" cy="2438400"/>
            <a:chOff x="838200" y="4190999"/>
            <a:chExt cx="2971800" cy="2438400"/>
          </a:xfrm>
        </p:grpSpPr>
        <p:sp>
          <p:nvSpPr>
            <p:cNvPr id="136198" name="Oval 4"/>
            <p:cNvSpPr>
              <a:spLocks noChangeArrowheads="1"/>
            </p:cNvSpPr>
            <p:nvPr/>
          </p:nvSpPr>
          <p:spPr bwMode="auto">
            <a:xfrm>
              <a:off x="1900460" y="6144845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99" name="Text Box 5"/>
            <p:cNvSpPr txBox="1">
              <a:spLocks noChangeArrowheads="1"/>
            </p:cNvSpPr>
            <p:nvPr/>
          </p:nvSpPr>
          <p:spPr bwMode="auto">
            <a:xfrm>
              <a:off x="2007951" y="6253365"/>
              <a:ext cx="5485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dirty="0">
                  <a:solidFill>
                    <a:schemeClr val="accent5"/>
                  </a:solidFill>
                  <a:latin typeface="Times New Roman" charset="0"/>
                </a:rPr>
                <a:t>AS4</a:t>
              </a:r>
            </a:p>
          </p:txBody>
        </p:sp>
        <p:sp>
          <p:nvSpPr>
            <p:cNvPr id="136200" name="Oval 6"/>
            <p:cNvSpPr>
              <a:spLocks noChangeArrowheads="1"/>
            </p:cNvSpPr>
            <p:nvPr/>
          </p:nvSpPr>
          <p:spPr bwMode="auto">
            <a:xfrm>
              <a:off x="838200" y="5539153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1" name="Text Box 7"/>
            <p:cNvSpPr txBox="1">
              <a:spLocks noChangeArrowheads="1"/>
            </p:cNvSpPr>
            <p:nvPr/>
          </p:nvSpPr>
          <p:spPr bwMode="auto">
            <a:xfrm>
              <a:off x="945691" y="5647673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AS2</a:t>
              </a:r>
            </a:p>
          </p:txBody>
        </p:sp>
        <p:sp>
          <p:nvSpPr>
            <p:cNvPr id="136202" name="Oval 8"/>
            <p:cNvSpPr>
              <a:spLocks noChangeArrowheads="1"/>
            </p:cNvSpPr>
            <p:nvPr/>
          </p:nvSpPr>
          <p:spPr bwMode="auto">
            <a:xfrm>
              <a:off x="2886845" y="5478584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3" name="Text Box 9"/>
            <p:cNvSpPr txBox="1">
              <a:spLocks noChangeArrowheads="1"/>
            </p:cNvSpPr>
            <p:nvPr/>
          </p:nvSpPr>
          <p:spPr bwMode="auto">
            <a:xfrm>
              <a:off x="2994336" y="5587104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AS3</a:t>
              </a:r>
            </a:p>
          </p:txBody>
        </p:sp>
        <p:sp>
          <p:nvSpPr>
            <p:cNvPr id="136204" name="Oval 10"/>
            <p:cNvSpPr>
              <a:spLocks noChangeArrowheads="1"/>
            </p:cNvSpPr>
            <p:nvPr/>
          </p:nvSpPr>
          <p:spPr bwMode="auto">
            <a:xfrm>
              <a:off x="1824585" y="4812322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5" name="Text Box 11"/>
            <p:cNvSpPr txBox="1">
              <a:spLocks noChangeArrowheads="1"/>
            </p:cNvSpPr>
            <p:nvPr/>
          </p:nvSpPr>
          <p:spPr bwMode="auto">
            <a:xfrm>
              <a:off x="1932075" y="4920842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AS1</a:t>
              </a:r>
            </a:p>
          </p:txBody>
        </p:sp>
        <p:sp>
          <p:nvSpPr>
            <p:cNvPr id="136206" name="Line 12"/>
            <p:cNvSpPr>
              <a:spLocks noChangeShapeType="1"/>
            </p:cNvSpPr>
            <p:nvPr/>
          </p:nvSpPr>
          <p:spPr bwMode="auto">
            <a:xfrm flipH="1">
              <a:off x="1445206" y="5175738"/>
              <a:ext cx="455254" cy="423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7" name="Line 13"/>
            <p:cNvSpPr>
              <a:spLocks noChangeShapeType="1"/>
            </p:cNvSpPr>
            <p:nvPr/>
          </p:nvSpPr>
          <p:spPr bwMode="auto">
            <a:xfrm flipH="1">
              <a:off x="2583342" y="590256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8" name="Line 14"/>
            <p:cNvSpPr>
              <a:spLocks noChangeShapeType="1"/>
            </p:cNvSpPr>
            <p:nvPr/>
          </p:nvSpPr>
          <p:spPr bwMode="auto">
            <a:xfrm>
              <a:off x="1445206" y="596313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9" name="Line 15"/>
            <p:cNvSpPr>
              <a:spLocks noChangeShapeType="1"/>
            </p:cNvSpPr>
            <p:nvPr/>
          </p:nvSpPr>
          <p:spPr bwMode="auto">
            <a:xfrm>
              <a:off x="2507466" y="5175738"/>
              <a:ext cx="531130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0" name="Text Box 16"/>
            <p:cNvSpPr txBox="1">
              <a:spLocks noChangeArrowheads="1"/>
            </p:cNvSpPr>
            <p:nvPr/>
          </p:nvSpPr>
          <p:spPr bwMode="auto">
            <a:xfrm>
              <a:off x="2507466" y="4190999"/>
              <a:ext cx="1302534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Times New Roman" charset="0"/>
                </a:rPr>
                <a:t>140.20.1.0/24</a:t>
              </a:r>
            </a:p>
          </p:txBody>
        </p:sp>
        <p:sp>
          <p:nvSpPr>
            <p:cNvPr id="136212" name="Line 18"/>
            <p:cNvSpPr>
              <a:spLocks noChangeShapeType="1"/>
            </p:cNvSpPr>
            <p:nvPr/>
          </p:nvSpPr>
          <p:spPr bwMode="auto">
            <a:xfrm flipH="1">
              <a:off x="2355715" y="4570045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6213" name="Text Box 20"/>
          <p:cNvSpPr txBox="1">
            <a:spLocks noChangeArrowheads="1"/>
          </p:cNvSpPr>
          <p:nvPr/>
        </p:nvSpPr>
        <p:spPr bwMode="auto">
          <a:xfrm>
            <a:off x="4572000" y="3962401"/>
            <a:ext cx="2172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dirty="0">
                <a:solidFill>
                  <a:schemeClr val="accent5"/>
                </a:solidFill>
                <a:latin typeface="Times New Roman" charset="0"/>
              </a:rPr>
              <a:t>BGP table at AS4: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890566"/>
              </p:ext>
            </p:extLst>
          </p:nvPr>
        </p:nvGraphicFramePr>
        <p:xfrm>
          <a:off x="4632462" y="4445000"/>
          <a:ext cx="3996702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58302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</a:t>
                      </a:r>
                      <a:r>
                        <a:rPr lang="en-US" dirty="0" err="1" smtClean="0"/>
                        <a:t>Pref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140.20.1.0/24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AS3 AS1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140.20.1.0/24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AS2 AS1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17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(3) MED</a:t>
            </a:r>
            <a:endParaRPr lang="en-US" dirty="0"/>
          </a:p>
        </p:txBody>
      </p:sp>
      <p:sp>
        <p:nvSpPr>
          <p:cNvPr id="142340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Multi-exit discriminator </a:t>
            </a:r>
            <a:r>
              <a:rPr lang="en-US" dirty="0" smtClean="0"/>
              <a:t>is used when ASes are interconnected via 2 or more links; it specifies how close a prefix is to the link it is announced on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Lower is better</a:t>
            </a:r>
          </a:p>
          <a:p>
            <a:r>
              <a:rPr lang="en-US" dirty="0" smtClean="0"/>
              <a:t>AS that announces a prefix sets MED</a:t>
            </a:r>
          </a:p>
          <a:p>
            <a:r>
              <a:rPr lang="en-US" dirty="0" smtClean="0"/>
              <a:t>AS receiving the prefix (optionally!) uses MED to select link </a:t>
            </a:r>
          </a:p>
          <a:p>
            <a:endParaRPr lang="en-US" dirty="0"/>
          </a:p>
        </p:txBody>
      </p:sp>
      <p:sp>
        <p:nvSpPr>
          <p:cNvPr id="142341" name="Oval 4"/>
          <p:cNvSpPr>
            <a:spLocks noChangeArrowheads="1"/>
          </p:cNvSpPr>
          <p:nvPr/>
        </p:nvSpPr>
        <p:spPr bwMode="auto">
          <a:xfrm>
            <a:off x="5559425" y="1828800"/>
            <a:ext cx="3124200" cy="990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0">
              <a:ea typeface="Arial" charset="0"/>
              <a:cs typeface="Arial" charset="0"/>
            </a:endParaRPr>
          </a:p>
        </p:txBody>
      </p:sp>
      <p:sp>
        <p:nvSpPr>
          <p:cNvPr id="142342" name="Oval 5"/>
          <p:cNvSpPr>
            <a:spLocks noChangeArrowheads="1"/>
          </p:cNvSpPr>
          <p:nvPr/>
        </p:nvSpPr>
        <p:spPr bwMode="auto">
          <a:xfrm>
            <a:off x="5635625" y="3733800"/>
            <a:ext cx="3124200" cy="990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3" name="Line 6"/>
          <p:cNvSpPr>
            <a:spLocks noChangeShapeType="1"/>
          </p:cNvSpPr>
          <p:nvPr/>
        </p:nvSpPr>
        <p:spPr bwMode="auto">
          <a:xfrm>
            <a:off x="60166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4" name="Line 7"/>
          <p:cNvSpPr>
            <a:spLocks noChangeShapeType="1"/>
          </p:cNvSpPr>
          <p:nvPr/>
        </p:nvSpPr>
        <p:spPr bwMode="auto">
          <a:xfrm>
            <a:off x="82264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5" name="Text Box 8"/>
          <p:cNvSpPr txBox="1">
            <a:spLocks noChangeArrowheads="1"/>
          </p:cNvSpPr>
          <p:nvPr/>
        </p:nvSpPr>
        <p:spPr bwMode="auto">
          <a:xfrm>
            <a:off x="5254625" y="2590800"/>
            <a:ext cx="754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</a:rPr>
              <a:t>Link B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46" name="Text Box 9"/>
          <p:cNvSpPr txBox="1">
            <a:spLocks noChangeArrowheads="1"/>
          </p:cNvSpPr>
          <p:nvPr/>
        </p:nvSpPr>
        <p:spPr bwMode="auto">
          <a:xfrm>
            <a:off x="8226425" y="274320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</a:rPr>
              <a:t>Link A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47" name="Oval 10"/>
          <p:cNvSpPr>
            <a:spLocks noChangeArrowheads="1"/>
          </p:cNvSpPr>
          <p:nvPr/>
        </p:nvSpPr>
        <p:spPr bwMode="auto">
          <a:xfrm>
            <a:off x="5940425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8" name="Oval 11"/>
          <p:cNvSpPr>
            <a:spLocks noChangeArrowheads="1"/>
          </p:cNvSpPr>
          <p:nvPr/>
        </p:nvSpPr>
        <p:spPr bwMode="auto">
          <a:xfrm>
            <a:off x="6245225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9" name="Oval 12"/>
          <p:cNvSpPr>
            <a:spLocks noChangeArrowheads="1"/>
          </p:cNvSpPr>
          <p:nvPr/>
        </p:nvSpPr>
        <p:spPr bwMode="auto">
          <a:xfrm>
            <a:off x="7312025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0" name="Oval 13"/>
          <p:cNvSpPr>
            <a:spLocks noChangeArrowheads="1"/>
          </p:cNvSpPr>
          <p:nvPr/>
        </p:nvSpPr>
        <p:spPr bwMode="auto">
          <a:xfrm>
            <a:off x="7693025" y="4114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1" name="Oval 14"/>
          <p:cNvSpPr>
            <a:spLocks noChangeArrowheads="1"/>
          </p:cNvSpPr>
          <p:nvPr/>
        </p:nvSpPr>
        <p:spPr bwMode="auto">
          <a:xfrm>
            <a:off x="8074025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2" name="Oval 15"/>
          <p:cNvSpPr>
            <a:spLocks noChangeArrowheads="1"/>
          </p:cNvSpPr>
          <p:nvPr/>
        </p:nvSpPr>
        <p:spPr bwMode="auto">
          <a:xfrm>
            <a:off x="6702425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052113" name="Text Box 17"/>
          <p:cNvSpPr txBox="1">
            <a:spLocks noChangeArrowheads="1"/>
          </p:cNvSpPr>
          <p:nvPr/>
        </p:nvSpPr>
        <p:spPr bwMode="auto">
          <a:xfrm>
            <a:off x="7312025" y="3124200"/>
            <a:ext cx="9877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chemeClr val="accent4"/>
                </a:solidFill>
                <a:latin typeface="Arial" charset="0"/>
                <a:ea typeface="Arial" charset="0"/>
              </a:rPr>
              <a:t>MED=10</a:t>
            </a:r>
            <a:endParaRPr lang="en-US" sz="2400" b="0">
              <a:solidFill>
                <a:schemeClr val="accent4"/>
              </a:solidFill>
              <a:latin typeface="Arial" charset="0"/>
              <a:ea typeface="Arial" charset="0"/>
            </a:endParaRPr>
          </a:p>
        </p:txBody>
      </p:sp>
      <p:sp>
        <p:nvSpPr>
          <p:cNvPr id="2052115" name="Text Box 19"/>
          <p:cNvSpPr txBox="1">
            <a:spLocks noChangeArrowheads="1"/>
          </p:cNvSpPr>
          <p:nvPr/>
        </p:nvSpPr>
        <p:spPr bwMode="auto">
          <a:xfrm>
            <a:off x="5940425" y="2971800"/>
            <a:ext cx="9877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 dirty="0">
                <a:solidFill>
                  <a:schemeClr val="accent4"/>
                </a:solidFill>
                <a:latin typeface="Arial" charset="0"/>
                <a:ea typeface="Arial" charset="0"/>
              </a:rPr>
              <a:t>MED=50</a:t>
            </a:r>
            <a:endParaRPr lang="en-US" sz="2400" b="0" dirty="0">
              <a:solidFill>
                <a:schemeClr val="accent4"/>
              </a:solidFill>
              <a:latin typeface="Arial" charset="0"/>
              <a:ea typeface="Arial" charset="0"/>
            </a:endParaRPr>
          </a:p>
        </p:txBody>
      </p:sp>
      <p:sp>
        <p:nvSpPr>
          <p:cNvPr id="142357" name="Text Box 20"/>
          <p:cNvSpPr txBox="1">
            <a:spLocks noChangeArrowheads="1"/>
          </p:cNvSpPr>
          <p:nvPr/>
        </p:nvSpPr>
        <p:spPr bwMode="auto">
          <a:xfrm>
            <a:off x="6854825" y="190500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AS1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8" name="Text Box 21"/>
          <p:cNvSpPr txBox="1">
            <a:spLocks noChangeArrowheads="1"/>
          </p:cNvSpPr>
          <p:nvPr/>
        </p:nvSpPr>
        <p:spPr bwMode="auto">
          <a:xfrm>
            <a:off x="6931025" y="381000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AS2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9" name="Oval 22"/>
          <p:cNvSpPr>
            <a:spLocks noChangeArrowheads="1"/>
          </p:cNvSpPr>
          <p:nvPr/>
        </p:nvSpPr>
        <p:spPr bwMode="auto">
          <a:xfrm>
            <a:off x="7847012" y="5029200"/>
            <a:ext cx="685800" cy="6858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62" name="Text Box 25"/>
          <p:cNvSpPr txBox="1">
            <a:spLocks noChangeArrowheads="1"/>
          </p:cNvSpPr>
          <p:nvPr/>
        </p:nvSpPr>
        <p:spPr bwMode="auto">
          <a:xfrm>
            <a:off x="7879571" y="5187434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AS3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64" name="Line 27"/>
          <p:cNvSpPr>
            <a:spLocks noChangeShapeType="1"/>
          </p:cNvSpPr>
          <p:nvPr/>
        </p:nvSpPr>
        <p:spPr bwMode="auto">
          <a:xfrm>
            <a:off x="7798677" y="4267200"/>
            <a:ext cx="351548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86265" y="5715000"/>
            <a:ext cx="1233030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0" dirty="0" smtClean="0">
                <a:ea typeface="Arial" charset="0"/>
                <a:cs typeface="Arial" charset="0"/>
              </a:rPr>
              <a:t>destination </a:t>
            </a:r>
            <a:br>
              <a:rPr lang="en-US" b="0" dirty="0" smtClean="0">
                <a:ea typeface="Arial" charset="0"/>
                <a:cs typeface="Arial" charset="0"/>
              </a:rPr>
            </a:br>
            <a:r>
              <a:rPr lang="en-US" b="0" dirty="0" smtClean="0">
                <a:ea typeface="Arial" charset="0"/>
                <a:cs typeface="Arial" charset="0"/>
              </a:rPr>
              <a:t>prefix</a:t>
            </a:r>
            <a:endParaRPr lang="en-US" b="0" dirty="0">
              <a:ea typeface="Arial" charset="0"/>
              <a:cs typeface="Arial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6085490" y="3279228"/>
            <a:ext cx="1713186" cy="1044355"/>
          </a:xfrm>
          <a:custGeom>
            <a:avLst/>
            <a:gdLst>
              <a:gd name="connsiteX0" fmla="*/ 1713186 w 1713186"/>
              <a:gd name="connsiteY0" fmla="*/ 914400 h 1044355"/>
              <a:gd name="connsiteX1" fmla="*/ 451944 w 1713186"/>
              <a:gd name="connsiteY1" fmla="*/ 966951 h 1044355"/>
              <a:gd name="connsiteX2" fmla="*/ 0 w 1713186"/>
              <a:gd name="connsiteY2" fmla="*/ 0 h 104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3186" h="1044355">
                <a:moveTo>
                  <a:pt x="1713186" y="914400"/>
                </a:moveTo>
                <a:cubicBezTo>
                  <a:pt x="1225330" y="1016875"/>
                  <a:pt x="737475" y="1119351"/>
                  <a:pt x="451944" y="966951"/>
                </a:cubicBezTo>
                <a:cubicBezTo>
                  <a:pt x="166413" y="814551"/>
                  <a:pt x="0" y="0"/>
                  <a:pt x="0" y="0"/>
                </a:cubicBezTo>
              </a:path>
            </a:pathLst>
          </a:custGeom>
          <a:noFill/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7777655" y="3415862"/>
            <a:ext cx="376341" cy="777766"/>
          </a:xfrm>
          <a:custGeom>
            <a:avLst/>
            <a:gdLst>
              <a:gd name="connsiteX0" fmla="*/ 0 w 376341"/>
              <a:gd name="connsiteY0" fmla="*/ 777766 h 777766"/>
              <a:gd name="connsiteX1" fmla="*/ 346842 w 376341"/>
              <a:gd name="connsiteY1" fmla="*/ 483476 h 777766"/>
              <a:gd name="connsiteX2" fmla="*/ 357352 w 376341"/>
              <a:gd name="connsiteY2" fmla="*/ 0 h 77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341" h="777766">
                <a:moveTo>
                  <a:pt x="0" y="777766"/>
                </a:moveTo>
                <a:cubicBezTo>
                  <a:pt x="143641" y="695435"/>
                  <a:pt x="287283" y="613104"/>
                  <a:pt x="346842" y="483476"/>
                </a:cubicBezTo>
                <a:cubicBezTo>
                  <a:pt x="406401" y="353848"/>
                  <a:pt x="357352" y="0"/>
                  <a:pt x="357352" y="0"/>
                </a:cubicBezTo>
              </a:path>
            </a:pathLst>
          </a:custGeom>
          <a:noFill/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6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113" grpId="0"/>
      <p:bldP spid="2052115" grpId="0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(4) IGP cost</a:t>
            </a:r>
            <a:endParaRPr lang="en-US" dirty="0"/>
          </a:p>
        </p:txBody>
      </p:sp>
      <p:sp>
        <p:nvSpPr>
          <p:cNvPr id="144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</a:t>
            </a:r>
            <a:r>
              <a:rPr lang="en-US" dirty="0" smtClean="0">
                <a:solidFill>
                  <a:schemeClr val="accent5"/>
                </a:solidFill>
              </a:rPr>
              <a:t>hot-potato routing</a:t>
            </a:r>
          </a:p>
          <a:p>
            <a:pPr lvl="1"/>
            <a:r>
              <a:rPr lang="en-US" dirty="0" smtClean="0"/>
              <a:t>Each router selects the closest egress point based on the path cost in intra-domain protocol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58231" y="3549649"/>
            <a:ext cx="4427538" cy="2317751"/>
            <a:chOff x="2438400" y="3200400"/>
            <a:chExt cx="4427538" cy="2317751"/>
          </a:xfrm>
        </p:grpSpPr>
        <p:grpSp>
          <p:nvGrpSpPr>
            <p:cNvPr id="144392" name="Group 7"/>
            <p:cNvGrpSpPr>
              <a:grpSpLocks/>
            </p:cNvGrpSpPr>
            <p:nvPr/>
          </p:nvGrpSpPr>
          <p:grpSpPr bwMode="auto">
            <a:xfrm>
              <a:off x="2438400" y="3200400"/>
              <a:ext cx="4427538" cy="2317751"/>
              <a:chOff x="2910" y="1776"/>
              <a:chExt cx="2789" cy="1460"/>
            </a:xfrm>
          </p:grpSpPr>
          <p:sp>
            <p:nvSpPr>
              <p:cNvPr id="16640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910" y="2331"/>
                <a:ext cx="2789" cy="90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800">
                  <a:ea typeface="+mn-ea"/>
                  <a:cs typeface="+mn-cs"/>
                </a:endParaRPr>
              </a:p>
            </p:txBody>
          </p:sp>
          <p:sp>
            <p:nvSpPr>
              <p:cNvPr id="144396" name="Oval 9"/>
              <p:cNvSpPr>
                <a:spLocks noChangeArrowheads="1"/>
              </p:cNvSpPr>
              <p:nvPr/>
            </p:nvSpPr>
            <p:spPr bwMode="auto">
              <a:xfrm>
                <a:off x="3165" y="2413"/>
                <a:ext cx="202" cy="1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A</a:t>
                </a:r>
              </a:p>
            </p:txBody>
          </p:sp>
          <p:sp>
            <p:nvSpPr>
              <p:cNvPr id="144397" name="Oval 10"/>
              <p:cNvSpPr>
                <a:spLocks noChangeArrowheads="1"/>
              </p:cNvSpPr>
              <p:nvPr/>
            </p:nvSpPr>
            <p:spPr bwMode="auto">
              <a:xfrm>
                <a:off x="5141" y="2320"/>
                <a:ext cx="202" cy="1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144398" name="Oval 11"/>
              <p:cNvSpPr>
                <a:spLocks noChangeArrowheads="1"/>
              </p:cNvSpPr>
              <p:nvPr/>
            </p:nvSpPr>
            <p:spPr bwMode="auto">
              <a:xfrm>
                <a:off x="3879" y="3047"/>
                <a:ext cx="202" cy="1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C</a:t>
                </a:r>
              </a:p>
            </p:txBody>
          </p:sp>
          <p:sp>
            <p:nvSpPr>
              <p:cNvPr id="144399" name="Oval 12"/>
              <p:cNvSpPr>
                <a:spLocks noChangeArrowheads="1"/>
              </p:cNvSpPr>
              <p:nvPr/>
            </p:nvSpPr>
            <p:spPr bwMode="auto">
              <a:xfrm>
                <a:off x="3938" y="2480"/>
                <a:ext cx="202" cy="17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D</a:t>
                </a:r>
              </a:p>
            </p:txBody>
          </p:sp>
          <p:sp>
            <p:nvSpPr>
              <p:cNvPr id="144400" name="Oval 13"/>
              <p:cNvSpPr>
                <a:spLocks noChangeArrowheads="1"/>
              </p:cNvSpPr>
              <p:nvPr/>
            </p:nvSpPr>
            <p:spPr bwMode="auto">
              <a:xfrm>
                <a:off x="5305" y="2704"/>
                <a:ext cx="203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144401" name="Oval 14"/>
              <p:cNvSpPr>
                <a:spLocks noChangeArrowheads="1"/>
              </p:cNvSpPr>
              <p:nvPr/>
            </p:nvSpPr>
            <p:spPr bwMode="auto">
              <a:xfrm>
                <a:off x="4419" y="2830"/>
                <a:ext cx="203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E</a:t>
                </a:r>
              </a:p>
            </p:txBody>
          </p:sp>
          <p:sp>
            <p:nvSpPr>
              <p:cNvPr id="144402" name="Oval 15"/>
              <p:cNvSpPr>
                <a:spLocks noChangeArrowheads="1"/>
              </p:cNvSpPr>
              <p:nvPr/>
            </p:nvSpPr>
            <p:spPr bwMode="auto">
              <a:xfrm>
                <a:off x="3315" y="2877"/>
                <a:ext cx="202" cy="1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F</a:t>
                </a:r>
              </a:p>
            </p:txBody>
          </p:sp>
          <p:sp>
            <p:nvSpPr>
              <p:cNvPr id="144403" name="Line 16"/>
              <p:cNvSpPr>
                <a:spLocks noChangeShapeType="1"/>
              </p:cNvSpPr>
              <p:nvPr/>
            </p:nvSpPr>
            <p:spPr bwMode="auto">
              <a:xfrm flipH="1" flipV="1">
                <a:off x="3276" y="2556"/>
                <a:ext cx="103" cy="3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4" name="Line 17"/>
              <p:cNvSpPr>
                <a:spLocks noChangeShapeType="1"/>
              </p:cNvSpPr>
              <p:nvPr/>
            </p:nvSpPr>
            <p:spPr bwMode="auto">
              <a:xfrm>
                <a:off x="3484" y="3020"/>
                <a:ext cx="436" cy="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5" name="Line 18"/>
              <p:cNvSpPr>
                <a:spLocks noChangeShapeType="1"/>
              </p:cNvSpPr>
              <p:nvPr/>
            </p:nvSpPr>
            <p:spPr bwMode="auto">
              <a:xfrm>
                <a:off x="3403" y="2477"/>
                <a:ext cx="53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6" name="Line 19"/>
              <p:cNvSpPr>
                <a:spLocks noChangeShapeType="1"/>
              </p:cNvSpPr>
              <p:nvPr/>
            </p:nvSpPr>
            <p:spPr bwMode="auto">
              <a:xfrm flipV="1">
                <a:off x="4088" y="2960"/>
                <a:ext cx="371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7" name="Line 20"/>
              <p:cNvSpPr>
                <a:spLocks noChangeShapeType="1"/>
              </p:cNvSpPr>
              <p:nvPr/>
            </p:nvSpPr>
            <p:spPr bwMode="auto">
              <a:xfrm>
                <a:off x="4111" y="2642"/>
                <a:ext cx="288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8" name="Line 21"/>
              <p:cNvSpPr>
                <a:spLocks noChangeShapeType="1"/>
              </p:cNvSpPr>
              <p:nvPr/>
            </p:nvSpPr>
            <p:spPr bwMode="auto">
              <a:xfrm flipV="1">
                <a:off x="4136" y="2406"/>
                <a:ext cx="988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9" name="Line 22"/>
              <p:cNvSpPr>
                <a:spLocks noChangeShapeType="1"/>
              </p:cNvSpPr>
              <p:nvPr/>
            </p:nvSpPr>
            <p:spPr bwMode="auto">
              <a:xfrm flipV="1">
                <a:off x="4621" y="2795"/>
                <a:ext cx="665" cy="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0" name="Line 23"/>
              <p:cNvSpPr>
                <a:spLocks noChangeShapeType="1"/>
              </p:cNvSpPr>
              <p:nvPr/>
            </p:nvSpPr>
            <p:spPr bwMode="auto">
              <a:xfrm flipH="1" flipV="1">
                <a:off x="5273" y="2456"/>
                <a:ext cx="114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1" name="Text Box 24"/>
              <p:cNvSpPr txBox="1">
                <a:spLocks noChangeArrowheads="1"/>
              </p:cNvSpPr>
              <p:nvPr/>
            </p:nvSpPr>
            <p:spPr bwMode="auto">
              <a:xfrm>
                <a:off x="3182" y="269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4</a:t>
                </a:r>
              </a:p>
            </p:txBody>
          </p:sp>
          <p:sp>
            <p:nvSpPr>
              <p:cNvPr id="144412" name="Text Box 25"/>
              <p:cNvSpPr txBox="1">
                <a:spLocks noChangeArrowheads="1"/>
              </p:cNvSpPr>
              <p:nvPr/>
            </p:nvSpPr>
            <p:spPr bwMode="auto">
              <a:xfrm>
                <a:off x="3559" y="2835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5</a:t>
                </a:r>
              </a:p>
            </p:txBody>
          </p:sp>
          <p:sp>
            <p:nvSpPr>
              <p:cNvPr id="144413" name="Text Box 26"/>
              <p:cNvSpPr txBox="1">
                <a:spLocks noChangeArrowheads="1"/>
              </p:cNvSpPr>
              <p:nvPr/>
            </p:nvSpPr>
            <p:spPr bwMode="auto">
              <a:xfrm>
                <a:off x="3567" y="2533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3</a:t>
                </a:r>
              </a:p>
            </p:txBody>
          </p:sp>
          <p:sp>
            <p:nvSpPr>
              <p:cNvPr id="144414" name="Text Box 27"/>
              <p:cNvSpPr txBox="1">
                <a:spLocks noChangeArrowheads="1"/>
              </p:cNvSpPr>
              <p:nvPr/>
            </p:nvSpPr>
            <p:spPr bwMode="auto">
              <a:xfrm>
                <a:off x="4449" y="231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9</a:t>
                </a:r>
              </a:p>
            </p:txBody>
          </p:sp>
          <p:sp>
            <p:nvSpPr>
              <p:cNvPr id="144415" name="Text Box 28"/>
              <p:cNvSpPr txBox="1">
                <a:spLocks noChangeArrowheads="1"/>
              </p:cNvSpPr>
              <p:nvPr/>
            </p:nvSpPr>
            <p:spPr bwMode="auto">
              <a:xfrm>
                <a:off x="4262" y="262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3</a:t>
                </a:r>
              </a:p>
            </p:txBody>
          </p:sp>
          <p:sp>
            <p:nvSpPr>
              <p:cNvPr id="144416" name="Text Box 29"/>
              <p:cNvSpPr txBox="1">
                <a:spLocks noChangeArrowheads="1"/>
              </p:cNvSpPr>
              <p:nvPr/>
            </p:nvSpPr>
            <p:spPr bwMode="auto">
              <a:xfrm>
                <a:off x="5309" y="247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4</a:t>
                </a:r>
              </a:p>
            </p:txBody>
          </p:sp>
          <p:sp>
            <p:nvSpPr>
              <p:cNvPr id="144417" name="Text Box 30"/>
              <p:cNvSpPr txBox="1">
                <a:spLocks noChangeArrowheads="1"/>
              </p:cNvSpPr>
              <p:nvPr/>
            </p:nvSpPr>
            <p:spPr bwMode="auto">
              <a:xfrm>
                <a:off x="4892" y="2605"/>
                <a:ext cx="27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10</a:t>
                </a:r>
              </a:p>
            </p:txBody>
          </p:sp>
          <p:sp>
            <p:nvSpPr>
              <p:cNvPr id="144418" name="Line 31"/>
              <p:cNvSpPr>
                <a:spLocks noChangeShapeType="1"/>
              </p:cNvSpPr>
              <p:nvPr/>
            </p:nvSpPr>
            <p:spPr bwMode="auto">
              <a:xfrm flipV="1">
                <a:off x="4604" y="2442"/>
                <a:ext cx="593" cy="3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9" name="Text Box 32"/>
              <p:cNvSpPr txBox="1">
                <a:spLocks noChangeArrowheads="1"/>
              </p:cNvSpPr>
              <p:nvPr/>
            </p:nvSpPr>
            <p:spPr bwMode="auto">
              <a:xfrm>
                <a:off x="4665" y="253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8</a:t>
                </a:r>
              </a:p>
            </p:txBody>
          </p:sp>
          <p:sp>
            <p:nvSpPr>
              <p:cNvPr id="144420" name="Text Box 33"/>
              <p:cNvSpPr txBox="1">
                <a:spLocks noChangeArrowheads="1"/>
              </p:cNvSpPr>
              <p:nvPr/>
            </p:nvSpPr>
            <p:spPr bwMode="auto">
              <a:xfrm>
                <a:off x="4139" y="281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8</a:t>
                </a:r>
              </a:p>
            </p:txBody>
          </p:sp>
          <p:sp>
            <p:nvSpPr>
              <p:cNvPr id="144421" name="Oval 34"/>
              <p:cNvSpPr>
                <a:spLocks noChangeArrowheads="1"/>
              </p:cNvSpPr>
              <p:nvPr/>
            </p:nvSpPr>
            <p:spPr bwMode="auto">
              <a:xfrm>
                <a:off x="3166" y="2398"/>
                <a:ext cx="202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144422" name="Oval 35"/>
              <p:cNvSpPr>
                <a:spLocks noChangeArrowheads="1"/>
              </p:cNvSpPr>
              <p:nvPr/>
            </p:nvSpPr>
            <p:spPr bwMode="auto">
              <a:xfrm>
                <a:off x="5141" y="2320"/>
                <a:ext cx="202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144423" name="Freeform 36"/>
              <p:cNvSpPr>
                <a:spLocks/>
              </p:cNvSpPr>
              <p:nvPr/>
            </p:nvSpPr>
            <p:spPr bwMode="auto">
              <a:xfrm>
                <a:off x="3315" y="2016"/>
                <a:ext cx="821" cy="285"/>
              </a:xfrm>
              <a:custGeom>
                <a:avLst/>
                <a:gdLst>
                  <a:gd name="T0" fmla="*/ 0 w 713"/>
                  <a:gd name="T1" fmla="*/ 205 h 205"/>
                  <a:gd name="T2" fmla="*/ 274 w 713"/>
                  <a:gd name="T3" fmla="*/ 23 h 205"/>
                  <a:gd name="T4" fmla="*/ 567 w 713"/>
                  <a:gd name="T5" fmla="*/ 68 h 205"/>
                  <a:gd name="T6" fmla="*/ 713 w 713"/>
                  <a:gd name="T7" fmla="*/ 13 h 2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3"/>
                  <a:gd name="T13" fmla="*/ 0 h 205"/>
                  <a:gd name="T14" fmla="*/ 713 w 713"/>
                  <a:gd name="T15" fmla="*/ 205 h 2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3" h="205">
                    <a:moveTo>
                      <a:pt x="0" y="205"/>
                    </a:moveTo>
                    <a:cubicBezTo>
                      <a:pt x="90" y="125"/>
                      <a:pt x="180" y="46"/>
                      <a:pt x="274" y="23"/>
                    </a:cubicBezTo>
                    <a:cubicBezTo>
                      <a:pt x="368" y="0"/>
                      <a:pt x="494" y="70"/>
                      <a:pt x="567" y="68"/>
                    </a:cubicBezTo>
                    <a:cubicBezTo>
                      <a:pt x="640" y="66"/>
                      <a:pt x="676" y="39"/>
                      <a:pt x="713" y="13"/>
                    </a:cubicBezTo>
                  </a:path>
                </a:pathLst>
              </a:custGeom>
              <a:noFill/>
              <a:ln w="9525">
                <a:solidFill>
                  <a:schemeClr val="accent5"/>
                </a:solidFill>
                <a:prstDash val="sysDash"/>
                <a:round/>
                <a:headEnd type="none"/>
                <a:tailEnd type="arrow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24" name="Freeform 37"/>
              <p:cNvSpPr>
                <a:spLocks/>
              </p:cNvSpPr>
              <p:nvPr/>
            </p:nvSpPr>
            <p:spPr bwMode="auto">
              <a:xfrm rot="547321">
                <a:off x="4376" y="1991"/>
                <a:ext cx="907" cy="212"/>
              </a:xfrm>
              <a:custGeom>
                <a:avLst/>
                <a:gdLst>
                  <a:gd name="T0" fmla="*/ 832 w 853"/>
                  <a:gd name="T1" fmla="*/ 212 h 212"/>
                  <a:gd name="T2" fmla="*/ 714 w 853"/>
                  <a:gd name="T3" fmla="*/ 20 h 212"/>
                  <a:gd name="T4" fmla="*/ 0 w 853"/>
                  <a:gd name="T5" fmla="*/ 93 h 212"/>
                  <a:gd name="T6" fmla="*/ 0 60000 65536"/>
                  <a:gd name="T7" fmla="*/ 0 60000 65536"/>
                  <a:gd name="T8" fmla="*/ 0 60000 65536"/>
                  <a:gd name="T9" fmla="*/ 0 w 853"/>
                  <a:gd name="T10" fmla="*/ 0 h 212"/>
                  <a:gd name="T11" fmla="*/ 853 w 853"/>
                  <a:gd name="T12" fmla="*/ 212 h 2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3" h="212">
                    <a:moveTo>
                      <a:pt x="832" y="212"/>
                    </a:moveTo>
                    <a:cubicBezTo>
                      <a:pt x="842" y="126"/>
                      <a:pt x="853" y="40"/>
                      <a:pt x="714" y="20"/>
                    </a:cubicBezTo>
                    <a:cubicBezTo>
                      <a:pt x="575" y="0"/>
                      <a:pt x="287" y="46"/>
                      <a:pt x="0" y="93"/>
                    </a:cubicBezTo>
                  </a:path>
                </a:pathLst>
              </a:custGeom>
              <a:noFill/>
              <a:ln w="9525">
                <a:solidFill>
                  <a:schemeClr val="accent5"/>
                </a:solidFill>
                <a:prstDash val="sysDash"/>
                <a:round/>
                <a:headEnd type="none"/>
                <a:tailEnd type="arrow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25" name="Text Box 38"/>
              <p:cNvSpPr txBox="1">
                <a:spLocks noChangeArrowheads="1"/>
              </p:cNvSpPr>
              <p:nvPr/>
            </p:nvSpPr>
            <p:spPr bwMode="auto">
              <a:xfrm>
                <a:off x="3998" y="1776"/>
                <a:ext cx="42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b="0" dirty="0" smtClean="0">
                    <a:solidFill>
                      <a:schemeClr val="accent5"/>
                    </a:solidFill>
                    <a:latin typeface="Arial" charset="0"/>
                  </a:rPr>
                  <a:t>dest</a:t>
                </a:r>
                <a:endParaRPr lang="en-US" b="0" dirty="0">
                  <a:solidFill>
                    <a:schemeClr val="accent5"/>
                  </a:solidFill>
                  <a:latin typeface="Arial" charset="0"/>
                </a:endParaRPr>
              </a:p>
            </p:txBody>
          </p:sp>
        </p:grpSp>
        <p:sp>
          <p:nvSpPr>
            <p:cNvPr id="144393" name="Line 39"/>
            <p:cNvSpPr>
              <a:spLocks noChangeShapeType="1"/>
            </p:cNvSpPr>
            <p:nvPr/>
          </p:nvSpPr>
          <p:spPr bwMode="auto">
            <a:xfrm flipH="1" flipV="1">
              <a:off x="2708273" y="4343399"/>
              <a:ext cx="228601" cy="76200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4" name="Line 40"/>
            <p:cNvSpPr>
              <a:spLocks noChangeShapeType="1"/>
            </p:cNvSpPr>
            <p:nvPr/>
          </p:nvSpPr>
          <p:spPr bwMode="auto">
            <a:xfrm flipH="1" flipV="1">
              <a:off x="6365875" y="4038599"/>
              <a:ext cx="223838" cy="779463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3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Rules for route selection in priority order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925088"/>
              </p:ext>
            </p:extLst>
          </p:nvPr>
        </p:nvGraphicFramePr>
        <p:xfrm>
          <a:off x="1066800" y="2590800"/>
          <a:ext cx="7010400" cy="3403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90600"/>
                <a:gridCol w="25146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Priority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Rule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Remarks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LOCAL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Pick highest LOCAL</a:t>
                      </a:r>
                      <a:r>
                        <a:rPr lang="en-US" sz="1800" baseline="0" dirty="0" smtClean="0"/>
                        <a:t>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ASPATH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Pick shortest ASPATH</a:t>
                      </a:r>
                      <a:r>
                        <a:rPr lang="en-US" sz="1800" baseline="0" dirty="0" smtClean="0"/>
                        <a:t> length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Lowest MED preferred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eBGP</a:t>
                      </a:r>
                      <a:r>
                        <a:rPr lang="en-US" sz="1800" dirty="0" smtClean="0"/>
                        <a:t> &gt; </a:t>
                      </a:r>
                      <a:r>
                        <a:rPr lang="en-US" sz="1800" dirty="0" err="1" smtClean="0"/>
                        <a:t>iBGP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Did AS learn route via </a:t>
                      </a:r>
                      <a:r>
                        <a:rPr lang="en-US" sz="1800" dirty="0" err="1" smtClean="0"/>
                        <a:t>eBGP</a:t>
                      </a:r>
                      <a:r>
                        <a:rPr lang="en-US" sz="1800" dirty="0" smtClean="0"/>
                        <a:t> (preferred)</a:t>
                      </a:r>
                      <a:r>
                        <a:rPr lang="en-US" sz="1800" baseline="0" dirty="0" smtClean="0"/>
                        <a:t> or </a:t>
                      </a:r>
                      <a:r>
                        <a:rPr lang="en-US" sz="1800" baseline="0" dirty="0" err="1" smtClean="0"/>
                        <a:t>iBGP</a:t>
                      </a:r>
                      <a:r>
                        <a:rPr lang="en-US" sz="1800" baseline="0" dirty="0" smtClean="0"/>
                        <a:t>?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iBGP</a:t>
                      </a:r>
                      <a:r>
                        <a:rPr lang="en-US" sz="1800" dirty="0" smtClean="0"/>
                        <a:t> path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Lowest</a:t>
                      </a:r>
                      <a:r>
                        <a:rPr lang="en-US" sz="1800" baseline="0" dirty="0" smtClean="0"/>
                        <a:t> IGP cost to next hop (egress router) 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Router</a:t>
                      </a:r>
                      <a:r>
                        <a:rPr lang="en-US" sz="1800" baseline="0" dirty="0" smtClean="0"/>
                        <a:t> ID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Smallest next-hop router’s</a:t>
                      </a:r>
                      <a:r>
                        <a:rPr lang="en-US" sz="1800" baseline="0" dirty="0" smtClean="0"/>
                        <a:t> IP address as tie-breaker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Topology &amp; policy shaped by inter-AS business relationship</a:t>
            </a:r>
            <a:endParaRPr lang="en-US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basic kinds of relationships between ASes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chemeClr val="accent5"/>
                </a:solidFill>
              </a:rPr>
              <a:t>customer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chemeClr val="accent5"/>
                </a:solidFill>
              </a:rPr>
              <a:t>provider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chemeClr val="accent5"/>
                </a:solidFill>
              </a:rPr>
              <a:t>peer</a:t>
            </a:r>
          </a:p>
          <a:p>
            <a:r>
              <a:rPr lang="en-US" dirty="0" smtClean="0"/>
              <a:t> Business implications</a:t>
            </a:r>
          </a:p>
          <a:p>
            <a:pPr lvl="1"/>
            <a:r>
              <a:rPr lang="en-US" dirty="0" smtClean="0"/>
              <a:t>Customer pays provider</a:t>
            </a:r>
          </a:p>
          <a:p>
            <a:pPr lvl="1"/>
            <a:r>
              <a:rPr lang="en-US" dirty="0" smtClean="0"/>
              <a:t>Peers don’t pay each other</a:t>
            </a:r>
          </a:p>
          <a:p>
            <a:pPr lvl="2"/>
            <a:r>
              <a:rPr lang="en-US" dirty="0" smtClean="0"/>
              <a:t>Exchange roughly equal traffic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2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4"/>
          <p:cNvSpPr>
            <a:spLocks noChangeArrowheads="1"/>
          </p:cNvSpPr>
          <p:nvPr/>
        </p:nvSpPr>
        <p:spPr bwMode="auto">
          <a:xfrm>
            <a:off x="0" y="4343400"/>
            <a:ext cx="9144000" cy="1582738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228600" y="5545138"/>
            <a:ext cx="86868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UPDATE processing</a:t>
            </a:r>
            <a:endParaRPr lang="en-US" dirty="0"/>
          </a:p>
        </p:txBody>
      </p:sp>
      <p:sp>
        <p:nvSpPr>
          <p:cNvPr id="128004" name="Rectangle 3"/>
          <p:cNvSpPr>
            <a:spLocks noChangeArrowheads="1"/>
          </p:cNvSpPr>
          <p:nvPr/>
        </p:nvSpPr>
        <p:spPr bwMode="auto">
          <a:xfrm>
            <a:off x="0" y="2741613"/>
            <a:ext cx="9144000" cy="15255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32100" y="3438525"/>
            <a:ext cx="1422400" cy="646973"/>
            <a:chOff x="2832100" y="3438525"/>
            <a:chExt cx="1422400" cy="646973"/>
          </a:xfrm>
        </p:grpSpPr>
        <p:sp>
          <p:nvSpPr>
            <p:cNvPr id="1643526" name="Rectangle 6"/>
            <p:cNvSpPr>
              <a:spLocks noChangeArrowheads="1"/>
            </p:cNvSpPr>
            <p:nvPr/>
          </p:nvSpPr>
          <p:spPr bwMode="auto">
            <a:xfrm>
              <a:off x="28321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8008" name="Rectangle 7"/>
            <p:cNvSpPr>
              <a:spLocks noChangeArrowheads="1"/>
            </p:cNvSpPr>
            <p:nvPr/>
          </p:nvSpPr>
          <p:spPr bwMode="auto">
            <a:xfrm>
              <a:off x="2879725" y="3438525"/>
              <a:ext cx="1205458" cy="646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ea typeface="Arial" charset="0"/>
                  <a:cs typeface="Arial" charset="0"/>
                </a:rPr>
                <a:t>Best Route</a:t>
              </a:r>
            </a:p>
            <a:p>
              <a:pPr algn="l" eaLnBrk="0" hangingPunct="0"/>
              <a:r>
                <a:rPr lang="en-US" sz="1800" b="0" dirty="0">
                  <a:ea typeface="Arial" charset="0"/>
                  <a:cs typeface="Arial" charset="0"/>
                </a:rPr>
                <a:t>  Selection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60750" y="3429000"/>
            <a:ext cx="1441150" cy="646973"/>
            <a:chOff x="1060750" y="3429000"/>
            <a:chExt cx="1441150" cy="646973"/>
          </a:xfrm>
        </p:grpSpPr>
        <p:sp>
          <p:nvSpPr>
            <p:cNvPr id="1643528" name="Rectangle 8"/>
            <p:cNvSpPr>
              <a:spLocks noChangeArrowheads="1"/>
            </p:cNvSpPr>
            <p:nvPr/>
          </p:nvSpPr>
          <p:spPr bwMode="auto">
            <a:xfrm>
              <a:off x="10795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8011" name="Rectangle 10"/>
            <p:cNvSpPr>
              <a:spLocks noChangeArrowheads="1"/>
            </p:cNvSpPr>
            <p:nvPr/>
          </p:nvSpPr>
          <p:spPr bwMode="auto">
            <a:xfrm>
              <a:off x="1060750" y="3429000"/>
              <a:ext cx="1415451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800" b="0" dirty="0">
                  <a:ea typeface="Arial" charset="0"/>
                  <a:cs typeface="Arial" charset="0"/>
                </a:rPr>
                <a:t>Apply Import</a:t>
              </a:r>
            </a:p>
            <a:p>
              <a:pPr algn="ctr" eaLnBrk="0" hangingPunct="0"/>
              <a:r>
                <a:rPr lang="en-US" sz="1800" b="0" dirty="0">
                  <a:ea typeface="Arial" charset="0"/>
                  <a:cs typeface="Arial" charset="0"/>
                </a:rPr>
                <a:t>  Policies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84700" y="3446463"/>
            <a:ext cx="1422400" cy="646973"/>
            <a:chOff x="4584700" y="3446463"/>
            <a:chExt cx="1422400" cy="646973"/>
          </a:xfrm>
        </p:grpSpPr>
        <p:sp>
          <p:nvSpPr>
            <p:cNvPr id="1643529" name="Rectangle 9"/>
            <p:cNvSpPr>
              <a:spLocks noChangeArrowheads="1"/>
            </p:cNvSpPr>
            <p:nvPr/>
          </p:nvSpPr>
          <p:spPr bwMode="auto">
            <a:xfrm>
              <a:off x="45847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8012" name="Rectangle 11"/>
            <p:cNvSpPr>
              <a:spLocks noChangeArrowheads="1"/>
            </p:cNvSpPr>
            <p:nvPr/>
          </p:nvSpPr>
          <p:spPr bwMode="auto">
            <a:xfrm>
              <a:off x="4632325" y="3446463"/>
              <a:ext cx="1250471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ea typeface="Arial" charset="0"/>
                  <a:cs typeface="Arial" charset="0"/>
                </a:rPr>
                <a:t>Best Route </a:t>
              </a:r>
            </a:p>
            <a:p>
              <a:pPr algn="l" eaLnBrk="0" hangingPunct="0"/>
              <a:r>
                <a:rPr lang="en-US" sz="1800" b="0" dirty="0">
                  <a:ea typeface="Arial" charset="0"/>
                  <a:cs typeface="Arial" charset="0"/>
                </a:rPr>
                <a:t>  Table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08725" y="3446463"/>
            <a:ext cx="1539875" cy="646973"/>
            <a:chOff x="6308725" y="3446463"/>
            <a:chExt cx="1450975" cy="646973"/>
          </a:xfrm>
        </p:grpSpPr>
        <p:sp>
          <p:nvSpPr>
            <p:cNvPr id="1643532" name="Rectangle 12"/>
            <p:cNvSpPr>
              <a:spLocks noChangeArrowheads="1"/>
            </p:cNvSpPr>
            <p:nvPr/>
          </p:nvSpPr>
          <p:spPr bwMode="auto">
            <a:xfrm>
              <a:off x="63373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8014" name="Rectangle 13"/>
            <p:cNvSpPr>
              <a:spLocks noChangeArrowheads="1"/>
            </p:cNvSpPr>
            <p:nvPr/>
          </p:nvSpPr>
          <p:spPr bwMode="auto">
            <a:xfrm>
              <a:off x="6308725" y="3446463"/>
              <a:ext cx="14509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ea typeface="Arial" charset="0"/>
                  <a:cs typeface="Arial" charset="0"/>
                </a:rPr>
                <a:t>Apply Export</a:t>
              </a:r>
            </a:p>
            <a:p>
              <a:pPr algn="l" eaLnBrk="0" hangingPunct="0"/>
              <a:r>
                <a:rPr lang="en-US" sz="1800" b="0" dirty="0" smtClean="0">
                  <a:ea typeface="Arial" charset="0"/>
                  <a:cs typeface="Arial" charset="0"/>
                </a:rPr>
                <a:t>Policies</a:t>
              </a:r>
              <a:endParaRPr lang="en-US" sz="1800" b="0" dirty="0">
                <a:ea typeface="Arial" charset="0"/>
                <a:cs typeface="Arial" charset="0"/>
              </a:endParaRPr>
            </a:p>
          </p:txBody>
        </p:sp>
      </p:grpSp>
      <p:sp>
        <p:nvSpPr>
          <p:cNvPr id="128015" name="Line 14"/>
          <p:cNvSpPr>
            <a:spLocks noChangeShapeType="1"/>
          </p:cNvSpPr>
          <p:nvPr/>
        </p:nvSpPr>
        <p:spPr bwMode="auto">
          <a:xfrm>
            <a:off x="3048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16" name="Line 15"/>
          <p:cNvSpPr>
            <a:spLocks noChangeShapeType="1"/>
          </p:cNvSpPr>
          <p:nvPr/>
        </p:nvSpPr>
        <p:spPr bwMode="auto">
          <a:xfrm>
            <a:off x="25146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17" name="Line 16"/>
          <p:cNvSpPr>
            <a:spLocks noChangeShapeType="1"/>
          </p:cNvSpPr>
          <p:nvPr/>
        </p:nvSpPr>
        <p:spPr bwMode="auto">
          <a:xfrm>
            <a:off x="42672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18" name="Line 17"/>
          <p:cNvSpPr>
            <a:spLocks noChangeShapeType="1"/>
          </p:cNvSpPr>
          <p:nvPr/>
        </p:nvSpPr>
        <p:spPr bwMode="auto">
          <a:xfrm>
            <a:off x="60198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19" name="Line 18"/>
          <p:cNvSpPr>
            <a:spLocks noChangeShapeType="1"/>
          </p:cNvSpPr>
          <p:nvPr/>
        </p:nvSpPr>
        <p:spPr bwMode="auto">
          <a:xfrm>
            <a:off x="78486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20" name="Line 19"/>
          <p:cNvSpPr>
            <a:spLocks noChangeShapeType="1"/>
          </p:cNvSpPr>
          <p:nvPr/>
        </p:nvSpPr>
        <p:spPr bwMode="auto">
          <a:xfrm flipH="1">
            <a:off x="5248441" y="4071938"/>
            <a:ext cx="0" cy="1143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21" name="Rectangle 20"/>
          <p:cNvSpPr>
            <a:spLocks noChangeArrowheads="1"/>
          </p:cNvSpPr>
          <p:nvPr/>
        </p:nvSpPr>
        <p:spPr bwMode="auto">
          <a:xfrm>
            <a:off x="5559595" y="4517165"/>
            <a:ext cx="1210844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ea typeface="Arial" charset="0"/>
                <a:cs typeface="Arial" charset="0"/>
              </a:rPr>
              <a:t>forwarding</a:t>
            </a:r>
            <a:endParaRPr lang="en-US" sz="1800" b="0" dirty="0">
              <a:ea typeface="Arial" charset="0"/>
              <a:cs typeface="Arial" charset="0"/>
            </a:endParaRPr>
          </a:p>
          <a:p>
            <a:pPr algn="ctr" eaLnBrk="0" hangingPunct="0"/>
            <a:r>
              <a:rPr lang="en-US" dirty="0">
                <a:ea typeface="Arial" charset="0"/>
                <a:cs typeface="Arial" charset="0"/>
              </a:rPr>
              <a:t>e</a:t>
            </a:r>
            <a:r>
              <a:rPr lang="en-US" sz="1800" b="0" dirty="0" smtClean="0">
                <a:ea typeface="Arial" charset="0"/>
                <a:cs typeface="Arial" charset="0"/>
              </a:rPr>
              <a:t>ntries</a:t>
            </a:r>
            <a:endParaRPr lang="en-US" sz="1800" b="0" dirty="0">
              <a:ea typeface="Arial" charset="0"/>
              <a:cs typeface="Arial" charset="0"/>
            </a:endParaRPr>
          </a:p>
        </p:txBody>
      </p:sp>
      <p:sp>
        <p:nvSpPr>
          <p:cNvPr id="128022" name="Rectangle 21"/>
          <p:cNvSpPr>
            <a:spLocks noChangeArrowheads="1"/>
          </p:cNvSpPr>
          <p:nvPr/>
        </p:nvSpPr>
        <p:spPr bwMode="auto">
          <a:xfrm>
            <a:off x="78286" y="2914220"/>
            <a:ext cx="965457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ea typeface="Arial" charset="0"/>
                <a:cs typeface="Arial" charset="0"/>
              </a:rPr>
              <a:t>BGP</a:t>
            </a:r>
            <a:endParaRPr lang="en-US" sz="1800" b="0" dirty="0">
              <a:ea typeface="Arial" charset="0"/>
              <a:cs typeface="Arial" charset="0"/>
            </a:endParaRPr>
          </a:p>
          <a:p>
            <a:pPr algn="ctr" eaLnBrk="0" hangingPunct="0"/>
            <a:r>
              <a:rPr lang="en-US" sz="1800" b="0" dirty="0">
                <a:ea typeface="Arial" charset="0"/>
                <a:cs typeface="Arial" charset="0"/>
              </a:rPr>
              <a:t>Updates</a:t>
            </a:r>
          </a:p>
        </p:txBody>
      </p:sp>
      <p:sp>
        <p:nvSpPr>
          <p:cNvPr id="128024" name="Rectangle 23"/>
          <p:cNvSpPr>
            <a:spLocks noChangeArrowheads="1"/>
          </p:cNvSpPr>
          <p:nvPr/>
        </p:nvSpPr>
        <p:spPr bwMode="auto">
          <a:xfrm>
            <a:off x="7996736" y="2914220"/>
            <a:ext cx="965457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ea typeface="Arial" charset="0"/>
                <a:cs typeface="Arial" charset="0"/>
              </a:rPr>
              <a:t>BGP </a:t>
            </a:r>
            <a:endParaRPr lang="en-US" sz="1800" b="0" dirty="0">
              <a:ea typeface="Arial" charset="0"/>
              <a:cs typeface="Arial" charset="0"/>
            </a:endParaRPr>
          </a:p>
          <a:p>
            <a:pPr algn="ctr" eaLnBrk="0" hangingPunct="0"/>
            <a:r>
              <a:rPr lang="en-US" sz="1800" b="0" dirty="0">
                <a:ea typeface="Arial" charset="0"/>
                <a:cs typeface="Arial" charset="0"/>
              </a:rPr>
              <a:t>Updates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241800" y="5214938"/>
            <a:ext cx="2463800" cy="558800"/>
            <a:chOff x="4241800" y="5842000"/>
            <a:chExt cx="2463800" cy="558800"/>
          </a:xfrm>
        </p:grpSpPr>
        <p:sp>
          <p:nvSpPr>
            <p:cNvPr id="1643525" name="Rectangle 5"/>
            <p:cNvSpPr>
              <a:spLocks noChangeArrowheads="1"/>
            </p:cNvSpPr>
            <p:nvPr/>
          </p:nvSpPr>
          <p:spPr bwMode="auto">
            <a:xfrm>
              <a:off x="4241800" y="5842000"/>
              <a:ext cx="2463800" cy="558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8027" name="Rectangle 26"/>
            <p:cNvSpPr>
              <a:spLocks noChangeArrowheads="1"/>
            </p:cNvSpPr>
            <p:nvPr/>
          </p:nvSpPr>
          <p:spPr bwMode="auto">
            <a:xfrm>
              <a:off x="4327525" y="5953125"/>
              <a:ext cx="2024785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>
                  <a:ea typeface="Arial" charset="0"/>
                  <a:cs typeface="Arial" charset="0"/>
                </a:rPr>
                <a:t>IP Forwarding Table</a:t>
              </a:r>
            </a:p>
          </p:txBody>
        </p:sp>
      </p:grpSp>
      <p:sp>
        <p:nvSpPr>
          <p:cNvPr id="128030" name="Text Box 29"/>
          <p:cNvSpPr txBox="1">
            <a:spLocks noChangeArrowheads="1"/>
          </p:cNvSpPr>
          <p:nvPr/>
        </p:nvSpPr>
        <p:spPr bwMode="auto">
          <a:xfrm>
            <a:off x="1905000" y="1411069"/>
            <a:ext cx="53912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</a:rPr>
              <a:t>                 Open ended programming.</a:t>
            </a:r>
          </a:p>
          <a:p>
            <a:pPr algn="l"/>
            <a:r>
              <a:rPr lang="en-US" sz="1800" b="0" dirty="0">
                <a:latin typeface="Arial" charset="0"/>
                <a:ea typeface="Arial" charset="0"/>
              </a:rPr>
              <a:t>Constrained only by vendor configuration language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1905000" y="2057400"/>
            <a:ext cx="609600" cy="1219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3429000" y="2057400"/>
            <a:ext cx="152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6451600" y="2057400"/>
            <a:ext cx="406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505200" y="4397673"/>
            <a:ext cx="1529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a typeface="Arial" charset="0"/>
                <a:cs typeface="Arial" charset="0"/>
              </a:rPr>
              <a:t>Data plane</a:t>
            </a:r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5200" y="2738735"/>
            <a:ext cx="187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a typeface="Arial" charset="0"/>
                <a:cs typeface="Arial" charset="0"/>
              </a:rPr>
              <a:t>Control plane</a:t>
            </a:r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188782" y="4859338"/>
            <a:ext cx="893963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ea typeface="Arial" charset="0"/>
                <a:cs typeface="Arial" charset="0"/>
              </a:rPr>
              <a:t>Data </a:t>
            </a:r>
            <a:br>
              <a:rPr lang="en-US" sz="1800" b="0" dirty="0" smtClean="0">
                <a:ea typeface="Arial" charset="0"/>
                <a:cs typeface="Arial" charset="0"/>
              </a:rPr>
            </a:br>
            <a:r>
              <a:rPr lang="en-US" sz="1800" b="0" dirty="0" smtClean="0">
                <a:ea typeface="Arial" charset="0"/>
                <a:cs typeface="Arial" charset="0"/>
              </a:rPr>
              <a:t>packets</a:t>
            </a:r>
            <a:endParaRPr lang="en-US" sz="1800" b="0" dirty="0">
              <a:ea typeface="Arial" charset="0"/>
              <a:cs typeface="Arial" charset="0"/>
            </a:endParaRP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8061257" y="4859338"/>
            <a:ext cx="893963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ea typeface="Arial" charset="0"/>
                <a:cs typeface="Arial" charset="0"/>
              </a:rPr>
              <a:t>Data </a:t>
            </a:r>
            <a:br>
              <a:rPr lang="en-US" sz="1800" b="0" dirty="0" smtClean="0">
                <a:ea typeface="Arial" charset="0"/>
                <a:cs typeface="Arial" charset="0"/>
              </a:rPr>
            </a:br>
            <a:r>
              <a:rPr lang="en-US" sz="1800" b="0" dirty="0" smtClean="0">
                <a:ea typeface="Arial" charset="0"/>
                <a:cs typeface="Arial" charset="0"/>
              </a:rPr>
              <a:t>packets</a:t>
            </a:r>
            <a:endParaRPr lang="en-US" sz="1800" b="0" dirty="0">
              <a:ea typeface="Arial" charset="0"/>
              <a:cs typeface="Arial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7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animBg="1"/>
      <p:bldP spid="38" grpId="0" animBg="1"/>
      <p:bldP spid="128004" grpId="0" animBg="1"/>
      <p:bldP spid="128015" grpId="0" animBg="1"/>
      <p:bldP spid="128016" grpId="0" animBg="1"/>
      <p:bldP spid="128017" grpId="0" animBg="1"/>
      <p:bldP spid="128018" grpId="0" animBg="1"/>
      <p:bldP spid="128019" grpId="0" animBg="1"/>
      <p:bldP spid="128020" grpId="0" animBg="1"/>
      <p:bldP spid="128021" grpId="0"/>
      <p:bldP spid="128022" grpId="0"/>
      <p:bldP spid="128024" grpId="0"/>
      <p:bldP spid="128030" grpId="0"/>
      <p:bldP spid="128030" grpId="1"/>
      <p:bldP spid="6" grpId="0"/>
      <p:bldP spid="37" grpId="0"/>
      <p:bldP spid="39" grpId="0"/>
      <p:bldP spid="4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issues in practice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9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Issues with BGP</a:t>
            </a:r>
            <a:endParaRPr lang="en-US" dirty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Reachability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Convergence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Anomalies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5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Reachability</a:t>
            </a:r>
            <a:endParaRPr lang="en-US"/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1727200"/>
          </a:xfrm>
        </p:spPr>
        <p:txBody>
          <a:bodyPr/>
          <a:lstStyle/>
          <a:p>
            <a:r>
              <a:rPr lang="en-US" dirty="0" smtClean="0"/>
              <a:t>In normal routing, if graph is connected then reachability is assured</a:t>
            </a:r>
          </a:p>
          <a:p>
            <a:r>
              <a:rPr lang="en-US" dirty="0" smtClean="0"/>
              <a:t>With policy routing, this does not always hold</a:t>
            </a:r>
            <a:endParaRPr lang="en-US" dirty="0"/>
          </a:p>
        </p:txBody>
      </p:sp>
      <p:sp>
        <p:nvSpPr>
          <p:cNvPr id="67589" name="Oval 4"/>
          <p:cNvSpPr>
            <a:spLocks noChangeArrowheads="1"/>
          </p:cNvSpPr>
          <p:nvPr/>
        </p:nvSpPr>
        <p:spPr bwMode="auto">
          <a:xfrm>
            <a:off x="3883819" y="5029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 smtClean="0"/>
              <a:t>AS 2</a:t>
            </a:r>
            <a:endParaRPr lang="en-US" dirty="0"/>
          </a:p>
        </p:txBody>
      </p:sp>
      <p:sp>
        <p:nvSpPr>
          <p:cNvPr id="67591" name="Oval 6"/>
          <p:cNvSpPr>
            <a:spLocks noChangeArrowheads="1"/>
          </p:cNvSpPr>
          <p:nvPr/>
        </p:nvSpPr>
        <p:spPr bwMode="auto">
          <a:xfrm>
            <a:off x="5179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 smtClean="0"/>
              <a:t>AS 3</a:t>
            </a:r>
            <a:endParaRPr lang="en-US" dirty="0"/>
          </a:p>
        </p:txBody>
      </p:sp>
      <p:sp>
        <p:nvSpPr>
          <p:cNvPr id="67593" name="Oval 8"/>
          <p:cNvSpPr>
            <a:spLocks noChangeArrowheads="1"/>
          </p:cNvSpPr>
          <p:nvPr/>
        </p:nvSpPr>
        <p:spPr bwMode="auto">
          <a:xfrm>
            <a:off x="2512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 smtClean="0"/>
              <a:t>AS 1</a:t>
            </a:r>
            <a:endParaRPr lang="en-US" dirty="0"/>
          </a:p>
        </p:txBody>
      </p:sp>
      <p:sp>
        <p:nvSpPr>
          <p:cNvPr id="67595" name="Line 10"/>
          <p:cNvSpPr>
            <a:spLocks noChangeShapeType="1"/>
          </p:cNvSpPr>
          <p:nvPr/>
        </p:nvSpPr>
        <p:spPr bwMode="auto">
          <a:xfrm flipV="1">
            <a:off x="4569619" y="4343400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H="1" flipV="1">
            <a:off x="3198019" y="4343400"/>
            <a:ext cx="762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1447800" y="3733799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6093619" y="3733800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4780757" y="5332413"/>
            <a:ext cx="1390650" cy="4000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6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</a:t>
            </a:r>
            <a:endParaRPr 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AS can claim to serve a prefix that they do not have a route to (</a:t>
            </a:r>
            <a:r>
              <a:rPr lang="en-US" dirty="0" err="1" smtClean="0"/>
              <a:t>blackholing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Problem not specific to policy or path vector</a:t>
            </a:r>
          </a:p>
          <a:p>
            <a:pPr lvl="1"/>
            <a:r>
              <a:rPr lang="en-US" dirty="0" smtClean="0"/>
              <a:t>Important because of AS autonomy</a:t>
            </a:r>
          </a:p>
          <a:p>
            <a:pPr lvl="1"/>
            <a:r>
              <a:rPr lang="en-US" dirty="0" smtClean="0"/>
              <a:t>Fixable: make ASes </a:t>
            </a:r>
            <a:r>
              <a:rPr lang="ja-JP" altLang="en-US" dirty="0" smtClean="0"/>
              <a:t>“</a:t>
            </a:r>
            <a:r>
              <a:rPr lang="en-US" dirty="0" smtClean="0"/>
              <a:t>prove</a:t>
            </a:r>
            <a:r>
              <a:rPr lang="ja-JP" altLang="en-US" dirty="0" smtClean="0"/>
              <a:t>”</a:t>
            </a:r>
            <a:r>
              <a:rPr lang="en-US" dirty="0" smtClean="0"/>
              <a:t> they have a path</a:t>
            </a:r>
          </a:p>
          <a:p>
            <a:r>
              <a:rPr lang="en-US" dirty="0" smtClean="0"/>
              <a:t>AS may forward packets along a route different from what is advertised</a:t>
            </a:r>
          </a:p>
          <a:p>
            <a:pPr lvl="1"/>
            <a:r>
              <a:rPr lang="en-US" dirty="0" smtClean="0"/>
              <a:t>Tell customers about fictitious short path…</a:t>
            </a:r>
          </a:p>
          <a:p>
            <a:pPr lvl="1"/>
            <a:r>
              <a:rPr lang="en-US" dirty="0" smtClean="0"/>
              <a:t>Much harder to fix!</a:t>
            </a:r>
          </a:p>
          <a:p>
            <a:pPr lvl="1"/>
            <a:r>
              <a:rPr lang="en-US" dirty="0" smtClean="0"/>
              <a:t>More: http</a:t>
            </a:r>
            <a:r>
              <a:rPr lang="en-US" dirty="0"/>
              <a:t>://</a:t>
            </a:r>
            <a:r>
              <a:rPr lang="en-US" dirty="0" err="1" smtClean="0"/>
              <a:t>queue.acm.org</a:t>
            </a:r>
            <a:r>
              <a:rPr lang="en-US" dirty="0" smtClean="0"/>
              <a:t>/</a:t>
            </a:r>
            <a:r>
              <a:rPr lang="en-US" dirty="0" err="1" smtClean="0"/>
              <a:t>detail.cfm?id</a:t>
            </a:r>
            <a:r>
              <a:rPr lang="en-US" dirty="0" smtClean="0"/>
              <a:t>=2668966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If all AS policies follow “Gao-Rexford” rules, BGP is guaranteed to </a:t>
            </a:r>
            <a:r>
              <a:rPr lang="en-US" dirty="0" smtClean="0">
                <a:solidFill>
                  <a:schemeClr val="accent5"/>
                </a:solidFill>
              </a:rPr>
              <a:t>converge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 set of rules that decide the preferences of routes, e.g., prefer a route via a customer over a route via a provider or peer</a:t>
            </a:r>
            <a:endParaRPr lang="en-US" dirty="0" smtClean="0">
              <a:solidFill>
                <a:schemeClr val="accent5"/>
              </a:solidFill>
            </a:endParaRPr>
          </a:p>
          <a:p>
            <a:r>
              <a:rPr lang="en-US" dirty="0" smtClean="0"/>
              <a:t>For arbitrary policies, BGP may fail to converge!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6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of policy oscillation</a:t>
            </a:r>
            <a:endParaRPr lang="en-US" altLang="zh-CN" dirty="0"/>
          </a:p>
        </p:txBody>
      </p:sp>
      <p:sp>
        <p:nvSpPr>
          <p:cNvPr id="1987603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1987604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1987605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4" name="Rounded Rectangular Callout 23"/>
          <p:cNvSpPr>
            <a:spLocks noChangeArrowheads="1"/>
          </p:cNvSpPr>
          <p:nvPr/>
        </p:nvSpPr>
        <p:spPr bwMode="auto">
          <a:xfrm>
            <a:off x="304800" y="2552698"/>
            <a:ext cx="2362200" cy="876302"/>
          </a:xfrm>
          <a:prstGeom prst="wedgeRoundRectCallout">
            <a:avLst>
              <a:gd name="adj1" fmla="val 62862"/>
              <a:gd name="adj2" fmla="val 8625"/>
              <a:gd name="adj3" fmla="val 16667"/>
            </a:avLst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1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prefers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1 3 0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</a:t>
            </a:r>
          </a:p>
          <a:p>
            <a:pPr algn="ctr"/>
            <a:r>
              <a:rPr lang="en-US">
                <a:latin typeface="Arial" charset="0"/>
              </a:rPr>
              <a:t>over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1 0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to reach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0</a:t>
            </a:r>
            <a:r>
              <a:rPr lang="ja-JP" altLang="en-US">
                <a:latin typeface="Arial" charset="0"/>
              </a:rPr>
              <a:t>”</a:t>
            </a:r>
            <a:endParaRPr lang="en-US"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66572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6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7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8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9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0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6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603" grpId="0" build="allAtOnce"/>
      <p:bldP spid="1987604" grpId="0" build="allAtOnce"/>
      <p:bldP spid="1987605" grpId="0" build="allAtOnce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Initially:  nodes 1, 2, 3 know only shortest path to 0</a:t>
            </a:r>
            <a:endParaRPr lang="en-US" altLang="zh-CN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5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2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3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4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556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to 2</a:t>
            </a: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18" name="Freeform 27"/>
          <p:cNvSpPr>
            <a:spLocks noChangeArrowheads="1"/>
          </p:cNvSpPr>
          <p:nvPr/>
        </p:nvSpPr>
        <p:spPr bwMode="auto">
          <a:xfrm>
            <a:off x="18288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8456896">
            <a:off x="1187552" y="3195786"/>
            <a:ext cx="18698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5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7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4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5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6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08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9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3190875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895475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716177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696684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3484804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3484804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51758" y="3484804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057400" y="487242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419600" y="487242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751758" y="487242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288238" y="2124075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127195" y="2063264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Cu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919467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893663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862638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634038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3430153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862638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629275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9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0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9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3 0 to 1</a:t>
            </a:r>
          </a:p>
          <a:p>
            <a:endParaRPr lang="en-US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26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2380403">
            <a:off x="5540477" y="3114030"/>
            <a:ext cx="18698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5"/>
                </a:solidFill>
                <a:latin typeface="+mn-lt"/>
                <a:ea typeface="宋体" charset="-122"/>
                <a:cs typeface="宋体" charset="-122"/>
              </a:rPr>
              <a:t>advertise: 3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2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38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9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0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from 2</a:t>
            </a:r>
          </a:p>
          <a:p>
            <a:endParaRPr lang="en-US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26"/>
          <p:cNvSpPr>
            <a:spLocks noChangeArrowheads="1"/>
          </p:cNvSpPr>
          <p:nvPr/>
        </p:nvSpPr>
        <p:spPr bwMode="auto">
          <a:xfrm>
            <a:off x="19050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8456896">
            <a:off x="1173349" y="3195786"/>
            <a:ext cx="189827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5"/>
                </a:solidFill>
                <a:latin typeface="+mn-lt"/>
                <a:ea typeface="宋体" charset="-122"/>
                <a:cs typeface="宋体" charset="-122"/>
              </a:rPr>
              <a:t>withdraw: 1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1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37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8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9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0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2 0 to 3</a:t>
            </a:r>
          </a:p>
          <a:p>
            <a:endParaRPr lang="en-US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8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5200" y="5634038"/>
            <a:ext cx="18698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advertise: 2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9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0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9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0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3 0 from 1</a:t>
            </a:r>
          </a:p>
          <a:p>
            <a:endParaRPr lang="en-US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2380403">
            <a:off x="5525480" y="3114030"/>
            <a:ext cx="189827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5"/>
                </a:solidFill>
                <a:latin typeface="+mn-lt"/>
                <a:ea typeface="宋体" charset="-122"/>
                <a:cs typeface="宋体" charset="-122"/>
              </a:rPr>
              <a:t>withdraw: 3 0</a:t>
            </a:r>
          </a:p>
        </p:txBody>
      </p:sp>
      <p:sp>
        <p:nvSpPr>
          <p:cNvPr id="22" name="Freeform 31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2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9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0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to 2</a:t>
            </a:r>
          </a:p>
          <a:p>
            <a:endParaRPr lang="en-US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30"/>
          <p:cNvSpPr>
            <a:spLocks noChangeArrowheads="1"/>
          </p:cNvSpPr>
          <p:nvPr/>
        </p:nvSpPr>
        <p:spPr bwMode="auto">
          <a:xfrm>
            <a:off x="19050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8456896">
            <a:off x="1187552" y="3195786"/>
            <a:ext cx="18698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5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Inter-domain routing: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Destinations are IP prefixes (12.0.0.0/8)</a:t>
            </a:r>
          </a:p>
          <a:p>
            <a:r>
              <a:rPr lang="en-US" dirty="0" smtClean="0"/>
              <a:t>Nodes are Autonomous Systems (ASes)</a:t>
            </a:r>
          </a:p>
          <a:p>
            <a:pPr lvl="1"/>
            <a:r>
              <a:rPr lang="en-US" dirty="0" smtClean="0"/>
              <a:t>Internals of each AS are hidden </a:t>
            </a:r>
          </a:p>
          <a:p>
            <a:r>
              <a:rPr lang="en-US" dirty="0" smtClean="0"/>
              <a:t>Links represent both physical links and business relationships</a:t>
            </a:r>
          </a:p>
          <a:p>
            <a:r>
              <a:rPr lang="en-US" dirty="0" smtClean="0"/>
              <a:t>BGP (Border Gateway Protocol) is the Inter-domain routing protocol</a:t>
            </a:r>
          </a:p>
          <a:p>
            <a:pPr lvl="1"/>
            <a:r>
              <a:rPr lang="en-US" dirty="0" smtClean="0"/>
              <a:t>Implemented by AS border routers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9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0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2 0 from 3</a:t>
            </a:r>
          </a:p>
          <a:p>
            <a:endParaRPr lang="en-US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22663" y="5634038"/>
            <a:ext cx="189827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withdraw: 2 0</a:t>
            </a:r>
          </a:p>
        </p:txBody>
      </p:sp>
      <p:sp>
        <p:nvSpPr>
          <p:cNvPr id="22" name="Freeform 32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1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We’re back to where we started</a:t>
            </a:r>
            <a:endParaRPr lang="en-US" altLang="zh-CN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6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If all AS policies follow “Gao-Rexford” rules, BGP is guaranteed to converge</a:t>
            </a:r>
          </a:p>
          <a:p>
            <a:r>
              <a:rPr lang="en-US" dirty="0"/>
              <a:t>For arbitrary policies, BGP may fail to converge!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8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nonissues</a:t>
            </a:r>
            <a:endParaRPr lang="en-US" dirty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routing</a:t>
            </a:r>
          </a:p>
          <a:p>
            <a:pPr lvl="1"/>
            <a:r>
              <a:rPr lang="en-US" dirty="0" smtClean="0"/>
              <a:t>Domains typically use “hot potato” routing</a:t>
            </a:r>
          </a:p>
          <a:p>
            <a:pPr lvl="1"/>
            <a:r>
              <a:rPr lang="en-US" dirty="0" smtClean="0"/>
              <a:t>Not always optimal, but economically expedient</a:t>
            </a:r>
          </a:p>
          <a:p>
            <a:r>
              <a:rPr lang="en-US" dirty="0" smtClean="0"/>
              <a:t>Policy is not always about performance</a:t>
            </a:r>
          </a:p>
          <a:p>
            <a:pPr lvl="1"/>
            <a:r>
              <a:rPr lang="en-US" dirty="0" smtClean="0"/>
              <a:t>Policy-driven paths aren’t the shortest</a:t>
            </a:r>
          </a:p>
          <a:p>
            <a:r>
              <a:rPr lang="en-US" dirty="0" smtClean="0"/>
              <a:t>AS path length can be misleading</a:t>
            </a:r>
          </a:p>
          <a:p>
            <a:pPr lvl="1"/>
            <a:r>
              <a:rPr lang="en-US" dirty="0" smtClean="0"/>
              <a:t>20% of paths inflated by at least 5 router hops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path length can be misleading</a:t>
            </a:r>
          </a:p>
        </p:txBody>
      </p:sp>
      <p:sp>
        <p:nvSpPr>
          <p:cNvPr id="73733" name="Rectangle 2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AS may have many router-level hops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898722" y="2209800"/>
            <a:ext cx="5346556" cy="4114800"/>
            <a:chOff x="1957464" y="2259833"/>
            <a:chExt cx="6081637" cy="4680531"/>
          </a:xfrm>
        </p:grpSpPr>
        <p:sp>
          <p:nvSpPr>
            <p:cNvPr id="167" name="Cloud"/>
            <p:cNvSpPr>
              <a:spLocks noChangeAspect="1" noEditPoints="1" noChangeArrowheads="1"/>
            </p:cNvSpPr>
            <p:nvPr/>
          </p:nvSpPr>
          <p:spPr bwMode="auto">
            <a:xfrm>
              <a:off x="5634238" y="3463731"/>
              <a:ext cx="2404863" cy="321570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6" name="Cloud"/>
            <p:cNvSpPr>
              <a:spLocks noChangeAspect="1" noEditPoints="1" noChangeArrowheads="1"/>
            </p:cNvSpPr>
            <p:nvPr/>
          </p:nvSpPr>
          <p:spPr bwMode="auto">
            <a:xfrm>
              <a:off x="3274746" y="5949760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5" name="Cloud"/>
            <p:cNvSpPr>
              <a:spLocks noChangeAspect="1" noEditPoints="1" noChangeArrowheads="1"/>
            </p:cNvSpPr>
            <p:nvPr/>
          </p:nvSpPr>
          <p:spPr bwMode="auto">
            <a:xfrm>
              <a:off x="2479012" y="495458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4" name="Cloud"/>
            <p:cNvSpPr>
              <a:spLocks noChangeAspect="1" noEditPoints="1" noChangeArrowheads="1"/>
            </p:cNvSpPr>
            <p:nvPr/>
          </p:nvSpPr>
          <p:spPr bwMode="auto">
            <a:xfrm>
              <a:off x="1957464" y="396239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3" name="Cloud"/>
            <p:cNvSpPr>
              <a:spLocks noChangeAspect="1" noEditPoints="1" noChangeArrowheads="1"/>
            </p:cNvSpPr>
            <p:nvPr/>
          </p:nvSpPr>
          <p:spPr bwMode="auto">
            <a:xfrm>
              <a:off x="2316958" y="2259833"/>
              <a:ext cx="3602829" cy="139198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3738" name="Line 129"/>
            <p:cNvSpPr>
              <a:spLocks noChangeShapeType="1"/>
            </p:cNvSpPr>
            <p:nvPr/>
          </p:nvSpPr>
          <p:spPr bwMode="auto">
            <a:xfrm>
              <a:off x="5233988" y="3535363"/>
              <a:ext cx="990600" cy="5334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" name="Line 130"/>
            <p:cNvSpPr>
              <a:spLocks noChangeShapeType="1"/>
            </p:cNvSpPr>
            <p:nvPr/>
          </p:nvSpPr>
          <p:spPr bwMode="auto">
            <a:xfrm>
              <a:off x="6376988" y="4068763"/>
              <a:ext cx="990600" cy="3810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0" name="Line 131"/>
            <p:cNvSpPr>
              <a:spLocks noChangeShapeType="1"/>
            </p:cNvSpPr>
            <p:nvPr/>
          </p:nvSpPr>
          <p:spPr bwMode="auto">
            <a:xfrm flipV="1">
              <a:off x="6300788" y="4449763"/>
              <a:ext cx="1066800" cy="2286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1" name="Line 132"/>
            <p:cNvSpPr>
              <a:spLocks noChangeShapeType="1"/>
            </p:cNvSpPr>
            <p:nvPr/>
          </p:nvSpPr>
          <p:spPr bwMode="auto">
            <a:xfrm>
              <a:off x="6300788" y="4678363"/>
              <a:ext cx="1219200" cy="2286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2" name="Line 133"/>
            <p:cNvSpPr>
              <a:spLocks noChangeShapeType="1"/>
            </p:cNvSpPr>
            <p:nvPr/>
          </p:nvSpPr>
          <p:spPr bwMode="auto">
            <a:xfrm flipV="1">
              <a:off x="6224588" y="4906963"/>
              <a:ext cx="1219200" cy="3048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3" name="Line 134"/>
            <p:cNvSpPr>
              <a:spLocks noChangeShapeType="1"/>
            </p:cNvSpPr>
            <p:nvPr/>
          </p:nvSpPr>
          <p:spPr bwMode="auto">
            <a:xfrm>
              <a:off x="6300788" y="5211763"/>
              <a:ext cx="1219200" cy="2286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4" name="Line 135"/>
            <p:cNvSpPr>
              <a:spLocks noChangeShapeType="1"/>
            </p:cNvSpPr>
            <p:nvPr/>
          </p:nvSpPr>
          <p:spPr bwMode="auto">
            <a:xfrm flipV="1">
              <a:off x="6224588" y="5364163"/>
              <a:ext cx="1219200" cy="3048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Line 136"/>
            <p:cNvSpPr>
              <a:spLocks noChangeShapeType="1"/>
            </p:cNvSpPr>
            <p:nvPr/>
          </p:nvSpPr>
          <p:spPr bwMode="auto">
            <a:xfrm>
              <a:off x="6300788" y="5668963"/>
              <a:ext cx="1219200" cy="2286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Line 137"/>
            <p:cNvSpPr>
              <a:spLocks noChangeShapeType="1"/>
            </p:cNvSpPr>
            <p:nvPr/>
          </p:nvSpPr>
          <p:spPr bwMode="auto">
            <a:xfrm flipV="1">
              <a:off x="6605588" y="5897563"/>
              <a:ext cx="838200" cy="3810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7" name="Line 138"/>
            <p:cNvSpPr>
              <a:spLocks noChangeShapeType="1"/>
            </p:cNvSpPr>
            <p:nvPr/>
          </p:nvSpPr>
          <p:spPr bwMode="auto">
            <a:xfrm flipV="1">
              <a:off x="4533900" y="6278563"/>
              <a:ext cx="2147888" cy="6985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8" name="Line 139"/>
            <p:cNvSpPr>
              <a:spLocks noChangeShapeType="1"/>
            </p:cNvSpPr>
            <p:nvPr/>
          </p:nvSpPr>
          <p:spPr bwMode="auto">
            <a:xfrm>
              <a:off x="3176588" y="3611563"/>
              <a:ext cx="76200" cy="8382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9" name="Line 140"/>
            <p:cNvSpPr>
              <a:spLocks noChangeShapeType="1"/>
            </p:cNvSpPr>
            <p:nvPr/>
          </p:nvSpPr>
          <p:spPr bwMode="auto">
            <a:xfrm>
              <a:off x="3252788" y="4373563"/>
              <a:ext cx="457200" cy="9906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0" name="Line 141"/>
            <p:cNvSpPr>
              <a:spLocks noChangeShapeType="1"/>
            </p:cNvSpPr>
            <p:nvPr/>
          </p:nvSpPr>
          <p:spPr bwMode="auto">
            <a:xfrm>
              <a:off x="3765550" y="5465763"/>
              <a:ext cx="422275" cy="766762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3751" name="Picture 14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52117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2" name="Picture 14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988" y="4373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3" name="Picture 14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7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4" name="Picture 14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3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5" name="Picture 14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3916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6" name="Picture 14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4525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7" name="Picture 14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4297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8" name="Picture 14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9788" y="5059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9" name="Picture 15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5188" y="4754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0" name="Picture 15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287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1" name="Picture 15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5516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2" name="Picture 15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745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3" name="Picture 15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388" y="6126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64" name="Rectangle 155"/>
            <p:cNvSpPr>
              <a:spLocks noChangeArrowheads="1"/>
            </p:cNvSpPr>
            <p:nvPr/>
          </p:nvSpPr>
          <p:spPr bwMode="auto">
            <a:xfrm>
              <a:off x="7062788" y="38401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4</a:t>
              </a:r>
            </a:p>
          </p:txBody>
        </p:sp>
        <p:sp>
          <p:nvSpPr>
            <p:cNvPr id="73765" name="Rectangle 156"/>
            <p:cNvSpPr>
              <a:spLocks noChangeArrowheads="1"/>
            </p:cNvSpPr>
            <p:nvPr/>
          </p:nvSpPr>
          <p:spPr bwMode="auto">
            <a:xfrm>
              <a:off x="2185988" y="43735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3</a:t>
              </a:r>
            </a:p>
          </p:txBody>
        </p:sp>
        <p:sp>
          <p:nvSpPr>
            <p:cNvPr id="73766" name="Rectangle 157"/>
            <p:cNvSpPr>
              <a:spLocks noChangeArrowheads="1"/>
            </p:cNvSpPr>
            <p:nvPr/>
          </p:nvSpPr>
          <p:spPr bwMode="auto">
            <a:xfrm>
              <a:off x="2795588" y="52117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2</a:t>
              </a:r>
            </a:p>
          </p:txBody>
        </p:sp>
        <p:sp>
          <p:nvSpPr>
            <p:cNvPr id="73767" name="Rectangle 158"/>
            <p:cNvSpPr>
              <a:spLocks noChangeArrowheads="1"/>
            </p:cNvSpPr>
            <p:nvPr/>
          </p:nvSpPr>
          <p:spPr bwMode="auto">
            <a:xfrm>
              <a:off x="3429000" y="6172200"/>
              <a:ext cx="6365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1</a:t>
              </a:r>
            </a:p>
          </p:txBody>
        </p:sp>
        <p:sp>
          <p:nvSpPr>
            <p:cNvPr id="73768" name="Text Box 159"/>
            <p:cNvSpPr txBox="1">
              <a:spLocks noChangeArrowheads="1"/>
            </p:cNvSpPr>
            <p:nvPr/>
          </p:nvSpPr>
          <p:spPr bwMode="auto">
            <a:xfrm>
              <a:off x="2744694" y="2346510"/>
              <a:ext cx="2762449" cy="1155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Arial" charset="0"/>
                  <a:ea typeface="Arial" charset="0"/>
                </a:rPr>
                <a:t>BGP </a:t>
              </a:r>
              <a:r>
                <a:rPr lang="en-US" b="0" dirty="0">
                  <a:latin typeface="Arial" charset="0"/>
                  <a:ea typeface="Arial" charset="0"/>
                </a:rPr>
                <a:t>says that </a:t>
              </a:r>
              <a:r>
                <a:rPr lang="en-US" b="0" dirty="0" smtClean="0">
                  <a:latin typeface="Arial" charset="0"/>
                  <a:ea typeface="Arial" charset="0"/>
                </a:rPr>
                <a:t>path </a:t>
              </a:r>
              <a:r>
                <a:rPr lang="en-US" dirty="0" smtClean="0">
                  <a:latin typeface="Arial" charset="0"/>
                  <a:ea typeface="Arial" charset="0"/>
                </a:rPr>
                <a:t>4 1</a:t>
              </a:r>
              <a:r>
                <a:rPr lang="en-US" b="0" dirty="0" smtClean="0">
                  <a:latin typeface="Arial" charset="0"/>
                  <a:ea typeface="Arial" charset="0"/>
                </a:rPr>
                <a:t> is better than path </a:t>
              </a:r>
              <a:r>
                <a:rPr lang="en-US" dirty="0" smtClean="0">
                  <a:latin typeface="Arial" charset="0"/>
                  <a:ea typeface="Arial" charset="0"/>
                </a:rPr>
                <a:t>3 2 1</a:t>
              </a:r>
              <a:endParaRPr lang="en-US" dirty="0">
                <a:latin typeface="Arial" charset="0"/>
                <a:ea typeface="Arial" charset="0"/>
              </a:endParaRPr>
            </a:p>
          </p:txBody>
        </p:sp>
        <p:pic>
          <p:nvPicPr>
            <p:cNvPr id="73769" name="Picture 16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0988" y="6199188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performance issue: Slow convergence</a:t>
            </a:r>
            <a:endParaRPr lang="en-US" dirty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BGP outages are biggest source of Internet problems</a:t>
            </a:r>
          </a:p>
          <a:p>
            <a:r>
              <a:rPr lang="en-US" dirty="0" smtClean="0"/>
              <a:t>Most popular paths are very stable</a:t>
            </a:r>
          </a:p>
          <a:p>
            <a:r>
              <a:rPr lang="en-US" dirty="0" smtClean="0"/>
              <a:t>Outages are still very common</a:t>
            </a:r>
          </a:p>
          <a:p>
            <a:pPr lvl="1"/>
            <a:r>
              <a:rPr lang="en-US" dirty="0" smtClean="0"/>
              <a:t>Check out https</a:t>
            </a:r>
            <a:r>
              <a:rPr lang="en-US" dirty="0"/>
              <a:t>://</a:t>
            </a:r>
            <a:r>
              <a:rPr lang="en-US" dirty="0" err="1"/>
              <a:t>bgpstream.com</a:t>
            </a:r>
            <a:r>
              <a:rPr lang="en-US" dirty="0"/>
              <a:t>/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7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misconfigurations</a:t>
            </a:r>
            <a:endParaRPr lang="en-US" dirty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BGP protocol is bloated yet underspecified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ots of attributes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ots of leeway in how to set and interpret attributes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ecessary to allow autonomy, diverse policies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ut also gives operators plenty of rope</a:t>
            </a:r>
          </a:p>
          <a:p>
            <a:r>
              <a:rPr lang="en-US" dirty="0" smtClean="0"/>
              <a:t>Configuration is mostly manual and ad hoc</a:t>
            </a:r>
          </a:p>
          <a:p>
            <a:pPr lvl="1"/>
            <a:r>
              <a:rPr lang="en-US" dirty="0" smtClean="0"/>
              <a:t>Disjoint per-router configuration to effect AS-wide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3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layer deals with data plane (forwarding) and control plane (routing)</a:t>
            </a:r>
          </a:p>
          <a:p>
            <a:r>
              <a:rPr lang="en-US" dirty="0" smtClean="0"/>
              <a:t>Control plane deals with intra-domain routing (LS and DV) and inter-domain routing (BGP)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5"/>
                </a:solidFill>
              </a:rPr>
              <a:t>Next lecture</a:t>
            </a:r>
            <a:r>
              <a:rPr lang="en-US" dirty="0" smtClean="0"/>
              <a:t>: </a:t>
            </a:r>
            <a:r>
              <a:rPr lang="en-US" dirty="0" smtClean="0"/>
              <a:t>Programmable Networks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BGP: Basic idea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0" dirty="0" smtClean="0"/>
              <a:t>Each AS </a:t>
            </a:r>
            <a:r>
              <a:rPr lang="en-US" sz="2400" b="0" dirty="0" smtClean="0">
                <a:solidFill>
                  <a:schemeClr val="accent5"/>
                </a:solidFill>
              </a:rPr>
              <a:t>selects</a:t>
            </a:r>
            <a:r>
              <a:rPr lang="en-US" sz="2400" b="0" dirty="0" smtClean="0"/>
              <a:t> the </a:t>
            </a:r>
            <a:br>
              <a:rPr lang="en-US" sz="2400" b="0" dirty="0" smtClean="0"/>
            </a:br>
            <a:r>
              <a:rPr lang="en-US" sz="2400" b="0" dirty="0" smtClean="0"/>
              <a:t>“best” route it hears advertised for a prefix</a:t>
            </a:r>
            <a:endParaRPr lang="en-US" sz="2400" b="0" dirty="0"/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 smtClean="0"/>
              <a:t>An AS advertises </a:t>
            </a:r>
            <a:br>
              <a:rPr lang="en-US" sz="2400" b="0" dirty="0" smtClean="0"/>
            </a:br>
            <a:r>
              <a:rPr lang="en-US" sz="2400" b="0" dirty="0" smtClean="0"/>
              <a:t>(“exports”) </a:t>
            </a:r>
            <a:r>
              <a:rPr lang="en-US" sz="2400" b="0" dirty="0" smtClean="0">
                <a:solidFill>
                  <a:schemeClr val="accent5"/>
                </a:solidFill>
              </a:rPr>
              <a:t>its</a:t>
            </a:r>
            <a:r>
              <a:rPr lang="en-US" sz="2400" b="0" dirty="0" smtClean="0"/>
              <a:t> best routes </a:t>
            </a:r>
            <a:br>
              <a:rPr lang="en-US" sz="2400" b="0" dirty="0" smtClean="0"/>
            </a:br>
            <a:r>
              <a:rPr lang="en-US" sz="2400" b="0" dirty="0" smtClean="0"/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7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inspired by Distance-Vector with four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Shortest-path routes may not be picked to enforce policy</a:t>
            </a:r>
          </a:p>
          <a:p>
            <a:r>
              <a:rPr lang="en-US" dirty="0"/>
              <a:t>Path-Vector </a:t>
            </a:r>
            <a:r>
              <a:rPr lang="en-US" dirty="0" smtClean="0"/>
              <a:t>routing to avoid loops</a:t>
            </a:r>
          </a:p>
          <a:p>
            <a:r>
              <a:rPr lang="en-US" dirty="0"/>
              <a:t>Selective route </a:t>
            </a:r>
            <a:r>
              <a:rPr lang="en-US" dirty="0" smtClean="0"/>
              <a:t>advertisement may affect reachability</a:t>
            </a:r>
            <a:endParaRPr lang="en-US" dirty="0"/>
          </a:p>
          <a:p>
            <a:r>
              <a:rPr lang="en-US" dirty="0" smtClean="0"/>
              <a:t>Routes may be aggregated for scalability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policies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9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Policy dictates how routes are “selected” and “exported”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52500" y="4876800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accent5"/>
                </a:solidFill>
              </a:rPr>
              <a:t>Selection</a:t>
            </a:r>
            <a:r>
              <a:rPr lang="en-US" sz="2400" dirty="0" smtClean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accent5"/>
                </a:solidFill>
              </a:rPr>
              <a:t>Export</a:t>
            </a:r>
            <a:r>
              <a:rPr lang="en-US" sz="2400" dirty="0" smtClean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886700" y="3291779"/>
            <a:ext cx="1485900" cy="899221"/>
            <a:chOff x="7734300" y="3215579"/>
            <a:chExt cx="1485900" cy="899221"/>
          </a:xfrm>
          <a:effectLst/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734300" y="3215579"/>
              <a:ext cx="14859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 smtClean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 smtClean="0">
                  <a:solidFill>
                    <a:srgbClr val="FFFFFF"/>
                  </a:solidFill>
                  <a:latin typeface="+mn-lt"/>
                </a:rPr>
                <a:t>blah blah</a:t>
              </a:r>
              <a:endParaRPr lang="en-US" sz="1400" dirty="0">
                <a:solidFill>
                  <a:srgbClr val="FFFFFF"/>
                </a:solidFill>
                <a:latin typeface="+mn-lt"/>
              </a:endParaRP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819275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chemeClr val="accent5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800" y="2743200"/>
            <a:ext cx="7848600" cy="2286000"/>
            <a:chOff x="304800" y="2667000"/>
            <a:chExt cx="7848600" cy="2286000"/>
          </a:xfrm>
          <a:effectLst/>
        </p:grpSpPr>
        <p:sp>
          <p:nvSpPr>
            <p:cNvPr id="61454" name="Line 24"/>
            <p:cNvSpPr>
              <a:spLocks noChangeShapeType="1"/>
            </p:cNvSpPr>
            <p:nvPr/>
          </p:nvSpPr>
          <p:spPr bwMode="auto">
            <a:xfrm flipH="1" flipV="1">
              <a:off x="1601788" y="3049588"/>
              <a:ext cx="1141412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197939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057400" y="2667000"/>
                <a:ext cx="3962400" cy="19812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 smtClean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endParaRPr lang="en-US" altLang="zh-CN" sz="1800" dirty="0" smtClean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A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26670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 smtClean="0">
                    <a:latin typeface="Arial" charset="0"/>
                    <a:ea typeface="宋体" charset="-122"/>
                    <a:cs typeface="宋体" charset="-122"/>
                  </a:rPr>
                  <a:t>P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61447" name="Line 17"/>
              <p:cNvSpPr>
                <a:spLocks noChangeShapeType="1"/>
              </p:cNvSpPr>
              <p:nvPr/>
            </p:nvSpPr>
            <p:spPr bwMode="auto">
              <a:xfrm flipV="1">
                <a:off x="5562600" y="3201988"/>
                <a:ext cx="990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Line 18"/>
              <p:cNvSpPr>
                <a:spLocks noChangeShapeType="1"/>
              </p:cNvSpPr>
              <p:nvPr/>
            </p:nvSpPr>
            <p:spPr bwMode="auto">
              <a:xfrm>
                <a:off x="5562600" y="3582988"/>
                <a:ext cx="1143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941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477000" y="4116388"/>
                <a:ext cx="1600200" cy="83661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 smtClean="0">
                    <a:latin typeface="Arial" charset="0"/>
                    <a:ea typeface="宋体" charset="-122"/>
                    <a:cs typeface="宋体" charset="-122"/>
                  </a:rPr>
                  <a:t>C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553200" y="2822575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 smtClean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 smtClean="0">
                    <a:latin typeface="Arial" charset="0"/>
                    <a:ea typeface="宋体" charset="-122"/>
                    <a:cs typeface="宋体" charset="-122"/>
                  </a:rPr>
                  <a:t>B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3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38862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 smtClean="0">
                    <a:latin typeface="Arial" charset="0"/>
                    <a:ea typeface="宋体" charset="-122"/>
                    <a:cs typeface="宋体" charset="-122"/>
                  </a:rPr>
                  <a:t>Q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</p:grpSp>
        <p:sp>
          <p:nvSpPr>
            <p:cNvPr id="61468" name="Line 41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971800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886200"/>
            <a:ext cx="304800" cy="533400"/>
            <a:chOff x="1392" y="2688"/>
            <a:chExt cx="192" cy="336"/>
          </a:xfrm>
          <a:effectLst/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962400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819400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733800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2209800"/>
            <a:ext cx="762000" cy="1143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743075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chemeClr val="accent5"/>
                  </a:solidFill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3048000"/>
            <a:ext cx="70590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57150" cmpd="sng">
            <a:solidFill>
              <a:srgbClr val="D3A600"/>
            </a:solidFill>
            <a:prstDash val="dash"/>
            <a:headEnd type="none"/>
            <a:tailEnd type="triangle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3028</TotalTime>
  <Words>2292</Words>
  <Application>Microsoft Macintosh PowerPoint</Application>
  <PresentationFormat>On-screen Show (4:3)</PresentationFormat>
  <Paragraphs>640</Paragraphs>
  <Slides>58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Arial Black</vt:lpstr>
      <vt:lpstr>Calibri</vt:lpstr>
      <vt:lpstr>Calibri Light</vt:lpstr>
      <vt:lpstr>Courier New</vt:lpstr>
      <vt:lpstr>Monotype Sorts</vt:lpstr>
      <vt:lpstr>ＭＳ Ｐゴシック</vt:lpstr>
      <vt:lpstr>Times New Roman</vt:lpstr>
      <vt:lpstr>Wingdings</vt:lpstr>
      <vt:lpstr>宋体</vt:lpstr>
      <vt:lpstr>Arial</vt:lpstr>
      <vt:lpstr>Office Theme</vt:lpstr>
      <vt:lpstr>EN.601.414/614 Computer Networks  BGP</vt:lpstr>
      <vt:lpstr>Agenda</vt:lpstr>
      <vt:lpstr> Topology &amp; policy shaped by inter-AS business relationship</vt:lpstr>
      <vt:lpstr>Routing follows the money!</vt:lpstr>
      <vt:lpstr>Inter-domain routing: Setup</vt:lpstr>
      <vt:lpstr>BGP: Basic idea</vt:lpstr>
      <vt:lpstr>BGP inspired by Distance-Vector with four differences</vt:lpstr>
      <vt:lpstr>BGP policies</vt:lpstr>
      <vt:lpstr>Policy dictates how routes are “selected” and “exported”</vt:lpstr>
      <vt:lpstr>Typical selection policies</vt:lpstr>
      <vt:lpstr>Typical export policy</vt:lpstr>
      <vt:lpstr>Gao-Rexford</vt:lpstr>
      <vt:lpstr>Valley-Free Routing</vt:lpstr>
      <vt:lpstr>Example: Valley-Free Routing</vt:lpstr>
      <vt:lpstr>BGP Protocol details</vt:lpstr>
      <vt:lpstr>Who speaks BGP?</vt:lpstr>
      <vt:lpstr>What does “speak BGP” mean?</vt:lpstr>
      <vt:lpstr>BGP sessions: External</vt:lpstr>
      <vt:lpstr>BGP sessions: Internal</vt:lpstr>
      <vt:lpstr>eBGP, iBGP, and IGP</vt:lpstr>
      <vt:lpstr>eBGP, iBGP, and IGP together</vt:lpstr>
      <vt:lpstr>Basic messages in BGP</vt:lpstr>
      <vt:lpstr>Route updates</vt:lpstr>
      <vt:lpstr>Route attributes</vt:lpstr>
      <vt:lpstr>Attributes: (1) ASPATH</vt:lpstr>
      <vt:lpstr>Attributes: (2) LOCAL PREF</vt:lpstr>
      <vt:lpstr>Attributes: (3) MED</vt:lpstr>
      <vt:lpstr>Attributes: (4) IGP cost</vt:lpstr>
      <vt:lpstr>Using attributes</vt:lpstr>
      <vt:lpstr>BGP UPDATE processing</vt:lpstr>
      <vt:lpstr>BGP issues in practice</vt:lpstr>
      <vt:lpstr>Issues with BGP</vt:lpstr>
      <vt:lpstr>Reachability</vt:lpstr>
      <vt:lpstr>Security</vt:lpstr>
      <vt:lpstr>Convergence</vt:lpstr>
      <vt:lpstr>Example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We’re back to where we started</vt:lpstr>
      <vt:lpstr>Convergence</vt:lpstr>
      <vt:lpstr>Performance nonissues</vt:lpstr>
      <vt:lpstr>AS path length can be misleading</vt:lpstr>
      <vt:lpstr>Real performance issue: Slow convergence</vt:lpstr>
      <vt:lpstr>BGP misconfigurations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506</cp:revision>
  <dcterms:created xsi:type="dcterms:W3CDTF">2017-09-02T14:15:58Z</dcterms:created>
  <dcterms:modified xsi:type="dcterms:W3CDTF">2019-04-10T18:29:04Z</dcterms:modified>
</cp:coreProperties>
</file>