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98" r:id="rId18"/>
    <p:sldId id="476" r:id="rId19"/>
    <p:sldId id="499" r:id="rId20"/>
    <p:sldId id="477"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6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75"/>
    <p:restoredTop sz="94268"/>
  </p:normalViewPr>
  <p:slideViewPr>
    <p:cSldViewPr snapToObjects="1">
      <p:cViewPr>
        <p:scale>
          <a:sx n="110" d="100"/>
          <a:sy n="110" d="100"/>
        </p:scale>
        <p:origin x="640" y="-152"/>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606A353-8C25-8144-93E4-85B5ED34151E}" type="slidenum">
              <a:rPr lang="en-US" sz="1300" b="0">
                <a:latin typeface="Times New Roman" charset="0"/>
              </a:rPr>
              <a:pPr eaLnBrk="1" hangingPunct="1"/>
              <a:t>14</a:t>
            </a:fld>
            <a:endParaRPr lang="en-US" sz="1300" b="0">
              <a:latin typeface="Times New Roman" charset="0"/>
            </a:endParaRPr>
          </a:p>
        </p:txBody>
      </p:sp>
    </p:spTree>
    <p:extLst>
      <p:ext uri="{BB962C8B-B14F-4D97-AF65-F5344CB8AC3E}">
        <p14:creationId xmlns:p14="http://schemas.microsoft.com/office/powerpoint/2010/main" val="76886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SMTP (Simple Mail Transfer Protocol); FDDI (Fiber Distributed Data Interface); PPP</a:t>
            </a:r>
            <a:r>
              <a:rPr lang="en-US" baseline="0" dirty="0" smtClean="0"/>
              <a:t> (</a:t>
            </a:r>
            <a:r>
              <a:rPr lang="en-US" dirty="0" smtClean="0"/>
              <a:t>Point-to-Point Protocol); PSTN (Public Switched Telephone Network)</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16</a:t>
            </a:fld>
            <a:endParaRPr lang="en-US"/>
          </a:p>
        </p:txBody>
      </p:sp>
    </p:spTree>
    <p:extLst>
      <p:ext uri="{BB962C8B-B14F-4D97-AF65-F5344CB8AC3E}">
        <p14:creationId xmlns:p14="http://schemas.microsoft.com/office/powerpoint/2010/main" val="33664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Most have three or four letters, except IP has just two.  But IP is special, as it is the center of the known universe.</a:t>
            </a:r>
          </a:p>
          <a:p>
            <a:endParaRPr lang="en-US" b="0" dirty="0" smtClean="0"/>
          </a:p>
          <a:p>
            <a:r>
              <a:rPr lang="en-US" b="0" dirty="0" smtClean="0"/>
              <a:t>Red: network layer</a:t>
            </a:r>
          </a:p>
          <a:p>
            <a:r>
              <a:rPr lang="en-US" b="0" dirty="0" smtClean="0"/>
              <a:t>Green: transport layer</a:t>
            </a:r>
          </a:p>
          <a:p>
            <a:r>
              <a:rPr lang="en-US" b="0" dirty="0" smtClean="0"/>
              <a:t>Purple: application layer</a:t>
            </a:r>
          </a:p>
          <a:p>
            <a:r>
              <a:rPr lang="en-US" b="0" dirty="0" smtClean="0"/>
              <a:t>Blue: routing</a:t>
            </a:r>
          </a:p>
          <a:p>
            <a:r>
              <a:rPr lang="en-US" b="0" dirty="0" smtClean="0"/>
              <a:t>Yellow: enterprise/edge networks</a:t>
            </a:r>
          </a:p>
          <a:p>
            <a:r>
              <a:rPr lang="en-US" b="0" dirty="0" smtClean="0"/>
              <a:t>Black: other stuff</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WAP: Wireless Application Protocol</a:t>
            </a:r>
          </a:p>
          <a:p>
            <a:r>
              <a:rPr lang="en-US" b="0" dirty="0" smtClean="0"/>
              <a:t>SIP: </a:t>
            </a:r>
            <a:r>
              <a:rPr lang="en-US" sz="1200" b="0" i="0" kern="1200" dirty="0" smtClean="0">
                <a:solidFill>
                  <a:schemeClr val="tx1"/>
                </a:solidFill>
                <a:effectLst/>
                <a:latin typeface="+mn-lt"/>
                <a:ea typeface="+mn-ea"/>
                <a:cs typeface="+mn-cs"/>
              </a:rPr>
              <a:t>Session Initiation Protocol</a:t>
            </a:r>
            <a:endParaRPr lang="en-US" b="0" dirty="0" smtClean="0"/>
          </a:p>
          <a:p>
            <a:r>
              <a:rPr lang="en-US" b="0" dirty="0" smtClean="0"/>
              <a:t>PPP: </a:t>
            </a:r>
            <a:r>
              <a:rPr lang="en-US" sz="1200" b="0" i="0" kern="1200" dirty="0" smtClean="0">
                <a:solidFill>
                  <a:schemeClr val="tx1"/>
                </a:solidFill>
                <a:effectLst/>
                <a:latin typeface="+mn-lt"/>
                <a:ea typeface="+mn-ea"/>
                <a:cs typeface="+mn-cs"/>
              </a:rPr>
              <a:t>Point-to-Point Protocol</a:t>
            </a:r>
            <a:endParaRPr lang="en-US" b="0" dirty="0" smtClean="0"/>
          </a:p>
          <a:p>
            <a:r>
              <a:rPr lang="en-US" b="0" dirty="0" smtClean="0"/>
              <a:t>IPX: </a:t>
            </a:r>
            <a:r>
              <a:rPr lang="en-US" sz="1200" b="0" i="0" kern="1200" dirty="0" smtClean="0">
                <a:solidFill>
                  <a:schemeClr val="tx1"/>
                </a:solidFill>
                <a:effectLst/>
                <a:latin typeface="+mn-lt"/>
                <a:ea typeface="+mn-ea"/>
                <a:cs typeface="+mn-cs"/>
              </a:rPr>
              <a:t>Internetwork Packet Exchange</a:t>
            </a:r>
            <a:endParaRPr lang="en-US" b="0" dirty="0" smtClean="0"/>
          </a:p>
          <a:p>
            <a:r>
              <a:rPr lang="en-US" b="0" dirty="0" smtClean="0"/>
              <a:t>HIP: </a:t>
            </a:r>
            <a:r>
              <a:rPr lang="en-US" sz="1200" b="0" i="0" kern="1200" dirty="0" smtClean="0">
                <a:solidFill>
                  <a:schemeClr val="tx1"/>
                </a:solidFill>
                <a:effectLst/>
                <a:latin typeface="+mn-lt"/>
                <a:ea typeface="+mn-ea"/>
                <a:cs typeface="+mn-cs"/>
              </a:rPr>
              <a:t>Host Identity Protocol (HIP)</a:t>
            </a:r>
            <a:endParaRPr lang="en-US" b="0" dirty="0" smtClean="0"/>
          </a:p>
          <a:p>
            <a:r>
              <a:rPr lang="en-US" b="0" dirty="0" smtClean="0"/>
              <a:t>IGMP: </a:t>
            </a:r>
            <a:r>
              <a:rPr lang="en-US" sz="1200" b="0" i="0" kern="1200" dirty="0" smtClean="0">
                <a:solidFill>
                  <a:schemeClr val="tx1"/>
                </a:solidFill>
                <a:effectLst/>
                <a:latin typeface="+mn-lt"/>
                <a:ea typeface="+mn-ea"/>
                <a:cs typeface="+mn-cs"/>
              </a:rPr>
              <a:t>Internet Group Management Protocol, multicast</a:t>
            </a:r>
            <a:endParaRPr lang="en-US" b="0" dirty="0" smtClean="0"/>
          </a:p>
          <a:p>
            <a:r>
              <a:rPr lang="en-US" b="0" dirty="0" smtClean="0"/>
              <a:t>ICMP: </a:t>
            </a:r>
            <a:r>
              <a:rPr lang="en-US" sz="1200" b="0" i="0" kern="1200" dirty="0" smtClean="0">
                <a:solidFill>
                  <a:schemeClr val="tx1"/>
                </a:solidFill>
                <a:effectLst/>
                <a:latin typeface="+mn-lt"/>
                <a:ea typeface="+mn-ea"/>
                <a:cs typeface="+mn-cs"/>
              </a:rPr>
              <a:t>Internet Control Message Protocol, e.g., ping, traceroute</a:t>
            </a:r>
            <a:endParaRPr lang="en-US" b="0" dirty="0" smtClean="0"/>
          </a:p>
          <a:p>
            <a:r>
              <a:rPr lang="en-US" b="0" dirty="0" smtClean="0"/>
              <a:t>RTP: </a:t>
            </a:r>
            <a:r>
              <a:rPr lang="en-US" sz="1200" b="0" i="0" kern="1200" dirty="0" smtClean="0">
                <a:solidFill>
                  <a:schemeClr val="tx1"/>
                </a:solidFill>
                <a:effectLst/>
                <a:latin typeface="+mn-lt"/>
                <a:ea typeface="+mn-ea"/>
                <a:cs typeface="+mn-cs"/>
              </a:rPr>
              <a:t>Real-time Transport Protocol</a:t>
            </a:r>
            <a:endParaRPr lang="en-US" b="0" dirty="0" smtClean="0"/>
          </a:p>
          <a:p>
            <a:r>
              <a:rPr lang="en-US" b="0" dirty="0" smtClean="0"/>
              <a:t>PIM: </a:t>
            </a:r>
            <a:r>
              <a:rPr lang="en-US" sz="1200" b="0" i="0" kern="1200" dirty="0" smtClean="0">
                <a:solidFill>
                  <a:schemeClr val="tx1"/>
                </a:solidFill>
                <a:effectLst/>
                <a:latin typeface="+mn-lt"/>
                <a:ea typeface="+mn-ea"/>
                <a:cs typeface="+mn-cs"/>
              </a:rPr>
              <a:t>Protocol-Independent Multicast</a:t>
            </a:r>
            <a:endParaRPr lang="en-US" b="0" dirty="0" smtClean="0"/>
          </a:p>
          <a:p>
            <a:r>
              <a:rPr lang="en-US" b="0" dirty="0" smtClean="0"/>
              <a:t>RED: </a:t>
            </a:r>
            <a:r>
              <a:rPr lang="en-US" sz="1200" b="0" i="0" kern="1200" dirty="0" smtClean="0">
                <a:solidFill>
                  <a:schemeClr val="tx1"/>
                </a:solidFill>
                <a:effectLst/>
                <a:latin typeface="+mn-lt"/>
                <a:ea typeface="+mn-ea"/>
                <a:cs typeface="+mn-cs"/>
              </a:rPr>
              <a:t>Random early detection</a:t>
            </a:r>
            <a:endParaRPr lang="en-US" b="0" dirty="0" smtClean="0"/>
          </a:p>
          <a:p>
            <a:r>
              <a:rPr lang="en-US" b="0" dirty="0" smtClean="0"/>
              <a:t>RTCP: </a:t>
            </a:r>
            <a:r>
              <a:rPr lang="en-US" sz="1200" b="0" i="0" kern="1200" dirty="0" smtClean="0">
                <a:solidFill>
                  <a:schemeClr val="tx1"/>
                </a:solidFill>
                <a:effectLst/>
                <a:latin typeface="+mn-lt"/>
                <a:ea typeface="+mn-ea"/>
                <a:cs typeface="+mn-cs"/>
              </a:rPr>
              <a:t>RTP Control Protocol (RTCP)</a:t>
            </a:r>
            <a:endParaRPr lang="en-US" b="0" dirty="0" smtClean="0"/>
          </a:p>
          <a:p>
            <a:r>
              <a:rPr lang="en-US" b="0" dirty="0" smtClean="0"/>
              <a:t>RIP: </a:t>
            </a:r>
            <a:r>
              <a:rPr lang="en-US" sz="1200" b="0" i="0" kern="1200" dirty="0" smtClean="0">
                <a:solidFill>
                  <a:schemeClr val="tx1"/>
                </a:solidFill>
                <a:effectLst/>
                <a:latin typeface="+mn-lt"/>
                <a:ea typeface="+mn-ea"/>
                <a:cs typeface="+mn-cs"/>
              </a:rPr>
              <a:t>Routing Information Protocol</a:t>
            </a:r>
            <a:endParaRPr lang="en-US" b="0" dirty="0" smtClean="0"/>
          </a:p>
          <a:p>
            <a:r>
              <a:rPr lang="en-US" b="0" dirty="0" smtClean="0"/>
              <a:t>SMTP: </a:t>
            </a:r>
            <a:r>
              <a:rPr lang="en-US" sz="1200" b="0" i="0" kern="1200" dirty="0" smtClean="0">
                <a:solidFill>
                  <a:schemeClr val="tx1"/>
                </a:solidFill>
                <a:effectLst/>
                <a:latin typeface="+mn-lt"/>
                <a:ea typeface="+mn-ea"/>
                <a:cs typeface="+mn-cs"/>
              </a:rPr>
              <a:t>Simple Mail Transfer Protocol</a:t>
            </a:r>
            <a:endParaRPr lang="en-US" b="0" dirty="0" smtClean="0"/>
          </a:p>
          <a:p>
            <a:r>
              <a:rPr lang="en-US" b="0" dirty="0" smtClean="0"/>
              <a:t>RTSP: </a:t>
            </a:r>
            <a:r>
              <a:rPr lang="en-US" sz="1200" b="0" i="0" kern="1200" dirty="0" smtClean="0">
                <a:solidFill>
                  <a:schemeClr val="tx1"/>
                </a:solidFill>
                <a:effectLst/>
                <a:latin typeface="+mn-lt"/>
                <a:ea typeface="+mn-ea"/>
                <a:cs typeface="+mn-cs"/>
              </a:rPr>
              <a:t>Real Time Streaming Protocol</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BFD: Bidirectional Forwarding Detection</a:t>
            </a:r>
          </a:p>
          <a:p>
            <a:r>
              <a:rPr lang="en-US" b="0" dirty="0" smtClean="0"/>
              <a:t>CIDR: </a:t>
            </a:r>
            <a:r>
              <a:rPr lang="en-US" sz="1200" b="0" i="0" kern="1200" dirty="0" smtClean="0">
                <a:solidFill>
                  <a:schemeClr val="tx1"/>
                </a:solidFill>
                <a:effectLst/>
                <a:latin typeface="+mn-lt"/>
                <a:ea typeface="+mn-ea"/>
                <a:cs typeface="+mn-cs"/>
              </a:rPr>
              <a:t>Classless Inter-Domain Routing</a:t>
            </a:r>
            <a:endParaRPr lang="en-US" b="0" dirty="0" smtClean="0"/>
          </a:p>
          <a:p>
            <a:r>
              <a:rPr lang="en-US" b="0" dirty="0" smtClean="0"/>
              <a:t>NNTP: </a:t>
            </a:r>
            <a:r>
              <a:rPr lang="en-US" sz="1200" b="0" i="0" kern="1200" dirty="0" smtClean="0">
                <a:solidFill>
                  <a:schemeClr val="tx1"/>
                </a:solidFill>
                <a:effectLst/>
                <a:latin typeface="+mn-lt"/>
                <a:ea typeface="+mn-ea"/>
                <a:cs typeface="+mn-cs"/>
              </a:rPr>
              <a:t>Network News Transfer Protocol</a:t>
            </a:r>
            <a:endParaRPr lang="en-US" b="0" dirty="0" smtClean="0"/>
          </a:p>
          <a:p>
            <a:r>
              <a:rPr lang="en-US" b="0" dirty="0" smtClean="0"/>
              <a:t>STUN: </a:t>
            </a:r>
            <a:r>
              <a:rPr lang="en-US" sz="1200" b="0" i="0" kern="1200" dirty="0" smtClean="0">
                <a:solidFill>
                  <a:schemeClr val="tx1"/>
                </a:solidFill>
                <a:effectLst/>
                <a:latin typeface="+mn-lt"/>
                <a:ea typeface="+mn-ea"/>
                <a:cs typeface="+mn-cs"/>
              </a:rPr>
              <a:t>Session Traversal Utilities for NAT</a:t>
            </a:r>
            <a:endParaRPr lang="en-US" b="0" dirty="0" smtClean="0"/>
          </a:p>
          <a:p>
            <a:r>
              <a:rPr lang="en-US" b="0" dirty="0" smtClean="0"/>
              <a:t>VTP: </a:t>
            </a:r>
            <a:r>
              <a:rPr lang="en-US" sz="1200" b="0" i="0" kern="1200" dirty="0" smtClean="0">
                <a:solidFill>
                  <a:schemeClr val="tx1"/>
                </a:solidFill>
                <a:effectLst/>
                <a:latin typeface="+mn-lt"/>
                <a:ea typeface="+mn-ea"/>
                <a:cs typeface="+mn-cs"/>
              </a:rPr>
              <a:t>VLAN Trunk Protocol</a:t>
            </a:r>
            <a:endParaRPr lang="en-US" b="0" dirty="0" smtClean="0"/>
          </a:p>
          <a:p>
            <a:r>
              <a:rPr lang="en-US" b="0" dirty="0" smtClean="0"/>
              <a:t>POP: </a:t>
            </a:r>
            <a:r>
              <a:rPr lang="en-US" sz="1200" b="0" i="0" kern="1200" dirty="0" smtClean="0">
                <a:solidFill>
                  <a:schemeClr val="tx1"/>
                </a:solidFill>
                <a:effectLst/>
                <a:latin typeface="+mn-lt"/>
                <a:ea typeface="+mn-ea"/>
                <a:cs typeface="+mn-cs"/>
              </a:rPr>
              <a:t>Post Office Protocol</a:t>
            </a:r>
            <a:endParaRPr lang="en-US" b="0" dirty="0" smtClean="0"/>
          </a:p>
          <a:p>
            <a:r>
              <a:rPr lang="en-US" b="0" dirty="0" smtClean="0"/>
              <a:t>LISP:</a:t>
            </a:r>
            <a:r>
              <a:rPr lang="en-US" b="0" baseline="0" dirty="0" smtClean="0"/>
              <a:t> </a:t>
            </a:r>
            <a:r>
              <a:rPr lang="en-US" sz="1200" b="0" i="0" kern="1200" dirty="0" smtClean="0">
                <a:solidFill>
                  <a:schemeClr val="tx1"/>
                </a:solidFill>
                <a:effectLst/>
                <a:latin typeface="+mn-lt"/>
                <a:ea typeface="+mn-ea"/>
                <a:cs typeface="+mn-cs"/>
              </a:rPr>
              <a:t>Locator/ID Separation Protocol</a:t>
            </a:r>
            <a:endParaRPr lang="en-US" b="0" dirty="0" smtClean="0"/>
          </a:p>
          <a:p>
            <a:r>
              <a:rPr lang="en-US" b="0" dirty="0" smtClean="0"/>
              <a:t>TFTP: </a:t>
            </a:r>
            <a:r>
              <a:rPr lang="en-US" sz="1200" b="0" i="0" kern="1200" dirty="0" smtClean="0">
                <a:solidFill>
                  <a:schemeClr val="tx1"/>
                </a:solidFill>
                <a:effectLst/>
                <a:latin typeface="+mn-lt"/>
                <a:ea typeface="+mn-ea"/>
                <a:cs typeface="+mn-cs"/>
              </a:rPr>
              <a:t>Trivial File Transfer Protocol</a:t>
            </a:r>
            <a:endParaRPr lang="en-US" b="0" dirty="0" smtClean="0"/>
          </a:p>
          <a:p>
            <a:r>
              <a:rPr lang="en-US" b="0" dirty="0" smtClean="0"/>
              <a:t>LDP: </a:t>
            </a:r>
            <a:r>
              <a:rPr lang="en-US" sz="1200" b="0" i="0" kern="1200" dirty="0" smtClean="0">
                <a:solidFill>
                  <a:schemeClr val="tx1"/>
                </a:solidFill>
                <a:effectLst/>
                <a:latin typeface="+mn-lt"/>
                <a:ea typeface="+mn-ea"/>
                <a:cs typeface="+mn-cs"/>
              </a:rPr>
              <a:t>Label Distribution Protocol</a:t>
            </a:r>
          </a:p>
          <a:p>
            <a:endParaRPr lang="en-US" b="0" dirty="0" smtClean="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02466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8B00003-BB43-5244-9F35-114E019D855B}" type="slidenum">
              <a:rPr lang="en-US" sz="1300" b="0">
                <a:latin typeface="Times New Roman" charset="0"/>
              </a:rPr>
              <a:pPr eaLnBrk="1" hangingPunct="1"/>
              <a:t>20</a:t>
            </a:fld>
            <a:endParaRPr lang="en-US" sz="1300" b="0">
              <a:latin typeface="Times New Roman" charset="0"/>
            </a:endParaRPr>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Deepest level most header</a:t>
            </a:r>
          </a:p>
        </p:txBody>
      </p:sp>
    </p:spTree>
    <p:extLst>
      <p:ext uri="{BB962C8B-B14F-4D97-AF65-F5344CB8AC3E}">
        <p14:creationId xmlns:p14="http://schemas.microsoft.com/office/powerpoint/2010/main" val="1997271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145620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E274BE9-847F-CE4B-BF62-3669DAE04580}" type="slidenum">
              <a:rPr lang="en-US" sz="1300" b="0">
                <a:latin typeface="Times New Roman" charset="0"/>
              </a:rPr>
              <a:pPr eaLnBrk="1" hangingPunct="1"/>
              <a:t>25</a:t>
            </a:fld>
            <a:endParaRPr lang="en-US" sz="1300" b="0">
              <a:latin typeface="Times New Roman" charset="0"/>
            </a:endParaRPr>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Why go up? Why not stay down in the lower levels?</a:t>
            </a:r>
          </a:p>
          <a:p>
            <a:endParaRPr lang="en-US">
              <a:ea typeface="ＭＳ Ｐゴシック" charset="0"/>
              <a:cs typeface="ＭＳ Ｐゴシック" charset="0"/>
            </a:endParaRPr>
          </a:p>
        </p:txBody>
      </p:sp>
    </p:spTree>
    <p:extLst>
      <p:ext uri="{BB962C8B-B14F-4D97-AF65-F5344CB8AC3E}">
        <p14:creationId xmlns:p14="http://schemas.microsoft.com/office/powerpoint/2010/main" val="193781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27</a:t>
            </a:fld>
            <a:endParaRPr lang="en-US"/>
          </a:p>
        </p:txBody>
      </p:sp>
    </p:spTree>
    <p:extLst>
      <p:ext uri="{BB962C8B-B14F-4D97-AF65-F5344CB8AC3E}">
        <p14:creationId xmlns:p14="http://schemas.microsoft.com/office/powerpoint/2010/main" val="208777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29</a:t>
            </a:fld>
            <a:endParaRPr lang="en-US"/>
          </a:p>
        </p:txBody>
      </p:sp>
    </p:spTree>
    <p:extLst>
      <p:ext uri="{BB962C8B-B14F-4D97-AF65-F5344CB8AC3E}">
        <p14:creationId xmlns:p14="http://schemas.microsoft.com/office/powerpoint/2010/main" val="102779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7E223B3-ED0D-0B48-B88B-1C353A074062}" type="slidenum">
              <a:rPr lang="en-US" sz="1300" b="0">
                <a:latin typeface="Times New Roman" charset="0"/>
              </a:rPr>
              <a:pPr eaLnBrk="1" hangingPunct="1"/>
              <a:t>33</a:t>
            </a:fld>
            <a:endParaRPr lang="en-US" sz="1300" b="0">
              <a:latin typeface="Times New Roman" charset="0"/>
            </a:endParaRPr>
          </a:p>
        </p:txBody>
      </p:sp>
      <p:sp>
        <p:nvSpPr>
          <p:cNvPr id="47106"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47107"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ea typeface="ＭＳ Ｐゴシック" charset="0"/>
                <a:cs typeface="ＭＳ Ｐゴシック" charset="0"/>
              </a:rPr>
              <a:t>SONET</a:t>
            </a:r>
            <a:r>
              <a:rPr lang="fr-FR" baseline="0" dirty="0" smtClean="0">
                <a:ea typeface="ＭＳ Ｐゴシック" charset="0"/>
                <a:cs typeface="ＭＳ Ｐゴシック" charset="0"/>
              </a:rPr>
              <a:t> (</a:t>
            </a:r>
            <a:r>
              <a:rPr lang="fr-FR" dirty="0" err="1" smtClean="0">
                <a:ea typeface="ＭＳ Ｐゴシック" charset="0"/>
                <a:cs typeface="ＭＳ Ｐゴシック" charset="0"/>
              </a:rPr>
              <a:t>Synchronous</a:t>
            </a:r>
            <a:r>
              <a:rPr lang="fr-FR" dirty="0" smtClean="0">
                <a:ea typeface="ＭＳ Ｐゴシック" charset="0"/>
                <a:cs typeface="ＭＳ Ｐゴシック" charset="0"/>
              </a:rPr>
              <a:t> Optical </a:t>
            </a:r>
            <a:r>
              <a:rPr lang="fr-FR" dirty="0" err="1" smtClean="0">
                <a:ea typeface="ＭＳ Ｐゴシック" charset="0"/>
                <a:cs typeface="ＭＳ Ｐゴシック" charset="0"/>
              </a:rPr>
              <a:t>NETworking</a:t>
            </a:r>
            <a:r>
              <a:rPr lang="fr-FR" dirty="0" smtClean="0">
                <a:ea typeface="ＭＳ Ｐゴシック" charset="0"/>
                <a:cs typeface="ＭＳ Ｐゴシック" charset="0"/>
              </a:rPr>
              <a:t>)</a:t>
            </a:r>
            <a:endParaRPr lang="fr-FR" dirty="0">
              <a:ea typeface="ＭＳ Ｐゴシック" charset="0"/>
              <a:cs typeface="ＭＳ Ｐゴシック" charset="0"/>
            </a:endParaRPr>
          </a:p>
        </p:txBody>
      </p:sp>
    </p:spTree>
    <p:extLst>
      <p:ext uri="{BB962C8B-B14F-4D97-AF65-F5344CB8AC3E}">
        <p14:creationId xmlns:p14="http://schemas.microsoft.com/office/powerpoint/2010/main" val="52626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292"/>
          <p:cNvSpPr>
            <a:spLocks noGrp="1" noRot="1" noChangeAspect="1"/>
          </p:cNvSpPr>
          <p:nvPr>
            <p:ph type="sldImg"/>
          </p:nvPr>
        </p:nvSpPr>
        <p:spPr>
          <a:ln/>
        </p:spPr>
      </p:sp>
      <p:sp>
        <p:nvSpPr>
          <p:cNvPr id="77826" name="Shape 293"/>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51837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64922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97804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fate-sharing model suggests that it is acceptable to lose the state information associated with an entity if, at the same time, the entity itself is lost. Specifically, information about transport level synchronization is stored in the host which is attached to the net and using its communication service.</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37</a:t>
            </a:fld>
            <a:endParaRPr lang="en-US"/>
          </a:p>
        </p:txBody>
      </p:sp>
    </p:spTree>
    <p:extLst>
      <p:ext uri="{BB962C8B-B14F-4D97-AF65-F5344CB8AC3E}">
        <p14:creationId xmlns:p14="http://schemas.microsoft.com/office/powerpoint/2010/main" val="1469804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pPr lvl="0"/>
            <a:endParaRPr/>
          </a:p>
        </p:txBody>
      </p:sp>
      <p:sp>
        <p:nvSpPr>
          <p:cNvPr id="262" name="Shape 262"/>
          <p:cNvSpPr>
            <a:spLocks noGrp="1"/>
          </p:cNvSpPr>
          <p:nvPr>
            <p:ph type="body" sz="quarter" idx="1"/>
          </p:nvPr>
        </p:nvSpPr>
        <p:spPr>
          <a:prstGeom prst="rect">
            <a:avLst/>
          </a:prstGeom>
        </p:spPr>
        <p:txBody>
          <a:bodyPr/>
          <a:lstStyle/>
          <a:p>
            <a:pPr lvl="0">
              <a:defRPr sz="1800"/>
            </a:pPr>
            <a:endParaRPr sz="2200" dirty="0"/>
          </a:p>
        </p:txBody>
      </p:sp>
    </p:spTree>
    <p:extLst>
      <p:ext uri="{BB962C8B-B14F-4D97-AF65-F5344CB8AC3E}">
        <p14:creationId xmlns:p14="http://schemas.microsoft.com/office/powerpoint/2010/main" val="11864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112477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5</a:t>
            </a:fld>
            <a:endParaRPr lang="en-US"/>
          </a:p>
        </p:txBody>
      </p:sp>
    </p:spTree>
    <p:extLst>
      <p:ext uri="{BB962C8B-B14F-4D97-AF65-F5344CB8AC3E}">
        <p14:creationId xmlns:p14="http://schemas.microsoft.com/office/powerpoint/2010/main" val="141724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6788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10</a:t>
            </a:fld>
            <a:endParaRPr lang="en-US"/>
          </a:p>
        </p:txBody>
      </p:sp>
    </p:spTree>
    <p:extLst>
      <p:ext uri="{BB962C8B-B14F-4D97-AF65-F5344CB8AC3E}">
        <p14:creationId xmlns:p14="http://schemas.microsoft.com/office/powerpoint/2010/main" val="11517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80755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26134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726E393-C360-5843-A496-63EA60DC7DC8}" type="slidenum">
              <a:rPr lang="en-US" sz="1300" b="0">
                <a:latin typeface="Times New Roman" charset="0"/>
              </a:rPr>
              <a:pPr eaLnBrk="1" hangingPunct="1"/>
              <a:t>13</a:t>
            </a:fld>
            <a:endParaRPr lang="en-US" sz="1300" b="0">
              <a:latin typeface="Times New Roman" charset="0"/>
            </a:endParaRPr>
          </a:p>
        </p:txBody>
      </p:sp>
    </p:spTree>
    <p:extLst>
      <p:ext uri="{BB962C8B-B14F-4D97-AF65-F5344CB8AC3E}">
        <p14:creationId xmlns:p14="http://schemas.microsoft.com/office/powerpoint/2010/main" val="214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2018 (</a:t>
            </a:r>
            <a:r>
              <a:rPr lang="en-US" b="0" dirty="0" err="1" smtClean="0"/>
              <a:t>TTh</a:t>
            </a:r>
            <a:r>
              <a:rPr lang="en-US" b="0" dirty="0" smtClean="0"/>
              <a:t> 12:00-1:15pm in Shaffer 301</a:t>
            </a:r>
            <a:r>
              <a:rPr lang="en-US" b="0" dirty="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sz="4800" smtClean="0"/>
              <a:t>Protocol Layering</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layers</a:t>
            </a:r>
            <a:endParaRPr lang="en-US" dirty="0"/>
          </a:p>
        </p:txBody>
      </p:sp>
      <p:sp>
        <p:nvSpPr>
          <p:cNvPr id="88" name="Content Placeholder 87"/>
          <p:cNvSpPr>
            <a:spLocks noGrp="1"/>
          </p:cNvSpPr>
          <p:nvPr>
            <p:ph idx="1"/>
          </p:nvPr>
        </p:nvSpPr>
        <p:spPr>
          <a:xfrm>
            <a:off x="685800" y="1600200"/>
            <a:ext cx="5656314" cy="4419600"/>
          </a:xfrm>
        </p:spPr>
        <p:txBody>
          <a:bodyPr/>
          <a:lstStyle/>
          <a:p>
            <a:r>
              <a:rPr lang="en-US" dirty="0" smtClean="0"/>
              <a:t>OSI stands for Open Systems Interconnection model</a:t>
            </a:r>
          </a:p>
          <a:p>
            <a:pPr lvl="1"/>
            <a:r>
              <a:rPr lang="en-US" dirty="0" smtClean="0"/>
              <a:t>Developed by the ISO</a:t>
            </a:r>
          </a:p>
          <a:p>
            <a:endParaRPr lang="en-US" dirty="0"/>
          </a:p>
          <a:p>
            <a:r>
              <a:rPr lang="en-US" dirty="0" smtClean="0"/>
              <a:t>Session and presentation layers are often implemented as part of the application layer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10</a:t>
            </a:fld>
            <a:endParaRPr lang="en-US"/>
          </a:p>
        </p:txBody>
      </p:sp>
      <p:grpSp>
        <p:nvGrpSpPr>
          <p:cNvPr id="7" name="Group 6"/>
          <p:cNvGrpSpPr>
            <a:grpSpLocks/>
          </p:cNvGrpSpPr>
          <p:nvPr/>
        </p:nvGrpSpPr>
        <p:grpSpPr bwMode="auto">
          <a:xfrm>
            <a:off x="7113587" y="2146997"/>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108" y="24"/>
              <a:ext cx="727"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9" name="Rectangle 28"/>
          <p:cNvSpPr>
            <a:spLocks/>
          </p:cNvSpPr>
          <p:nvPr/>
        </p:nvSpPr>
        <p:spPr bwMode="auto">
          <a:xfrm>
            <a:off x="7117085" y="2604641"/>
            <a:ext cx="1649412" cy="431800"/>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7219350" y="2642776"/>
            <a:ext cx="1437885" cy="353943"/>
          </a:xfrm>
          <a:prstGeom prst="rect">
            <a:avLst/>
          </a:prstGeom>
          <a:solidFill>
            <a:schemeClr val="accent4"/>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smtClean="0">
                <a:solidFill>
                  <a:schemeClr val="bg1"/>
                </a:solidFill>
                <a:latin typeface="Arial" charset="0"/>
                <a:cs typeface="Arial" charset="0"/>
                <a:sym typeface="Arial" charset="0"/>
              </a:rPr>
              <a:t>Presentation</a:t>
            </a:r>
            <a:endParaRPr lang="en-US" sz="1800" dirty="0">
              <a:solidFill>
                <a:schemeClr val="bg1"/>
              </a:solidFill>
              <a:latin typeface="Arial" charset="0"/>
              <a:cs typeface="Arial" charset="0"/>
              <a:sym typeface="Arial" charset="0"/>
            </a:endParaRPr>
          </a:p>
        </p:txBody>
      </p:sp>
      <p:sp>
        <p:nvSpPr>
          <p:cNvPr id="14" name="Rectangle 13"/>
          <p:cNvSpPr>
            <a:spLocks/>
          </p:cNvSpPr>
          <p:nvPr/>
        </p:nvSpPr>
        <p:spPr bwMode="auto">
          <a:xfrm>
            <a:off x="7113587" y="3059810"/>
            <a:ext cx="1649412" cy="430213"/>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7454845" y="3097945"/>
            <a:ext cx="963396" cy="353943"/>
          </a:xfrm>
          <a:prstGeom prst="rect">
            <a:avLst/>
          </a:prstGeom>
          <a:solidFill>
            <a:schemeClr val="accent4"/>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a:solidFill>
                  <a:schemeClr val="bg1"/>
                </a:solidFill>
                <a:latin typeface="Arial" charset="0"/>
                <a:cs typeface="Arial" charset="0"/>
                <a:sym typeface="Arial" charset="0"/>
              </a:rPr>
              <a:t>Session</a:t>
            </a:r>
          </a:p>
        </p:txBody>
      </p:sp>
      <p:sp>
        <p:nvSpPr>
          <p:cNvPr id="31" name="TextBox 30"/>
          <p:cNvSpPr txBox="1"/>
          <p:nvPr/>
        </p:nvSpPr>
        <p:spPr>
          <a:xfrm>
            <a:off x="6602732" y="2178231"/>
            <a:ext cx="399468" cy="369332"/>
          </a:xfrm>
          <a:prstGeom prst="rect">
            <a:avLst/>
          </a:prstGeom>
          <a:noFill/>
        </p:spPr>
        <p:txBody>
          <a:bodyPr wrap="none" rtlCol="0">
            <a:spAutoFit/>
          </a:bodyPr>
          <a:lstStyle/>
          <a:p>
            <a:r>
              <a:rPr lang="en-US" sz="1800" dirty="0" smtClean="0"/>
              <a:t>L7</a:t>
            </a:r>
            <a:endParaRPr lang="en-US" sz="1800" dirty="0"/>
          </a:p>
        </p:txBody>
      </p:sp>
      <p:sp>
        <p:nvSpPr>
          <p:cNvPr id="32" name="TextBox 31"/>
          <p:cNvSpPr txBox="1"/>
          <p:nvPr/>
        </p:nvSpPr>
        <p:spPr>
          <a:xfrm>
            <a:off x="6602732" y="2635875"/>
            <a:ext cx="399468" cy="369332"/>
          </a:xfrm>
          <a:prstGeom prst="rect">
            <a:avLst/>
          </a:prstGeom>
          <a:noFill/>
        </p:spPr>
        <p:txBody>
          <a:bodyPr wrap="none" rtlCol="0">
            <a:spAutoFit/>
          </a:bodyPr>
          <a:lstStyle/>
          <a:p>
            <a:r>
              <a:rPr lang="en-US" sz="1800" dirty="0" smtClean="0">
                <a:solidFill>
                  <a:schemeClr val="accent4"/>
                </a:solidFill>
              </a:rPr>
              <a:t>L6</a:t>
            </a:r>
            <a:endParaRPr lang="en-US" sz="1800" dirty="0">
              <a:solidFill>
                <a:schemeClr val="accent4"/>
              </a:solidFill>
            </a:endParaRPr>
          </a:p>
        </p:txBody>
      </p:sp>
      <p:sp>
        <p:nvSpPr>
          <p:cNvPr id="33" name="TextBox 32"/>
          <p:cNvSpPr txBox="1"/>
          <p:nvPr/>
        </p:nvSpPr>
        <p:spPr>
          <a:xfrm>
            <a:off x="6602732" y="3090250"/>
            <a:ext cx="399468" cy="369332"/>
          </a:xfrm>
          <a:prstGeom prst="rect">
            <a:avLst/>
          </a:prstGeom>
          <a:noFill/>
        </p:spPr>
        <p:txBody>
          <a:bodyPr wrap="none" rtlCol="0">
            <a:spAutoFit/>
          </a:bodyPr>
          <a:lstStyle/>
          <a:p>
            <a:r>
              <a:rPr lang="en-US" sz="1800" dirty="0" smtClean="0">
                <a:solidFill>
                  <a:schemeClr val="accent4"/>
                </a:solidFill>
              </a:rPr>
              <a:t>L5</a:t>
            </a:r>
            <a:endParaRPr lang="en-US" sz="1800" dirty="0">
              <a:solidFill>
                <a:schemeClr val="accent4"/>
              </a:solidFill>
            </a:endParaRPr>
          </a:p>
        </p:txBody>
      </p:sp>
      <p:grpSp>
        <p:nvGrpSpPr>
          <p:cNvPr id="72" name="Group 71"/>
          <p:cNvGrpSpPr>
            <a:grpSpLocks/>
          </p:cNvGrpSpPr>
          <p:nvPr/>
        </p:nvGrpSpPr>
        <p:grpSpPr bwMode="auto">
          <a:xfrm>
            <a:off x="7113587" y="3508375"/>
            <a:ext cx="1649412" cy="431800"/>
            <a:chOff x="0" y="0"/>
            <a:chExt cx="943" cy="272"/>
          </a:xfrm>
          <a:solidFill>
            <a:schemeClr val="accent5"/>
          </a:solidFill>
          <a:effectLst/>
        </p:grpSpPr>
        <p:sp>
          <p:nvSpPr>
            <p:cNvPr id="73" name="Rectangle 7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4" name="Rectangle 73"/>
            <p:cNvSpPr>
              <a:spLocks/>
            </p:cNvSpPr>
            <p:nvPr/>
          </p:nvSpPr>
          <p:spPr bwMode="auto">
            <a:xfrm>
              <a:off x="148" y="24"/>
              <a:ext cx="641"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5" name="Group 74"/>
          <p:cNvGrpSpPr>
            <a:grpSpLocks/>
          </p:cNvGrpSpPr>
          <p:nvPr/>
        </p:nvGrpSpPr>
        <p:grpSpPr bwMode="auto">
          <a:xfrm>
            <a:off x="7113587" y="3965575"/>
            <a:ext cx="1649413" cy="428625"/>
            <a:chOff x="0" y="0"/>
            <a:chExt cx="943" cy="270"/>
          </a:xfrm>
          <a:solidFill>
            <a:schemeClr val="accent5"/>
          </a:solidFill>
          <a:effectLst/>
        </p:grpSpPr>
        <p:sp>
          <p:nvSpPr>
            <p:cNvPr id="76" name="Rectangle 75"/>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7" name="Rectangle 76"/>
            <p:cNvSpPr>
              <a:spLocks/>
            </p:cNvSpPr>
            <p:nvPr/>
          </p:nvSpPr>
          <p:spPr bwMode="auto">
            <a:xfrm>
              <a:off x="189" y="23"/>
              <a:ext cx="56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78" name="Group 77"/>
          <p:cNvGrpSpPr>
            <a:grpSpLocks/>
          </p:cNvGrpSpPr>
          <p:nvPr/>
        </p:nvGrpSpPr>
        <p:grpSpPr bwMode="auto">
          <a:xfrm>
            <a:off x="7113587" y="4421188"/>
            <a:ext cx="1649413" cy="431800"/>
            <a:chOff x="0" y="0"/>
            <a:chExt cx="943" cy="272"/>
          </a:xfrm>
          <a:solidFill>
            <a:schemeClr val="accent5"/>
          </a:solidFill>
          <a:effectLst/>
        </p:grpSpPr>
        <p:sp>
          <p:nvSpPr>
            <p:cNvPr id="79" name="Rectangle 7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0" name="Rectangle 79"/>
            <p:cNvSpPr>
              <a:spLocks/>
            </p:cNvSpPr>
            <p:nvPr/>
          </p:nvSpPr>
          <p:spPr bwMode="auto">
            <a:xfrm>
              <a:off x="176" y="24"/>
              <a:ext cx="594"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1" name="Group 80"/>
          <p:cNvGrpSpPr>
            <a:grpSpLocks/>
          </p:cNvGrpSpPr>
          <p:nvPr/>
        </p:nvGrpSpPr>
        <p:grpSpPr bwMode="auto">
          <a:xfrm>
            <a:off x="7113587" y="4878388"/>
            <a:ext cx="1649413" cy="430212"/>
            <a:chOff x="0" y="0"/>
            <a:chExt cx="943" cy="271"/>
          </a:xfrm>
          <a:solidFill>
            <a:schemeClr val="accent5"/>
          </a:solidFill>
          <a:effectLst/>
        </p:grpSpPr>
        <p:sp>
          <p:nvSpPr>
            <p:cNvPr id="82" name="Rectangle 81"/>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3" name="Rectangle 82"/>
            <p:cNvSpPr>
              <a:spLocks/>
            </p:cNvSpPr>
            <p:nvPr/>
          </p:nvSpPr>
          <p:spPr bwMode="auto">
            <a:xfrm>
              <a:off x="187" y="23"/>
              <a:ext cx="572"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4" name="TextBox 83"/>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5" name="TextBox 84"/>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6" name="TextBox 85"/>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87" name="TextBox 86"/>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209350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hape 131"/>
          <p:cNvSpPr>
            <a:spLocks noGrp="1"/>
          </p:cNvSpPr>
          <p:nvPr>
            <p:ph type="title"/>
          </p:nvPr>
        </p:nvSpPr>
        <p:spPr/>
        <p:txBody>
          <a:bodyPr/>
          <a:lstStyle/>
          <a:p>
            <a:r>
              <a:rPr lang="en-US" smtClean="0"/>
              <a:t>Layers</a:t>
            </a:r>
            <a:endParaRPr lang="en-US"/>
          </a:p>
        </p:txBody>
      </p:sp>
      <p:sp>
        <p:nvSpPr>
          <p:cNvPr id="132" name="Shape 132"/>
          <p:cNvSpPr>
            <a:spLocks noGrp="1"/>
          </p:cNvSpPr>
          <p:nvPr>
            <p:ph idx="1"/>
          </p:nvPr>
        </p:nvSpPr>
        <p:spPr/>
        <p:txBody>
          <a:bodyPr/>
          <a:lstStyle/>
          <a:p>
            <a:r>
              <a:rPr lang="en-US" b="0" dirty="0" smtClean="0"/>
              <a:t>Layer: a part of a system with well-defined interfaces to other parts</a:t>
            </a:r>
          </a:p>
          <a:p>
            <a:r>
              <a:rPr lang="en-US" b="0" dirty="0" smtClean="0"/>
              <a:t>One layer interacts only with layer above and layer below</a:t>
            </a:r>
          </a:p>
          <a:p>
            <a:r>
              <a:rPr lang="en-US" b="0" dirty="0" smtClean="0"/>
              <a:t>Two layers interact only through the interface between them</a:t>
            </a:r>
            <a:br>
              <a:rPr lang="en-US" b="0" dirty="0" smtClean="0"/>
            </a:br>
            <a:endParaRPr lang="en-US" b="0" dirty="0" smtClean="0"/>
          </a:p>
          <a:p>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11</a:t>
            </a:fld>
            <a:endParaRPr lang="en-US"/>
          </a:p>
        </p:txBody>
      </p:sp>
    </p:spTree>
    <p:extLst>
      <p:ext uri="{BB962C8B-B14F-4D97-AF65-F5344CB8AC3E}">
        <p14:creationId xmlns:p14="http://schemas.microsoft.com/office/powerpoint/2010/main" val="173520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a:grpSpLocks/>
          </p:cNvGrpSpPr>
          <p:nvPr/>
        </p:nvGrpSpPr>
        <p:grpSpPr bwMode="auto">
          <a:xfrm>
            <a:off x="1272855" y="2362200"/>
            <a:ext cx="1649412" cy="431800"/>
            <a:chOff x="0" y="0"/>
            <a:chExt cx="943" cy="272"/>
          </a:xfrm>
          <a:solidFill>
            <a:schemeClr val="accent5"/>
          </a:solidFill>
          <a:effectLst/>
        </p:grpSpPr>
        <p:sp>
          <p:nvSpPr>
            <p:cNvPr id="52" name="Rectangle 5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3" name="Rectangle 52"/>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54" name="Group 53"/>
          <p:cNvGrpSpPr>
            <a:grpSpLocks/>
          </p:cNvGrpSpPr>
          <p:nvPr/>
        </p:nvGrpSpPr>
        <p:grpSpPr bwMode="auto">
          <a:xfrm>
            <a:off x="1272855" y="2822575"/>
            <a:ext cx="1649412" cy="431800"/>
            <a:chOff x="0" y="0"/>
            <a:chExt cx="943" cy="272"/>
          </a:xfrm>
          <a:solidFill>
            <a:schemeClr val="accent5"/>
          </a:solidFill>
          <a:effectLst/>
        </p:grpSpPr>
        <p:sp>
          <p:nvSpPr>
            <p:cNvPr id="55" name="Rectangle 5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6" name="Rectangle 55"/>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57" name="Group 56"/>
          <p:cNvGrpSpPr>
            <a:grpSpLocks/>
          </p:cNvGrpSpPr>
          <p:nvPr/>
        </p:nvGrpSpPr>
        <p:grpSpPr bwMode="auto">
          <a:xfrm>
            <a:off x="1272855" y="3279775"/>
            <a:ext cx="1649413" cy="428625"/>
            <a:chOff x="0" y="0"/>
            <a:chExt cx="943" cy="270"/>
          </a:xfrm>
          <a:solidFill>
            <a:schemeClr val="accent5"/>
          </a:solidFill>
          <a:effectLst/>
        </p:grpSpPr>
        <p:sp>
          <p:nvSpPr>
            <p:cNvPr id="58" name="Rectangle 5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9" name="Rectangle 58"/>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60" name="Group 59"/>
          <p:cNvGrpSpPr>
            <a:grpSpLocks/>
          </p:cNvGrpSpPr>
          <p:nvPr/>
        </p:nvGrpSpPr>
        <p:grpSpPr bwMode="auto">
          <a:xfrm>
            <a:off x="1272855" y="3735388"/>
            <a:ext cx="1649413" cy="431800"/>
            <a:chOff x="0" y="0"/>
            <a:chExt cx="943" cy="272"/>
          </a:xfrm>
          <a:solidFill>
            <a:schemeClr val="accent5"/>
          </a:solidFill>
          <a:effectLst/>
        </p:grpSpPr>
        <p:sp>
          <p:nvSpPr>
            <p:cNvPr id="61" name="Rectangle 6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2" name="Rectangle 61"/>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63" name="Group 62"/>
          <p:cNvGrpSpPr>
            <a:grpSpLocks/>
          </p:cNvGrpSpPr>
          <p:nvPr/>
        </p:nvGrpSpPr>
        <p:grpSpPr bwMode="auto">
          <a:xfrm>
            <a:off x="1272855" y="4192588"/>
            <a:ext cx="1649413" cy="430212"/>
            <a:chOff x="0" y="0"/>
            <a:chExt cx="943" cy="271"/>
          </a:xfrm>
          <a:solidFill>
            <a:schemeClr val="accent5"/>
          </a:solidFill>
          <a:effectLst/>
        </p:grpSpPr>
        <p:sp>
          <p:nvSpPr>
            <p:cNvPr id="64" name="Rectangle 6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5" name="Rectangle 64"/>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66" name="TextBox 65"/>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67" name="TextBox 66"/>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68" name="TextBox 67"/>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69" name="TextBox 68"/>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70" name="TextBox 69"/>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20481" name="Title 1"/>
          <p:cNvSpPr>
            <a:spLocks noGrp="1"/>
          </p:cNvSpPr>
          <p:nvPr>
            <p:ph type="title"/>
          </p:nvPr>
        </p:nvSpPr>
        <p:spPr/>
        <p:txBody>
          <a:bodyPr/>
          <a:lstStyle/>
          <a:p>
            <a:r>
              <a:rPr lang="en-US" dirty="0"/>
              <a:t>Layers and </a:t>
            </a:r>
            <a:r>
              <a:rPr lang="en-US" dirty="0" smtClean="0"/>
              <a:t>protocols </a:t>
            </a:r>
            <a:endParaRPr lang="en-US" dirty="0"/>
          </a:p>
        </p:txBody>
      </p:sp>
      <p:sp>
        <p:nvSpPr>
          <p:cNvPr id="20482"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Communication between peer layers on</a:t>
            </a:r>
            <a:br>
              <a:rPr lang="en-US" dirty="0" smtClean="0"/>
            </a:br>
            <a:r>
              <a:rPr lang="en-US" dirty="0" smtClean="0"/>
              <a:t>different systems is defined by </a:t>
            </a:r>
            <a:r>
              <a:rPr lang="en-US" dirty="0" smtClean="0">
                <a:solidFill>
                  <a:schemeClr val="accent5"/>
                </a:solidFill>
              </a:rPr>
              <a:t>protocols</a:t>
            </a:r>
          </a:p>
          <a:p>
            <a:pPr lvl="1"/>
            <a:endParaRPr lang="en-US" dirty="0"/>
          </a:p>
        </p:txBody>
      </p:sp>
      <p:cxnSp>
        <p:nvCxnSpPr>
          <p:cNvPr id="20503"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4"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5"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6"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0507"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grpSp>
        <p:nvGrpSpPr>
          <p:cNvPr id="71" name="Group 70"/>
          <p:cNvGrpSpPr>
            <a:grpSpLocks/>
          </p:cNvGrpSpPr>
          <p:nvPr/>
        </p:nvGrpSpPr>
        <p:grpSpPr bwMode="auto">
          <a:xfrm>
            <a:off x="6221732" y="2362200"/>
            <a:ext cx="1649412" cy="431800"/>
            <a:chOff x="0" y="0"/>
            <a:chExt cx="943" cy="272"/>
          </a:xfrm>
          <a:solidFill>
            <a:schemeClr val="accent5"/>
          </a:solidFill>
          <a:effectLst/>
        </p:grpSpPr>
        <p:sp>
          <p:nvSpPr>
            <p:cNvPr id="72" name="Rectangle 7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3" name="Rectangle 72"/>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74" name="Group 73"/>
          <p:cNvGrpSpPr>
            <a:grpSpLocks/>
          </p:cNvGrpSpPr>
          <p:nvPr/>
        </p:nvGrpSpPr>
        <p:grpSpPr bwMode="auto">
          <a:xfrm>
            <a:off x="6221732" y="2822575"/>
            <a:ext cx="1649412" cy="431800"/>
            <a:chOff x="0" y="0"/>
            <a:chExt cx="943" cy="272"/>
          </a:xfrm>
          <a:solidFill>
            <a:schemeClr val="accent5"/>
          </a:solidFill>
          <a:effectLst/>
        </p:grpSpPr>
        <p:sp>
          <p:nvSpPr>
            <p:cNvPr id="75" name="Rectangle 7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6" name="Rectangle 75"/>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7" name="Group 76"/>
          <p:cNvGrpSpPr>
            <a:grpSpLocks/>
          </p:cNvGrpSpPr>
          <p:nvPr/>
        </p:nvGrpSpPr>
        <p:grpSpPr bwMode="auto">
          <a:xfrm>
            <a:off x="6221732" y="3279775"/>
            <a:ext cx="1649413" cy="428625"/>
            <a:chOff x="0" y="0"/>
            <a:chExt cx="943" cy="270"/>
          </a:xfrm>
          <a:solidFill>
            <a:schemeClr val="accent5"/>
          </a:solidFill>
          <a:effectLst/>
        </p:grpSpPr>
        <p:sp>
          <p:nvSpPr>
            <p:cNvPr id="78" name="Rectangle 7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9" name="Rectangle 78"/>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80" name="Group 79"/>
          <p:cNvGrpSpPr>
            <a:grpSpLocks/>
          </p:cNvGrpSpPr>
          <p:nvPr/>
        </p:nvGrpSpPr>
        <p:grpSpPr bwMode="auto">
          <a:xfrm>
            <a:off x="6221732" y="3735388"/>
            <a:ext cx="1649413" cy="431800"/>
            <a:chOff x="0" y="0"/>
            <a:chExt cx="943" cy="272"/>
          </a:xfrm>
          <a:solidFill>
            <a:schemeClr val="accent5"/>
          </a:solidFill>
          <a:effectLst/>
        </p:grpSpPr>
        <p:sp>
          <p:nvSpPr>
            <p:cNvPr id="81" name="Rectangle 8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2" name="Rectangle 81"/>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3" name="Group 82"/>
          <p:cNvGrpSpPr>
            <a:grpSpLocks/>
          </p:cNvGrpSpPr>
          <p:nvPr/>
        </p:nvGrpSpPr>
        <p:grpSpPr bwMode="auto">
          <a:xfrm>
            <a:off x="6221732" y="4192588"/>
            <a:ext cx="1649413" cy="430212"/>
            <a:chOff x="0" y="0"/>
            <a:chExt cx="943" cy="271"/>
          </a:xfrm>
          <a:solidFill>
            <a:schemeClr val="accent5"/>
          </a:solidFill>
          <a:effectLst/>
        </p:grpSpPr>
        <p:sp>
          <p:nvSpPr>
            <p:cNvPr id="84" name="Rectangle 8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5" name="Rectangle 84"/>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6" name="TextBox 85"/>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87" name="TextBox 86"/>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88" name="TextBox 87"/>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89" name="TextBox 88"/>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90" name="TextBox 89"/>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
        <p:nvSpPr>
          <p:cNvPr id="13" name="Slide Number Placeholder 12"/>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42141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2255837"/>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6"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8" y="1524000"/>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7"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022850"/>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8"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3349625"/>
            <a:ext cx="508000" cy="98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pic>
        <p:nvPicPr>
          <p:cNvPr id="21509"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4186237"/>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sp>
        <p:nvSpPr>
          <p:cNvPr id="21510" name="Line 11"/>
          <p:cNvSpPr>
            <a:spLocks noChangeShapeType="1"/>
          </p:cNvSpPr>
          <p:nvPr/>
        </p:nvSpPr>
        <p:spPr bwMode="auto">
          <a:xfrm>
            <a:off x="3843338" y="2057400"/>
            <a:ext cx="1825625" cy="608012"/>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1" name="Line 12"/>
          <p:cNvSpPr>
            <a:spLocks noChangeShapeType="1"/>
          </p:cNvSpPr>
          <p:nvPr/>
        </p:nvSpPr>
        <p:spPr bwMode="auto">
          <a:xfrm>
            <a:off x="3843338" y="4033837"/>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2" name="Line 13"/>
          <p:cNvSpPr>
            <a:spLocks noChangeShapeType="1"/>
          </p:cNvSpPr>
          <p:nvPr/>
        </p:nvSpPr>
        <p:spPr bwMode="auto">
          <a:xfrm flipH="1">
            <a:off x="3843338" y="3046412"/>
            <a:ext cx="1825625" cy="608013"/>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3" name="Line 14"/>
          <p:cNvSpPr>
            <a:spLocks noChangeShapeType="1"/>
          </p:cNvSpPr>
          <p:nvPr/>
        </p:nvSpPr>
        <p:spPr bwMode="auto">
          <a:xfrm flipH="1">
            <a:off x="3843338" y="4946650"/>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sp>
        <p:nvSpPr>
          <p:cNvPr id="21514" name="Rectangle 15"/>
          <p:cNvSpPr>
            <a:spLocks/>
          </p:cNvSpPr>
          <p:nvPr/>
        </p:nvSpPr>
        <p:spPr bwMode="auto">
          <a:xfrm>
            <a:off x="3862388" y="1709737"/>
            <a:ext cx="1425575"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a:cs typeface="Times New Roman" charset="0"/>
              </a:rPr>
              <a:t>Friendly</a:t>
            </a:r>
            <a:br>
              <a:rPr lang="en-US" dirty="0">
                <a:cs typeface="Times New Roman" charset="0"/>
              </a:rPr>
            </a:br>
            <a:r>
              <a:rPr lang="en-US" dirty="0">
                <a:cs typeface="Times New Roman" charset="0"/>
              </a:rPr>
              <a:t> greeting</a:t>
            </a:r>
          </a:p>
        </p:txBody>
      </p:sp>
      <p:sp>
        <p:nvSpPr>
          <p:cNvPr id="21515" name="Rectangle 17"/>
          <p:cNvSpPr>
            <a:spLocks/>
          </p:cNvSpPr>
          <p:nvPr/>
        </p:nvSpPr>
        <p:spPr bwMode="auto">
          <a:xfrm>
            <a:off x="4169569" y="3965575"/>
            <a:ext cx="8112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Time?</a:t>
            </a:r>
          </a:p>
        </p:txBody>
      </p:sp>
      <p:sp>
        <p:nvSpPr>
          <p:cNvPr id="21516" name="Rectangle 18"/>
          <p:cNvSpPr>
            <a:spLocks/>
          </p:cNvSpPr>
          <p:nvPr/>
        </p:nvSpPr>
        <p:spPr bwMode="auto">
          <a:xfrm>
            <a:off x="4090662" y="4953000"/>
            <a:ext cx="969024" cy="196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smtClean="0">
                <a:cs typeface="Times New Roman" charset="0"/>
              </a:rPr>
              <a:t>12:10 PM</a:t>
            </a:r>
            <a:endParaRPr lang="en-US" dirty="0">
              <a:cs typeface="Times New Roman" charset="0"/>
            </a:endParaRPr>
          </a:p>
        </p:txBody>
      </p:sp>
      <p:sp>
        <p:nvSpPr>
          <p:cNvPr id="21517" name="Rectangle 21"/>
          <p:cNvSpPr>
            <a:spLocks/>
          </p:cNvSpPr>
          <p:nvPr/>
        </p:nvSpPr>
        <p:spPr bwMode="auto">
          <a:xfrm>
            <a:off x="4019107" y="5486400"/>
            <a:ext cx="1112139" cy="393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smtClean="0">
                <a:cs typeface="Times New Roman" charset="0"/>
              </a:rPr>
              <a:t>Thanks!</a:t>
            </a:r>
            <a:r>
              <a:rPr lang="en-US" dirty="0">
                <a:cs typeface="Times New Roman" charset="0"/>
              </a:rPr>
              <a:t/>
            </a:r>
            <a:br>
              <a:rPr lang="en-US" dirty="0">
                <a:cs typeface="Times New Roman" charset="0"/>
              </a:rPr>
            </a:br>
            <a:r>
              <a:rPr lang="en-US" dirty="0">
                <a:cs typeface="Times New Roman" charset="0"/>
              </a:rPr>
              <a:t> </a:t>
            </a:r>
            <a:r>
              <a:rPr lang="en-US" dirty="0" smtClean="0">
                <a:cs typeface="Times New Roman" charset="0"/>
              </a:rPr>
              <a:t>Let’s start</a:t>
            </a:r>
            <a:endParaRPr lang="en-US" dirty="0">
              <a:cs typeface="Times New Roman" charset="0"/>
            </a:endParaRPr>
          </a:p>
        </p:txBody>
      </p:sp>
      <p:sp>
        <p:nvSpPr>
          <p:cNvPr id="21518" name="Rectangle 15"/>
          <p:cNvSpPr>
            <a:spLocks/>
          </p:cNvSpPr>
          <p:nvPr/>
        </p:nvSpPr>
        <p:spPr bwMode="auto">
          <a:xfrm>
            <a:off x="3862388" y="2822575"/>
            <a:ext cx="1425575"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Friendly</a:t>
            </a:r>
            <a:br>
              <a:rPr lang="en-US">
                <a:cs typeface="Times New Roman" charset="0"/>
              </a:rPr>
            </a:br>
            <a:r>
              <a:rPr lang="en-US">
                <a:cs typeface="Times New Roman" charset="0"/>
              </a:rPr>
              <a:t> greeting</a:t>
            </a:r>
          </a:p>
        </p:txBody>
      </p:sp>
      <p:sp>
        <p:nvSpPr>
          <p:cNvPr id="21519" name="Line 12"/>
          <p:cNvSpPr>
            <a:spLocks noChangeShapeType="1"/>
          </p:cNvSpPr>
          <p:nvPr/>
        </p:nvSpPr>
        <p:spPr bwMode="auto">
          <a:xfrm>
            <a:off x="3775075" y="5794375"/>
            <a:ext cx="1825625" cy="609600"/>
          </a:xfrm>
          <a:prstGeom prst="line">
            <a:avLst/>
          </a:prstGeom>
          <a:noFill/>
          <a:ln w="508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p>
        </p:txBody>
      </p:sp>
      <p:pic>
        <p:nvPicPr>
          <p:cNvPr id="2152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795962"/>
            <a:ext cx="34607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114FFB"/>
                </a:solidFill>
                <a:miter lim="800000"/>
                <a:headEnd/>
                <a:tailEnd/>
              </a14:hiddenLine>
            </a:ext>
          </a:extLst>
        </p:spPr>
      </p:pic>
      <p:sp>
        <p:nvSpPr>
          <p:cNvPr id="21521" name="Rectangle 4"/>
          <p:cNvSpPr>
            <a:spLocks noGrp="1" noChangeArrowheads="1"/>
          </p:cNvSpPr>
          <p:nvPr>
            <p:ph type="title"/>
          </p:nvPr>
        </p:nvSpPr>
        <p:spPr/>
        <p:txBody>
          <a:bodyPr/>
          <a:lstStyle/>
          <a:p>
            <a:r>
              <a:rPr lang="en-US" smtClean="0"/>
              <a:t>What is a Protocol?</a:t>
            </a:r>
            <a:endParaRPr lang="en-US"/>
          </a:p>
        </p:txBody>
      </p:sp>
      <p:sp>
        <p:nvSpPr>
          <p:cNvPr id="6" name="Slide Number Placeholder 5"/>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7442799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P spid="21512" grpId="0" animBg="1"/>
      <p:bldP spid="21513" grpId="0" animBg="1"/>
      <p:bldP spid="21514" grpId="0"/>
      <p:bldP spid="21515" grpId="0"/>
      <p:bldP spid="21516" grpId="0"/>
      <p:bldP spid="21517" grpId="0"/>
      <p:bldP spid="21518" grpId="0"/>
      <p:bldP spid="215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597152" y="5171282"/>
            <a:ext cx="6099048"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Data</a:t>
            </a:r>
            <a:endParaRPr kumimoji="0" lang="en-US" sz="2400" b="1" i="0" u="none" strike="noStrike" cap="none" normalizeH="0" baseline="0" dirty="0" smtClean="0">
              <a:ln>
                <a:noFill/>
              </a:ln>
              <a:solidFill>
                <a:schemeClr val="bg1"/>
              </a:solidFill>
              <a:effectLst/>
              <a:latin typeface="Arial" charset="0"/>
            </a:endParaRPr>
          </a:p>
        </p:txBody>
      </p:sp>
      <p:sp>
        <p:nvSpPr>
          <p:cNvPr id="24577"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(in the same later) on how to communicate</a:t>
            </a:r>
          </a:p>
          <a:p>
            <a:r>
              <a:rPr lang="en-US" dirty="0" smtClean="0"/>
              <a:t>Defines the </a:t>
            </a:r>
            <a:r>
              <a:rPr lang="en-US" dirty="0" smtClean="0">
                <a:solidFill>
                  <a:schemeClr val="accent5"/>
                </a:solidFill>
              </a:rPr>
              <a:t>syntax </a:t>
            </a:r>
            <a:r>
              <a:rPr lang="en-US" dirty="0" smtClean="0"/>
              <a:t>of communication</a:t>
            </a:r>
          </a:p>
          <a:p>
            <a:pPr lvl="1"/>
            <a:r>
              <a:rPr lang="en-US" dirty="0">
                <a:solidFill>
                  <a:schemeClr val="accent4"/>
                </a:solidFill>
              </a:rPr>
              <a:t>H</a:t>
            </a:r>
            <a:r>
              <a:rPr lang="en-US" dirty="0" smtClean="0">
                <a:solidFill>
                  <a:schemeClr val="accent4"/>
                </a:solidFill>
              </a:rPr>
              <a:t>eader</a:t>
            </a:r>
            <a:r>
              <a:rPr lang="en-US" dirty="0" smtClean="0">
                <a:solidFill>
                  <a:schemeClr val="accent5"/>
                </a:solidFill>
              </a:rPr>
              <a:t> </a:t>
            </a:r>
            <a:r>
              <a:rPr lang="en-US" dirty="0" smtClean="0">
                <a:sym typeface="Wingdings"/>
              </a:rPr>
              <a:t></a:t>
            </a:r>
            <a:r>
              <a:rPr lang="en-US" dirty="0" smtClean="0"/>
              <a:t> instructions on how to process </a:t>
            </a:r>
            <a:r>
              <a:rPr lang="en-US" dirty="0" smtClean="0">
                <a:solidFill>
                  <a:schemeClr val="accent5"/>
                </a:solidFill>
              </a:rPr>
              <a:t>payload</a:t>
            </a:r>
          </a:p>
          <a:p>
            <a:pPr lvl="1"/>
            <a:r>
              <a:rPr lang="en-US" dirty="0" smtClean="0"/>
              <a:t>Each protocol defines the format of its headers</a:t>
            </a:r>
          </a:p>
          <a:p>
            <a:pPr lvl="2"/>
            <a:r>
              <a:rPr lang="en-US" dirty="0" smtClean="0"/>
              <a:t>e.g., “the first 32 bits carry the destination address”</a:t>
            </a:r>
          </a:p>
          <a:p>
            <a:pPr lvl="1"/>
            <a:endParaRPr lang="en-US" dirty="0" smtClean="0"/>
          </a:p>
          <a:p>
            <a:pPr lvl="1"/>
            <a:endParaRPr lang="en-US" dirty="0" smtClean="0"/>
          </a:p>
          <a:p>
            <a:endParaRPr lang="en-US" dirty="0"/>
          </a:p>
        </p:txBody>
      </p:sp>
      <p:sp>
        <p:nvSpPr>
          <p:cNvPr id="14" name="Text Box 52"/>
          <p:cNvSpPr txBox="1">
            <a:spLocks noChangeArrowheads="1"/>
          </p:cNvSpPr>
          <p:nvPr/>
        </p:nvSpPr>
        <p:spPr bwMode="auto">
          <a:xfrm>
            <a:off x="190500" y="6151563"/>
            <a:ext cx="1050925" cy="525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0" tIns="45716" rIns="91430" bIns="45716">
            <a:spAutoFit/>
          </a:bodyPr>
          <a:lstStyle/>
          <a:p>
            <a:pPr>
              <a:defRPr/>
            </a:pPr>
            <a:r>
              <a:rPr lang="en-US" sz="2800" dirty="0">
                <a:solidFill>
                  <a:schemeClr val="bg1"/>
                </a:solidFill>
              </a:rPr>
              <a:t>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19" name="Rectangle 18"/>
          <p:cNvSpPr/>
          <p:nvPr/>
        </p:nvSpPr>
        <p:spPr bwMode="auto">
          <a:xfrm>
            <a:off x="1600200" y="5181600"/>
            <a:ext cx="4343400"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charset="0"/>
              </a:rPr>
              <a:t>Payload</a:t>
            </a:r>
          </a:p>
        </p:txBody>
      </p:sp>
      <p:sp>
        <p:nvSpPr>
          <p:cNvPr id="22" name="Rectangle 21"/>
          <p:cNvSpPr/>
          <p:nvPr/>
        </p:nvSpPr>
        <p:spPr bwMode="auto">
          <a:xfrm>
            <a:off x="5943600" y="5171282"/>
            <a:ext cx="1752600" cy="619918"/>
          </a:xfrm>
          <a:prstGeom prst="rect">
            <a:avLst/>
          </a:prstGeom>
          <a:solidFill>
            <a:schemeClr val="accent4"/>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rPr>
              <a:t>Header</a:t>
            </a:r>
            <a:endParaRPr kumimoji="0" lang="en-US" sz="2400" b="1"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1552745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19"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smtClean="0"/>
              <a:t>What is a Protocol?</a:t>
            </a:r>
            <a:endParaRPr lang="en-US"/>
          </a:p>
        </p:txBody>
      </p:sp>
      <p:sp>
        <p:nvSpPr>
          <p:cNvPr id="6149" name="Rectangle 5"/>
          <p:cNvSpPr>
            <a:spLocks noGrp="1" noChangeArrowheads="1"/>
          </p:cNvSpPr>
          <p:nvPr>
            <p:ph type="body" idx="1"/>
          </p:nvPr>
        </p:nvSpPr>
        <p:spPr/>
        <p:txBody>
          <a:bodyPr/>
          <a:lstStyle/>
          <a:p>
            <a:r>
              <a:rPr lang="en-US" dirty="0" smtClean="0"/>
              <a:t>An agreement between parties on how to communicate</a:t>
            </a:r>
            <a:endParaRPr lang="en-US" dirty="0"/>
          </a:p>
          <a:p>
            <a:r>
              <a:rPr lang="en-US" dirty="0" smtClean="0"/>
              <a:t>Defines the </a:t>
            </a:r>
            <a:r>
              <a:rPr lang="en-US" dirty="0" smtClean="0">
                <a:solidFill>
                  <a:schemeClr val="accent5"/>
                </a:solidFill>
              </a:rPr>
              <a:t>syntax </a:t>
            </a:r>
            <a:r>
              <a:rPr lang="en-US" dirty="0" smtClean="0"/>
              <a:t>of communication</a:t>
            </a:r>
          </a:p>
          <a:p>
            <a:r>
              <a:rPr lang="en-US" dirty="0" smtClean="0"/>
              <a:t>And </a:t>
            </a:r>
            <a:r>
              <a:rPr lang="en-US" dirty="0" smtClean="0">
                <a:solidFill>
                  <a:schemeClr val="accent5"/>
                </a:solidFill>
              </a:rPr>
              <a:t>semantics</a:t>
            </a:r>
          </a:p>
          <a:p>
            <a:pPr lvl="1"/>
            <a:r>
              <a:rPr lang="en-US" dirty="0" smtClean="0"/>
              <a:t>“First a hello, then a request…”</a:t>
            </a:r>
          </a:p>
          <a:p>
            <a:pPr lvl="1"/>
            <a:r>
              <a:rPr lang="en-US" dirty="0" smtClean="0"/>
              <a:t>We will study many protocols later in the semester</a:t>
            </a:r>
          </a:p>
          <a:p>
            <a:r>
              <a:rPr lang="en-US" dirty="0" smtClean="0"/>
              <a:t>Protocols exist at many levels, hardware, and software</a:t>
            </a:r>
          </a:p>
          <a:p>
            <a:pPr lvl="1"/>
            <a:r>
              <a:rPr lang="en-US" dirty="0"/>
              <a:t>D</a:t>
            </a:r>
            <a:r>
              <a:rPr lang="en-US" dirty="0" smtClean="0"/>
              <a:t>efined by standards bodies like IETF, IEEE, ITU</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39521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at different layers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accent4"/>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accent4"/>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accent4"/>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accent4"/>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accent4"/>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accent4"/>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accent4"/>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accent4"/>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accent4"/>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accent4"/>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accent4"/>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accent4"/>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accent4"/>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867768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Plethora</a:t>
            </a:r>
            <a:r>
              <a:rPr lang="zh-CN" altLang="en-US" dirty="0" smtClean="0"/>
              <a:t> </a:t>
            </a:r>
            <a:r>
              <a:rPr lang="en-US" altLang="zh-CN" dirty="0" smtClean="0"/>
              <a:t>of</a:t>
            </a:r>
            <a:r>
              <a:rPr lang="zh-CN" altLang="en-US" dirty="0" smtClean="0"/>
              <a:t> </a:t>
            </a:r>
            <a:r>
              <a:rPr lang="en-US" altLang="zh-CN" dirty="0" smtClean="0"/>
              <a:t>Protocol</a:t>
            </a:r>
            <a:r>
              <a:rPr lang="zh-CN" altLang="en-US" dirty="0" smtClean="0"/>
              <a:t> </a:t>
            </a:r>
            <a:r>
              <a:rPr lang="en-US" altLang="zh-CN" dirty="0" smtClean="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17</a:t>
            </a:fld>
            <a:endParaRPr lang="en-US"/>
          </a:p>
        </p:txBody>
      </p:sp>
    </p:spTree>
    <p:extLst>
      <p:ext uri="{BB962C8B-B14F-4D97-AF65-F5344CB8AC3E}">
        <p14:creationId xmlns:p14="http://schemas.microsoft.com/office/powerpoint/2010/main" val="14597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network layer protocol</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smtClean="0"/>
              <a:t>L7</a:t>
            </a:r>
            <a:endParaRPr lang="en-US" sz="1800" dirty="0"/>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smtClean="0"/>
              <a:t>L4</a:t>
            </a:r>
            <a:endParaRPr lang="en-US" sz="1800" dirty="0"/>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smtClean="0"/>
              <a:t>L3</a:t>
            </a:r>
            <a:endParaRPr lang="en-US" sz="1800" dirty="0"/>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smtClean="0"/>
              <a:t>L2</a:t>
            </a:r>
            <a:endParaRPr lang="en-US" sz="1800" dirty="0"/>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smtClean="0"/>
              <a:t>L1</a:t>
            </a:r>
            <a:endParaRPr lang="en-US" sz="1800" dirty="0"/>
          </a:p>
        </p:txBody>
      </p:sp>
      <p:sp>
        <p:nvSpPr>
          <p:cNvPr id="33" name="TextBox 32"/>
          <p:cNvSpPr txBox="1"/>
          <p:nvPr/>
        </p:nvSpPr>
        <p:spPr>
          <a:xfrm>
            <a:off x="4180052"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34" name="TextBox 33"/>
          <p:cNvSpPr txBox="1"/>
          <p:nvPr/>
        </p:nvSpPr>
        <p:spPr>
          <a:xfrm>
            <a:off x="5459052"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36" name="TextBox 35"/>
          <p:cNvSpPr txBox="1"/>
          <p:nvPr/>
        </p:nvSpPr>
        <p:spPr>
          <a:xfrm>
            <a:off x="4953000"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37" name="TextBox 36"/>
          <p:cNvSpPr txBox="1"/>
          <p:nvPr/>
        </p:nvSpPr>
        <p:spPr>
          <a:xfrm>
            <a:off x="7329021"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39" name="TextBox 38"/>
          <p:cNvSpPr txBox="1"/>
          <p:nvPr/>
        </p:nvSpPr>
        <p:spPr>
          <a:xfrm>
            <a:off x="7278469"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40" name="TextBox 39"/>
          <p:cNvSpPr txBox="1"/>
          <p:nvPr/>
        </p:nvSpPr>
        <p:spPr>
          <a:xfrm>
            <a:off x="6134725"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41" name="TextBox 40"/>
          <p:cNvSpPr txBox="1"/>
          <p:nvPr/>
        </p:nvSpPr>
        <p:spPr>
          <a:xfrm>
            <a:off x="4724400"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42" name="TextBox 41"/>
          <p:cNvSpPr txBox="1"/>
          <p:nvPr/>
        </p:nvSpPr>
        <p:spPr>
          <a:xfrm>
            <a:off x="7670804"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43" name="TextBox 42"/>
          <p:cNvSpPr txBox="1"/>
          <p:nvPr/>
        </p:nvSpPr>
        <p:spPr>
          <a:xfrm>
            <a:off x="6610076"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44" name="TextBox 43"/>
          <p:cNvSpPr txBox="1"/>
          <p:nvPr/>
        </p:nvSpPr>
        <p:spPr>
          <a:xfrm>
            <a:off x="5382636"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45" name="TextBox 44"/>
          <p:cNvSpPr txBox="1"/>
          <p:nvPr/>
        </p:nvSpPr>
        <p:spPr>
          <a:xfrm>
            <a:off x="4180844"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46" name="TextBox 45"/>
          <p:cNvSpPr txBox="1"/>
          <p:nvPr/>
        </p:nvSpPr>
        <p:spPr>
          <a:xfrm>
            <a:off x="7824692"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47" name="TextBox 46"/>
          <p:cNvSpPr txBox="1"/>
          <p:nvPr/>
        </p:nvSpPr>
        <p:spPr>
          <a:xfrm>
            <a:off x="6699580"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spTree>
    <p:extLst>
      <p:ext uri="{BB962C8B-B14F-4D97-AF65-F5344CB8AC3E}">
        <p14:creationId xmlns:p14="http://schemas.microsoft.com/office/powerpoint/2010/main" val="1026421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students say about this course?</a:t>
            </a:r>
            <a:endParaRPr lang="en-US" dirty="0"/>
          </a:p>
        </p:txBody>
      </p:sp>
      <p:sp>
        <p:nvSpPr>
          <p:cNvPr id="3" name="Content Placeholder 2"/>
          <p:cNvSpPr>
            <a:spLocks noGrp="1"/>
          </p:cNvSpPr>
          <p:nvPr>
            <p:ph idx="1"/>
          </p:nvPr>
        </p:nvSpPr>
        <p:spPr/>
        <p:txBody>
          <a:bodyPr/>
          <a:lstStyle/>
          <a:p>
            <a:r>
              <a:rPr lang="en-US" b="0" dirty="0"/>
              <a:t>“In </a:t>
            </a:r>
            <a:r>
              <a:rPr lang="en-US" b="0" dirty="0" smtClean="0"/>
              <a:t>the computer networks class, </a:t>
            </a:r>
            <a:r>
              <a:rPr lang="en-US" b="0" dirty="0"/>
              <a:t>I fell asleep at the </a:t>
            </a:r>
            <a:r>
              <a:rPr lang="en-US" b="0" dirty="0">
                <a:solidFill>
                  <a:schemeClr val="accent5"/>
                </a:solidFill>
              </a:rPr>
              <a:t>start</a:t>
            </a:r>
            <a:r>
              <a:rPr lang="en-US" b="0" dirty="0"/>
              <a:t> of the semester when the </a:t>
            </a:r>
            <a:r>
              <a:rPr lang="en-US" b="0" dirty="0">
                <a:solidFill>
                  <a:schemeClr val="accent5"/>
                </a:solidFill>
              </a:rPr>
              <a:t>IP </a:t>
            </a:r>
            <a:r>
              <a:rPr lang="en-US" b="0" dirty="0"/>
              <a:t>header</a:t>
            </a:r>
            <a:r>
              <a:rPr lang="en-US" b="0" dirty="0">
                <a:solidFill>
                  <a:schemeClr val="accent5"/>
                </a:solidFill>
              </a:rPr>
              <a:t> </a:t>
            </a:r>
            <a:r>
              <a:rPr lang="en-US" b="0" dirty="0"/>
              <a:t>was on the screen, and woke up at the </a:t>
            </a:r>
            <a:r>
              <a:rPr lang="en-US" b="0" dirty="0">
                <a:solidFill>
                  <a:schemeClr val="accent5"/>
                </a:solidFill>
              </a:rPr>
              <a:t>end</a:t>
            </a:r>
            <a:r>
              <a:rPr lang="en-US" b="0" dirty="0"/>
              <a:t> of the semester with the </a:t>
            </a:r>
            <a:r>
              <a:rPr lang="en-US" b="0" dirty="0">
                <a:solidFill>
                  <a:schemeClr val="accent5"/>
                </a:solidFill>
              </a:rPr>
              <a:t>TCP</a:t>
            </a:r>
            <a:r>
              <a:rPr lang="en-US" b="0" dirty="0"/>
              <a:t> header on the screen.”</a:t>
            </a:r>
          </a:p>
          <a:p>
            <a:pPr lvl="2"/>
            <a:endParaRPr lang="en-US" dirty="0"/>
          </a:p>
          <a:p>
            <a:r>
              <a:rPr lang="en-US" b="0" dirty="0"/>
              <a:t>“Network class final: </a:t>
            </a:r>
            <a:r>
              <a:rPr lang="en-US" b="0" dirty="0">
                <a:solidFill>
                  <a:schemeClr val="accent5"/>
                </a:solidFill>
              </a:rPr>
              <a:t>ARP, DHCP, ICMP, IGMP, IP, TCP, UDP.</a:t>
            </a:r>
            <a:r>
              <a:rPr lang="en-US" b="0" dirty="0"/>
              <a:t>”</a:t>
            </a:r>
          </a:p>
          <a:p>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4245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How is communication organized?</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038834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smtClean="0"/>
              <a:t>Layer encapsulation:</a:t>
            </a:r>
            <a:r>
              <a:rPr lang="en-US" dirty="0"/>
              <a:t/>
            </a:r>
            <a:br>
              <a:rPr lang="en-US" dirty="0"/>
            </a:br>
            <a:r>
              <a:rPr lang="en-US" dirty="0" smtClean="0"/>
              <a:t>Protocol headers</a:t>
            </a:r>
            <a:endParaRPr lang="en-US" dirty="0"/>
          </a:p>
        </p:txBody>
      </p:sp>
      <p:sp>
        <p:nvSpPr>
          <p:cNvPr id="27690" name="Line 4"/>
          <p:cNvSpPr>
            <a:spLocks noChangeShapeType="1"/>
          </p:cNvSpPr>
          <p:nvPr/>
        </p:nvSpPr>
        <p:spPr bwMode="auto">
          <a:xfrm>
            <a:off x="1600200" y="2438400"/>
            <a:ext cx="0" cy="3124200"/>
          </a:xfrm>
          <a:prstGeom prst="line">
            <a:avLst/>
          </a:prstGeom>
          <a:noFill/>
          <a:ln w="28575">
            <a:solidFill>
              <a:schemeClr val="accent4"/>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91" name="Line 5"/>
          <p:cNvSpPr>
            <a:spLocks noChangeShapeType="1"/>
          </p:cNvSpPr>
          <p:nvPr/>
        </p:nvSpPr>
        <p:spPr bwMode="auto">
          <a:xfrm flipV="1">
            <a:off x="7391400" y="2438400"/>
            <a:ext cx="0" cy="3124200"/>
          </a:xfrm>
          <a:prstGeom prst="line">
            <a:avLst/>
          </a:prstGeom>
          <a:noFill/>
          <a:ln w="28575">
            <a:solidFill>
              <a:schemeClr val="accent4"/>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93" name="Line 7"/>
          <p:cNvSpPr>
            <a:spLocks noChangeShapeType="1"/>
          </p:cNvSpPr>
          <p:nvPr/>
        </p:nvSpPr>
        <p:spPr bwMode="auto">
          <a:xfrm>
            <a:off x="1600200" y="5562600"/>
            <a:ext cx="5791200" cy="0"/>
          </a:xfrm>
          <a:prstGeom prst="line">
            <a:avLst/>
          </a:prstGeom>
          <a:noFill/>
          <a:ln w="28575">
            <a:solidFill>
              <a:schemeClr val="accent4"/>
            </a:solidFill>
            <a:round/>
            <a:headEnd/>
            <a:tailEnd/>
          </a:ln>
          <a:extLst>
            <a:ext uri="{909E8E84-426E-40dd-AFC4-6F175D3DCCD1}">
              <a14:hiddenFill xmlns:a14="http://schemas.microsoft.com/office/drawing/2010/main" xmlns="">
                <a:noFill/>
              </a14:hiddenFill>
            </a:ext>
          </a:extLst>
        </p:spPr>
        <p:txBody>
          <a:bodyPr wrap="none" anchor="ctr"/>
          <a:lstStyle/>
          <a:p>
            <a:endParaRPr lang="en-US" b="0"/>
          </a:p>
        </p:txBody>
      </p:sp>
      <p:sp>
        <p:nvSpPr>
          <p:cNvPr id="27683" name="Rectangle 11"/>
          <p:cNvSpPr>
            <a:spLocks noChangeArrowheads="1"/>
          </p:cNvSpPr>
          <p:nvPr/>
        </p:nvSpPr>
        <p:spPr bwMode="auto">
          <a:xfrm rot="10800000">
            <a:off x="27416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4" name="Rectangle 12"/>
          <p:cNvSpPr>
            <a:spLocks noChangeArrowheads="1"/>
          </p:cNvSpPr>
          <p:nvPr/>
        </p:nvSpPr>
        <p:spPr bwMode="auto">
          <a:xfrm rot="10800000">
            <a:off x="25892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5" name="Rectangle 13"/>
          <p:cNvSpPr>
            <a:spLocks noChangeArrowheads="1"/>
          </p:cNvSpPr>
          <p:nvPr/>
        </p:nvSpPr>
        <p:spPr bwMode="auto">
          <a:xfrm>
            <a:off x="914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6" name="Rectangle 14"/>
          <p:cNvSpPr>
            <a:spLocks noChangeArrowheads="1"/>
          </p:cNvSpPr>
          <p:nvPr/>
        </p:nvSpPr>
        <p:spPr bwMode="auto">
          <a:xfrm>
            <a:off x="6629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7" name="Rectangle 15"/>
          <p:cNvSpPr>
            <a:spLocks noChangeArrowheads="1"/>
          </p:cNvSpPr>
          <p:nvPr/>
        </p:nvSpPr>
        <p:spPr bwMode="auto">
          <a:xfrm rot="10800000">
            <a:off x="58658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8" name="Rectangle 16"/>
          <p:cNvSpPr>
            <a:spLocks noChangeArrowheads="1"/>
          </p:cNvSpPr>
          <p:nvPr/>
        </p:nvSpPr>
        <p:spPr bwMode="auto">
          <a:xfrm rot="10800000">
            <a:off x="57134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9" name="Text Box 17"/>
          <p:cNvSpPr txBox="1">
            <a:spLocks noChangeArrowheads="1"/>
          </p:cNvSpPr>
          <p:nvPr/>
        </p:nvSpPr>
        <p:spPr bwMode="auto">
          <a:xfrm>
            <a:off x="3752850" y="3657600"/>
            <a:ext cx="16081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b="0" dirty="0">
                <a:solidFill>
                  <a:srgbClr val="000000"/>
                </a:solidFill>
                <a:latin typeface="Arial" charset="0"/>
              </a:rPr>
              <a:t>TCP header</a:t>
            </a:r>
          </a:p>
        </p:txBody>
      </p:sp>
      <p:sp>
        <p:nvSpPr>
          <p:cNvPr id="27674" name="Rectangle 19"/>
          <p:cNvSpPr>
            <a:spLocks noChangeArrowheads="1"/>
          </p:cNvSpPr>
          <p:nvPr/>
        </p:nvSpPr>
        <p:spPr bwMode="auto">
          <a:xfrm rot="10800000">
            <a:off x="2895600"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5" name="Rectangle 20"/>
          <p:cNvSpPr>
            <a:spLocks noChangeArrowheads="1"/>
          </p:cNvSpPr>
          <p:nvPr/>
        </p:nvSpPr>
        <p:spPr bwMode="auto">
          <a:xfrm rot="10800000">
            <a:off x="2667000"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6" name="Rectangle 21"/>
          <p:cNvSpPr>
            <a:spLocks noChangeArrowheads="1"/>
          </p:cNvSpPr>
          <p:nvPr/>
        </p:nvSpPr>
        <p:spPr bwMode="auto">
          <a:xfrm rot="10800000">
            <a:off x="2590800"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7" name="Rectangle 22"/>
          <p:cNvSpPr>
            <a:spLocks noChangeArrowheads="1"/>
          </p:cNvSpPr>
          <p:nvPr/>
        </p:nvSpPr>
        <p:spPr bwMode="auto">
          <a:xfrm>
            <a:off x="914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8" name="Rectangle 23"/>
          <p:cNvSpPr>
            <a:spLocks noChangeArrowheads="1"/>
          </p:cNvSpPr>
          <p:nvPr/>
        </p:nvSpPr>
        <p:spPr bwMode="auto">
          <a:xfrm>
            <a:off x="6629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9" name="Rectangle 24"/>
          <p:cNvSpPr>
            <a:spLocks noChangeArrowheads="1"/>
          </p:cNvSpPr>
          <p:nvPr/>
        </p:nvSpPr>
        <p:spPr bwMode="auto">
          <a:xfrm rot="10800000">
            <a:off x="5865813"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0" name="Rectangle 25"/>
          <p:cNvSpPr>
            <a:spLocks noChangeArrowheads="1"/>
          </p:cNvSpPr>
          <p:nvPr/>
        </p:nvSpPr>
        <p:spPr bwMode="auto">
          <a:xfrm rot="10800000">
            <a:off x="5637213"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1" name="Rectangle 26"/>
          <p:cNvSpPr>
            <a:spLocks noChangeArrowheads="1"/>
          </p:cNvSpPr>
          <p:nvPr/>
        </p:nvSpPr>
        <p:spPr bwMode="auto">
          <a:xfrm rot="10800000">
            <a:off x="5561013"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2" name="Text Box 27"/>
          <p:cNvSpPr txBox="1">
            <a:spLocks noChangeArrowheads="1"/>
          </p:cNvSpPr>
          <p:nvPr/>
        </p:nvSpPr>
        <p:spPr bwMode="auto">
          <a:xfrm>
            <a:off x="3636962" y="4267200"/>
            <a:ext cx="1620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    IP header</a:t>
            </a:r>
          </a:p>
        </p:txBody>
      </p:sp>
      <p:sp>
        <p:nvSpPr>
          <p:cNvPr id="27663" name="Rectangle 29"/>
          <p:cNvSpPr>
            <a:spLocks noChangeArrowheads="1"/>
          </p:cNvSpPr>
          <p:nvPr/>
        </p:nvSpPr>
        <p:spPr bwMode="auto">
          <a:xfrm rot="10800000">
            <a:off x="3124200"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4" name="Rectangle 30"/>
          <p:cNvSpPr>
            <a:spLocks noChangeArrowheads="1"/>
          </p:cNvSpPr>
          <p:nvPr/>
        </p:nvSpPr>
        <p:spPr bwMode="auto">
          <a:xfrm rot="10800000">
            <a:off x="28956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5" name="Rectangle 31"/>
          <p:cNvSpPr>
            <a:spLocks noChangeArrowheads="1"/>
          </p:cNvSpPr>
          <p:nvPr/>
        </p:nvSpPr>
        <p:spPr bwMode="auto">
          <a:xfrm rot="10800000">
            <a:off x="26670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6" name="Rectangle 32"/>
          <p:cNvSpPr>
            <a:spLocks noChangeArrowheads="1"/>
          </p:cNvSpPr>
          <p:nvPr/>
        </p:nvSpPr>
        <p:spPr bwMode="auto">
          <a:xfrm rot="10800000">
            <a:off x="2590800"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7" name="Rectangle 33"/>
          <p:cNvSpPr>
            <a:spLocks noChangeArrowheads="1"/>
          </p:cNvSpPr>
          <p:nvPr/>
        </p:nvSpPr>
        <p:spPr bwMode="auto">
          <a:xfrm>
            <a:off x="914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8" name="Rectangle 34"/>
          <p:cNvSpPr>
            <a:spLocks noChangeArrowheads="1"/>
          </p:cNvSpPr>
          <p:nvPr/>
        </p:nvSpPr>
        <p:spPr bwMode="auto">
          <a:xfrm>
            <a:off x="6629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9" name="Rectangle 35"/>
          <p:cNvSpPr>
            <a:spLocks noChangeArrowheads="1"/>
          </p:cNvSpPr>
          <p:nvPr/>
        </p:nvSpPr>
        <p:spPr bwMode="auto">
          <a:xfrm rot="10800000">
            <a:off x="5865813"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0" name="Rectangle 36"/>
          <p:cNvSpPr>
            <a:spLocks noChangeArrowheads="1"/>
          </p:cNvSpPr>
          <p:nvPr/>
        </p:nvSpPr>
        <p:spPr bwMode="auto">
          <a:xfrm rot="10800000">
            <a:off x="56372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1" name="Rectangle 37"/>
          <p:cNvSpPr>
            <a:spLocks noChangeArrowheads="1"/>
          </p:cNvSpPr>
          <p:nvPr/>
        </p:nvSpPr>
        <p:spPr bwMode="auto">
          <a:xfrm rot="10800000">
            <a:off x="54086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2" name="Rectangle 38"/>
          <p:cNvSpPr>
            <a:spLocks noChangeArrowheads="1"/>
          </p:cNvSpPr>
          <p:nvPr/>
        </p:nvSpPr>
        <p:spPr bwMode="auto">
          <a:xfrm rot="10800000">
            <a:off x="5332413"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3" name="Text Box 39"/>
          <p:cNvSpPr txBox="1">
            <a:spLocks noChangeArrowheads="1"/>
          </p:cNvSpPr>
          <p:nvPr/>
        </p:nvSpPr>
        <p:spPr bwMode="auto">
          <a:xfrm>
            <a:off x="3980657" y="4724400"/>
            <a:ext cx="11525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Ethernet</a:t>
            </a:r>
          </a:p>
          <a:p>
            <a:pPr algn="ctr"/>
            <a:r>
              <a:rPr lang="en-US" b="0" dirty="0" smtClean="0">
                <a:solidFill>
                  <a:srgbClr val="000000"/>
                </a:solidFill>
                <a:latin typeface="Arial" charset="0"/>
              </a:rPr>
              <a:t>header</a:t>
            </a:r>
            <a:endParaRPr lang="en-US" b="0" dirty="0">
              <a:solidFill>
                <a:srgbClr val="000000"/>
              </a:solidFill>
              <a:latin typeface="Arial" charset="0"/>
            </a:endParaRPr>
          </a:p>
        </p:txBody>
      </p:sp>
      <p:sp>
        <p:nvSpPr>
          <p:cNvPr id="27656" name="Rectangle 41"/>
          <p:cNvSpPr>
            <a:spLocks noChangeArrowheads="1"/>
          </p:cNvSpPr>
          <p:nvPr/>
        </p:nvSpPr>
        <p:spPr bwMode="auto">
          <a:xfrm>
            <a:off x="25908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7" name="Rectangle 42"/>
          <p:cNvSpPr>
            <a:spLocks noChangeArrowheads="1"/>
          </p:cNvSpPr>
          <p:nvPr/>
        </p:nvSpPr>
        <p:spPr bwMode="auto">
          <a:xfrm>
            <a:off x="914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8" name="Rectangle 43"/>
          <p:cNvSpPr>
            <a:spLocks noChangeArrowheads="1"/>
          </p:cNvSpPr>
          <p:nvPr/>
        </p:nvSpPr>
        <p:spPr bwMode="auto">
          <a:xfrm>
            <a:off x="6629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9" name="Rectangle 44"/>
          <p:cNvSpPr>
            <a:spLocks noChangeArrowheads="1"/>
          </p:cNvSpPr>
          <p:nvPr/>
        </p:nvSpPr>
        <p:spPr bwMode="auto">
          <a:xfrm>
            <a:off x="57912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0" name="Text Box 45"/>
          <p:cNvSpPr txBox="1">
            <a:spLocks noChangeArrowheads="1"/>
          </p:cNvSpPr>
          <p:nvPr/>
        </p:nvSpPr>
        <p:spPr bwMode="auto">
          <a:xfrm>
            <a:off x="3475038" y="2743200"/>
            <a:ext cx="21637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smtClean="0">
                <a:solidFill>
                  <a:srgbClr val="000000"/>
                </a:solidFill>
                <a:latin typeface="Arial" charset="0"/>
              </a:rPr>
              <a:t>HTTP</a:t>
            </a:r>
          </a:p>
          <a:p>
            <a:pPr algn="ctr"/>
            <a:r>
              <a:rPr lang="en-US" b="0" dirty="0" smtClean="0">
                <a:solidFill>
                  <a:srgbClr val="000000"/>
                </a:solidFill>
                <a:latin typeface="Arial" charset="0"/>
              </a:rPr>
              <a:t>request/response</a:t>
            </a:r>
            <a:endParaRPr lang="en-US" b="0" dirty="0">
              <a:solidFill>
                <a:srgbClr val="000000"/>
              </a:solidFill>
              <a:latin typeface="Arial" charset="0"/>
            </a:endParaRPr>
          </a:p>
        </p:txBody>
      </p:sp>
      <p:sp>
        <p:nvSpPr>
          <p:cNvPr id="27661" name="Text Box 46"/>
          <p:cNvSpPr txBox="1">
            <a:spLocks noChangeArrowheads="1"/>
          </p:cNvSpPr>
          <p:nvPr/>
        </p:nvSpPr>
        <p:spPr bwMode="auto">
          <a:xfrm>
            <a:off x="1066800" y="2057400"/>
            <a:ext cx="11080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A</a:t>
            </a:r>
          </a:p>
        </p:txBody>
      </p:sp>
      <p:sp>
        <p:nvSpPr>
          <p:cNvPr id="27662" name="Text Box 47"/>
          <p:cNvSpPr txBox="1">
            <a:spLocks noChangeArrowheads="1"/>
          </p:cNvSpPr>
          <p:nvPr/>
        </p:nvSpPr>
        <p:spPr bwMode="auto">
          <a:xfrm>
            <a:off x="6884988" y="2057400"/>
            <a:ext cx="11255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B</a:t>
            </a:r>
          </a:p>
        </p:txBody>
      </p:sp>
      <p:sp>
        <p:nvSpPr>
          <p:cNvPr id="10" name="Slide Number Placeholder 9"/>
          <p:cNvSpPr>
            <a:spLocks noGrp="1"/>
          </p:cNvSpPr>
          <p:nvPr>
            <p:ph type="sldNum" sz="quarter" idx="12"/>
          </p:nvPr>
        </p:nvSpPr>
        <p:spPr/>
        <p:txBody>
          <a:bodyPr/>
          <a:lstStyle/>
          <a:p>
            <a:fld id="{9507A418-0CEB-9E4A-BA45-3B7D3D133EB9}" type="slidenum">
              <a:rPr lang="en-US" smtClean="0"/>
              <a:pPr/>
              <a:t>20</a:t>
            </a:fld>
            <a:endParaRPr lang="en-US"/>
          </a:p>
        </p:txBody>
      </p:sp>
    </p:spTree>
    <p:extLst>
      <p:ext uri="{BB962C8B-B14F-4D97-AF65-F5344CB8AC3E}">
        <p14:creationId xmlns:p14="http://schemas.microsoft.com/office/powerpoint/2010/main" val="3357789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6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6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6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6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6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6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0" grpId="0" animBg="1"/>
      <p:bldP spid="27691" grpId="0" animBg="1"/>
      <p:bldP spid="27693" grpId="0" animBg="1"/>
      <p:bldP spid="27683" grpId="0" animBg="1"/>
      <p:bldP spid="27684" grpId="0" animBg="1"/>
      <p:bldP spid="27685" grpId="0" animBg="1"/>
      <p:bldP spid="27686" grpId="0" animBg="1"/>
      <p:bldP spid="27687" grpId="0" animBg="1"/>
      <p:bldP spid="27688" grpId="0" animBg="1"/>
      <p:bldP spid="27689" grpId="0"/>
      <p:bldP spid="27674" grpId="0" animBg="1"/>
      <p:bldP spid="27675" grpId="0" animBg="1"/>
      <p:bldP spid="27676" grpId="0" animBg="1"/>
      <p:bldP spid="27677" grpId="0" animBg="1"/>
      <p:bldP spid="27678" grpId="0" animBg="1"/>
      <p:bldP spid="27679" grpId="0" animBg="1"/>
      <p:bldP spid="27680" grpId="0" animBg="1"/>
      <p:bldP spid="27681" grpId="0" animBg="1"/>
      <p:bldP spid="27682" grpId="0"/>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t>Decompose the problem into tasks</a:t>
            </a:r>
          </a:p>
          <a:p>
            <a:r>
              <a:rPr lang="en-US" b="0" dirty="0" smtClean="0"/>
              <a:t>Organize these tasks</a:t>
            </a:r>
          </a:p>
          <a:p>
            <a:r>
              <a:rPr lang="en-US" b="0" dirty="0" smtClean="0">
                <a:solidFill>
                  <a:srgbClr val="0000FF"/>
                </a:solidFill>
              </a:rPr>
              <a:t>Assign</a:t>
            </a:r>
            <a:r>
              <a:rPr lang="en-US" b="0" dirty="0" smtClean="0"/>
              <a:t> 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21</a:t>
            </a:fld>
            <a:endParaRPr lang="en-US"/>
          </a:p>
        </p:txBody>
      </p:sp>
    </p:spTree>
    <p:extLst>
      <p:ext uri="{BB962C8B-B14F-4D97-AF65-F5344CB8AC3E}">
        <p14:creationId xmlns:p14="http://schemas.microsoft.com/office/powerpoint/2010/main" val="122977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What get’s implemented where?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7" name="Group 6"/>
          <p:cNvGrpSpPr>
            <a:grpSpLocks/>
          </p:cNvGrpSpPr>
          <p:nvPr/>
        </p:nvGrpSpPr>
        <p:grpSpPr bwMode="auto">
          <a:xfrm>
            <a:off x="1272855" y="2362200"/>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0" name="Group 9"/>
          <p:cNvGrpSpPr>
            <a:grpSpLocks/>
          </p:cNvGrpSpPr>
          <p:nvPr/>
        </p:nvGrpSpPr>
        <p:grpSpPr bwMode="auto">
          <a:xfrm>
            <a:off x="1272855" y="2822575"/>
            <a:ext cx="1649412" cy="431800"/>
            <a:chOff x="0" y="0"/>
            <a:chExt cx="943" cy="272"/>
          </a:xfrm>
          <a:solidFill>
            <a:schemeClr val="accent5"/>
          </a:solidFill>
          <a:effectLst/>
        </p:grpSpPr>
        <p:sp>
          <p:nvSpPr>
            <p:cNvPr id="11" name="Rectangle 1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2" name="Rectangle 11"/>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3" name="Group 12"/>
          <p:cNvGrpSpPr>
            <a:grpSpLocks/>
          </p:cNvGrpSpPr>
          <p:nvPr/>
        </p:nvGrpSpPr>
        <p:grpSpPr bwMode="auto">
          <a:xfrm>
            <a:off x="1272855" y="3279775"/>
            <a:ext cx="1649413" cy="428625"/>
            <a:chOff x="0" y="0"/>
            <a:chExt cx="943" cy="270"/>
          </a:xfrm>
          <a:solidFill>
            <a:schemeClr val="accent5"/>
          </a:solidFill>
          <a:effectLst/>
        </p:grpSpPr>
        <p:sp>
          <p:nvSpPr>
            <p:cNvPr id="14" name="Rectangle 13"/>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16" name="Group 15"/>
          <p:cNvGrpSpPr>
            <a:grpSpLocks/>
          </p:cNvGrpSpPr>
          <p:nvPr/>
        </p:nvGrpSpPr>
        <p:grpSpPr bwMode="auto">
          <a:xfrm>
            <a:off x="1272855" y="3735388"/>
            <a:ext cx="1649413"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19" name="Group 18"/>
          <p:cNvGrpSpPr>
            <a:grpSpLocks/>
          </p:cNvGrpSpPr>
          <p:nvPr/>
        </p:nvGrpSpPr>
        <p:grpSpPr bwMode="auto">
          <a:xfrm>
            <a:off x="1272855" y="4192588"/>
            <a:ext cx="1649413" cy="430212"/>
            <a:chOff x="0" y="0"/>
            <a:chExt cx="943" cy="271"/>
          </a:xfrm>
          <a:solidFill>
            <a:schemeClr val="accent5"/>
          </a:solidFill>
          <a:effectLst/>
        </p:grpSpPr>
        <p:sp>
          <p:nvSpPr>
            <p:cNvPr id="20" name="Rectangle 19"/>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2" name="TextBox 21"/>
          <p:cNvSpPr txBox="1"/>
          <p:nvPr/>
        </p:nvSpPr>
        <p:spPr>
          <a:xfrm>
            <a:off x="76200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23" name="TextBox 22"/>
          <p:cNvSpPr txBox="1"/>
          <p:nvPr/>
        </p:nvSpPr>
        <p:spPr>
          <a:xfrm>
            <a:off x="76200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24" name="TextBox 23"/>
          <p:cNvSpPr txBox="1"/>
          <p:nvPr/>
        </p:nvSpPr>
        <p:spPr>
          <a:xfrm>
            <a:off x="76200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25" name="TextBox 24"/>
          <p:cNvSpPr txBox="1"/>
          <p:nvPr/>
        </p:nvSpPr>
        <p:spPr>
          <a:xfrm>
            <a:off x="76200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26" name="TextBox 25"/>
          <p:cNvSpPr txBox="1"/>
          <p:nvPr/>
        </p:nvSpPr>
        <p:spPr>
          <a:xfrm>
            <a:off x="76200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cxnSp>
        <p:nvCxnSpPr>
          <p:cNvPr id="27"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8"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29"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cxnSp>
      <p:grpSp>
        <p:nvGrpSpPr>
          <p:cNvPr id="32" name="Group 31"/>
          <p:cNvGrpSpPr>
            <a:grpSpLocks/>
          </p:cNvGrpSpPr>
          <p:nvPr/>
        </p:nvGrpSpPr>
        <p:grpSpPr bwMode="auto">
          <a:xfrm>
            <a:off x="6221732" y="2362200"/>
            <a:ext cx="1649412" cy="431800"/>
            <a:chOff x="0" y="0"/>
            <a:chExt cx="943" cy="272"/>
          </a:xfrm>
          <a:solidFill>
            <a:schemeClr val="accent5"/>
          </a:solidFill>
          <a:effectLst/>
        </p:grpSpPr>
        <p:sp>
          <p:nvSpPr>
            <p:cNvPr id="33" name="Rectangle 3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4" name="Rectangle 33"/>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35" name="Group 34"/>
          <p:cNvGrpSpPr>
            <a:grpSpLocks/>
          </p:cNvGrpSpPr>
          <p:nvPr/>
        </p:nvGrpSpPr>
        <p:grpSpPr bwMode="auto">
          <a:xfrm>
            <a:off x="6221732" y="2822575"/>
            <a:ext cx="1649412" cy="431800"/>
            <a:chOff x="0" y="0"/>
            <a:chExt cx="943" cy="272"/>
          </a:xfrm>
          <a:solidFill>
            <a:schemeClr val="accent5"/>
          </a:solidFill>
          <a:effectLst/>
        </p:grpSpPr>
        <p:sp>
          <p:nvSpPr>
            <p:cNvPr id="36" name="Rectangle 3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7" name="Rectangle 36"/>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8" name="Group 37"/>
          <p:cNvGrpSpPr>
            <a:grpSpLocks/>
          </p:cNvGrpSpPr>
          <p:nvPr/>
        </p:nvGrpSpPr>
        <p:grpSpPr bwMode="auto">
          <a:xfrm>
            <a:off x="6221732" y="3279775"/>
            <a:ext cx="1649413" cy="428625"/>
            <a:chOff x="0" y="0"/>
            <a:chExt cx="943" cy="270"/>
          </a:xfrm>
          <a:solidFill>
            <a:schemeClr val="accent5"/>
          </a:solidFill>
          <a:effectLst/>
        </p:grpSpPr>
        <p:sp>
          <p:nvSpPr>
            <p:cNvPr id="39" name="Rectangle 38"/>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0" name="Rectangle 39"/>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41" name="Group 40"/>
          <p:cNvGrpSpPr>
            <a:grpSpLocks/>
          </p:cNvGrpSpPr>
          <p:nvPr/>
        </p:nvGrpSpPr>
        <p:grpSpPr bwMode="auto">
          <a:xfrm>
            <a:off x="6221732" y="3735388"/>
            <a:ext cx="1649413" cy="431800"/>
            <a:chOff x="0" y="0"/>
            <a:chExt cx="943" cy="272"/>
          </a:xfrm>
          <a:solidFill>
            <a:schemeClr val="accent5"/>
          </a:solidFill>
          <a:effectLst/>
        </p:grpSpPr>
        <p:sp>
          <p:nvSpPr>
            <p:cNvPr id="42" name="Rectangle 4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3" name="Rectangle 42"/>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44" name="Group 43"/>
          <p:cNvGrpSpPr>
            <a:grpSpLocks/>
          </p:cNvGrpSpPr>
          <p:nvPr/>
        </p:nvGrpSpPr>
        <p:grpSpPr bwMode="auto">
          <a:xfrm>
            <a:off x="6221732" y="4192588"/>
            <a:ext cx="1649413" cy="430212"/>
            <a:chOff x="0" y="0"/>
            <a:chExt cx="943" cy="271"/>
          </a:xfrm>
          <a:solidFill>
            <a:schemeClr val="accent5"/>
          </a:solidFill>
          <a:effectLst/>
        </p:grpSpPr>
        <p:sp>
          <p:nvSpPr>
            <p:cNvPr id="45" name="Rectangle 44"/>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6" name="Rectangle 45"/>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7" name="TextBox 46"/>
          <p:cNvSpPr txBox="1"/>
          <p:nvPr/>
        </p:nvSpPr>
        <p:spPr>
          <a:xfrm>
            <a:off x="8080430" y="23677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8" name="TextBox 47"/>
          <p:cNvSpPr txBox="1"/>
          <p:nvPr/>
        </p:nvSpPr>
        <p:spPr>
          <a:xfrm>
            <a:off x="8080430" y="28538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9" name="TextBox 48"/>
          <p:cNvSpPr txBox="1"/>
          <p:nvPr/>
        </p:nvSpPr>
        <p:spPr>
          <a:xfrm>
            <a:off x="8080430" y="33094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50" name="TextBox 49"/>
          <p:cNvSpPr txBox="1"/>
          <p:nvPr/>
        </p:nvSpPr>
        <p:spPr>
          <a:xfrm>
            <a:off x="8080430" y="37666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51" name="TextBox 50"/>
          <p:cNvSpPr txBox="1"/>
          <p:nvPr/>
        </p:nvSpPr>
        <p:spPr>
          <a:xfrm>
            <a:off x="8080430" y="42230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9455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What gets implemented </a:t>
            </a:r>
            <a:br>
              <a:rPr lang="en-US" smtClean="0"/>
            </a:br>
            <a:r>
              <a:rPr lang="en-US" smtClean="0"/>
              <a:t>at the end systems?</a:t>
            </a:r>
            <a:endParaRPr lang="en-US"/>
          </a:p>
        </p:txBody>
      </p:sp>
      <p:sp>
        <p:nvSpPr>
          <p:cNvPr id="3" name="Content Placeholder 2"/>
          <p:cNvSpPr>
            <a:spLocks noGrp="1"/>
          </p:cNvSpPr>
          <p:nvPr>
            <p:ph idx="1"/>
          </p:nvPr>
        </p:nvSpPr>
        <p:spPr/>
        <p:txBody>
          <a:bodyPr/>
          <a:lstStyle/>
          <a:p>
            <a:r>
              <a:rPr lang="en-US" b="0" dirty="0" smtClean="0"/>
              <a:t>Bits arrive on wire, must make it up to application</a:t>
            </a:r>
          </a:p>
          <a:p>
            <a:pPr lvl="3"/>
            <a:endParaRPr lang="en-US" dirty="0" smtClean="0"/>
          </a:p>
          <a:p>
            <a:r>
              <a:rPr lang="en-US" b="0" dirty="0" smtClean="0"/>
              <a:t>Therefore, </a:t>
            </a:r>
            <a:r>
              <a:rPr lang="en-US" b="0" dirty="0" smtClean="0">
                <a:solidFill>
                  <a:schemeClr val="accent5"/>
                </a:solidFill>
              </a:rPr>
              <a:t>all layers must exist at host!</a:t>
            </a:r>
          </a:p>
          <a:p>
            <a:endParaRPr lang="en-US" b="0"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76542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r>
              <a:rPr lang="en-US" b="0" dirty="0" smtClean="0"/>
              <a:t>The network does not support reliable delivery </a:t>
            </a:r>
          </a:p>
          <a:p>
            <a:pPr lvl="1"/>
            <a:r>
              <a:rPr lang="en-US" dirty="0" smtClean="0">
                <a:solidFill>
                  <a:schemeClr val="accent5"/>
                </a:solidFill>
              </a:rPr>
              <a:t>Transport layer (and above</a:t>
            </a:r>
            <a:r>
              <a:rPr lang="en-US" dirty="0" smtClean="0">
                <a:solidFill>
                  <a:schemeClr val="accent5"/>
                </a:solidFill>
              </a:rPr>
              <a:t>) at </a:t>
            </a:r>
            <a:r>
              <a:rPr lang="en-US" smtClean="0">
                <a:solidFill>
                  <a:schemeClr val="accent5"/>
                </a:solidFill>
              </a:rPr>
              <a:t>end systems </a:t>
            </a:r>
            <a:r>
              <a:rPr lang="en-US" dirty="0" smtClean="0">
                <a:solidFill>
                  <a:schemeClr val="accent5"/>
                </a:solidFill>
              </a:rPr>
              <a:t>supports</a:t>
            </a:r>
          </a:p>
          <a:p>
            <a:endParaRPr lang="en-US" b="0" dirty="0" smtClean="0">
              <a:sym typeface="Wingdings" charset="0"/>
            </a:endParaRPr>
          </a:p>
          <a:p>
            <a:endParaRPr lang="en-US" b="0" dirty="0" smtClean="0">
              <a:sym typeface="Wingdings" charset="0"/>
            </a:endParaRPr>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912530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mtClean="0"/>
              <a:t>Simple Diagram</a:t>
            </a:r>
            <a:endParaRPr lang="en-US"/>
          </a:p>
        </p:txBody>
      </p:sp>
      <p:sp>
        <p:nvSpPr>
          <p:cNvPr id="29698" name="Rectangle 3"/>
          <p:cNvSpPr>
            <a:spLocks noGrp="1" noChangeArrowheads="1"/>
          </p:cNvSpPr>
          <p:nvPr>
            <p:ph idx="1"/>
          </p:nvPr>
        </p:nvSpPr>
        <p:spPr/>
        <p:txBody>
          <a:bodyPr/>
          <a:lstStyle/>
          <a:p>
            <a:r>
              <a:rPr lang="en-US" b="0" dirty="0" smtClean="0"/>
              <a:t>Lower three layers implemented everywhere</a:t>
            </a:r>
          </a:p>
          <a:p>
            <a:r>
              <a:rPr lang="en-US" b="0" dirty="0" smtClean="0"/>
              <a:t>Top two layers implemented only at hosts</a:t>
            </a:r>
            <a:endParaRPr lang="en-US" b="0" dirty="0"/>
          </a:p>
        </p:txBody>
      </p:sp>
      <p:sp>
        <p:nvSpPr>
          <p:cNvPr id="29699"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0"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1"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2"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29703"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4"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05"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6"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07"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8"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9"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0"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1"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2"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3"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4"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15"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6"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7"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8"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29719"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20"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29721" name="AutoShape 26"/>
          <p:cNvCxnSpPr>
            <a:cxnSpLocks noChangeShapeType="1"/>
            <a:stCxn id="29705" idx="3"/>
            <a:endCxn id="29719" idx="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2" name="AutoShape 27"/>
          <p:cNvCxnSpPr>
            <a:cxnSpLocks noChangeShapeType="1"/>
            <a:stCxn id="29703" idx="3"/>
            <a:endCxn id="29717" idx="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3" name="AutoShape 28"/>
          <p:cNvCxnSpPr>
            <a:cxnSpLocks noChangeShapeType="1"/>
            <a:stCxn id="29701" idx="3"/>
            <a:endCxn id="29715" idx="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4" name="AutoShape 29"/>
          <p:cNvCxnSpPr>
            <a:cxnSpLocks noChangeShapeType="1"/>
            <a:stCxn id="29719" idx="3"/>
            <a:endCxn id="29713" idx="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5" name="AutoShape 30"/>
          <p:cNvCxnSpPr>
            <a:cxnSpLocks noChangeShapeType="1"/>
            <a:stCxn id="29717" idx="3"/>
            <a:endCxn id="29711" idx="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6" name="AutoShape 31"/>
          <p:cNvCxnSpPr>
            <a:cxnSpLocks noChangeShapeType="1"/>
            <a:stCxn id="29715" idx="3"/>
            <a:endCxn id="29709" idx="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29727" name="AutoShape 32"/>
          <p:cNvCxnSpPr>
            <a:cxnSpLocks noChangeShapeType="1"/>
            <a:stCxn id="29699" idx="3"/>
            <a:endCxn id="29707" idx="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29728" name="Group 33"/>
          <p:cNvGrpSpPr>
            <a:grpSpLocks/>
          </p:cNvGrpSpPr>
          <p:nvPr/>
        </p:nvGrpSpPr>
        <p:grpSpPr bwMode="auto">
          <a:xfrm>
            <a:off x="1066800" y="3441700"/>
            <a:ext cx="7113588" cy="400050"/>
            <a:chOff x="647" y="2280"/>
            <a:chExt cx="4481" cy="252"/>
          </a:xfrm>
        </p:grpSpPr>
        <p:sp>
          <p:nvSpPr>
            <p:cNvPr id="29732"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3"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29734"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5"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29736" name="AutoShape 38"/>
            <p:cNvCxnSpPr>
              <a:cxnSpLocks noChangeShapeType="1"/>
              <a:stCxn id="29732" idx="3"/>
              <a:endCxn id="29735"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29729"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29730"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29731"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36822979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p:nvPr>
        </p:nvSpPr>
        <p:spPr/>
        <p:txBody>
          <a:bodyPr/>
          <a:lstStyle/>
          <a:p>
            <a:r>
              <a:rPr lang="en-US" dirty="0" smtClean="0"/>
              <a:t>A closer look: End system</a:t>
            </a:r>
            <a:endParaRPr lang="en-US" dirty="0"/>
          </a:p>
        </p:txBody>
      </p:sp>
      <p:sp>
        <p:nvSpPr>
          <p:cNvPr id="13317" name="Rectangle 5"/>
          <p:cNvSpPr>
            <a:spLocks noGrp="1" noChangeArrowheads="1"/>
          </p:cNvSpPr>
          <p:nvPr>
            <p:ph idx="1"/>
          </p:nvPr>
        </p:nvSpPr>
        <p:spPr/>
        <p:txBody>
          <a:bodyPr/>
          <a:lstStyle/>
          <a:p>
            <a:r>
              <a:rPr lang="en-US" dirty="0" smtClean="0"/>
              <a:t>Application</a:t>
            </a:r>
          </a:p>
          <a:p>
            <a:pPr lvl="1"/>
            <a:r>
              <a:rPr lang="en-US" dirty="0" smtClean="0"/>
              <a:t>Web server, browser, mail, game </a:t>
            </a:r>
          </a:p>
          <a:p>
            <a:r>
              <a:rPr lang="en-US" dirty="0" smtClean="0"/>
              <a:t>Transport and network layer </a:t>
            </a:r>
          </a:p>
          <a:p>
            <a:pPr lvl="1"/>
            <a:r>
              <a:rPr lang="en-US" dirty="0" smtClean="0"/>
              <a:t>typically part of the operating system</a:t>
            </a:r>
          </a:p>
          <a:p>
            <a:r>
              <a:rPr lang="en-US" dirty="0" smtClean="0"/>
              <a:t>Datalink  and physical layer</a:t>
            </a:r>
          </a:p>
          <a:p>
            <a:pPr lvl="1"/>
            <a:r>
              <a:rPr lang="en-US" dirty="0" smtClean="0"/>
              <a:t>hardware/firmware/drivers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53774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What gets implemented in </a:t>
            </a:r>
            <a:br>
              <a:rPr lang="en-US" smtClean="0"/>
            </a:br>
            <a:r>
              <a:rPr lang="en-US" smtClean="0"/>
              <a:t>the network? </a:t>
            </a:r>
            <a:endParaRPr lang="en-US"/>
          </a:p>
        </p:txBody>
      </p:sp>
      <p:sp>
        <p:nvSpPr>
          <p:cNvPr id="3" name="Content Placeholder 2"/>
          <p:cNvSpPr>
            <a:spLocks noGrp="1"/>
          </p:cNvSpPr>
          <p:nvPr>
            <p:ph idx="1"/>
          </p:nvPr>
        </p:nvSpPr>
        <p:spPr/>
        <p:txBody>
          <a:bodyPr>
            <a:normAutofit lnSpcReduction="10000"/>
          </a:bodyPr>
          <a:lstStyle/>
          <a:p>
            <a:r>
              <a:rPr lang="en-US" b="0" dirty="0" smtClean="0"/>
              <a:t>Bits arrive on wire </a:t>
            </a:r>
            <a:r>
              <a:rPr lang="en-US" b="0" dirty="0" smtClean="0">
                <a:sym typeface="Wingdings" charset="0"/>
              </a:rPr>
              <a:t> </a:t>
            </a:r>
            <a:r>
              <a:rPr lang="en-US" b="0" dirty="0" smtClean="0"/>
              <a:t>physical layer (L1)</a:t>
            </a:r>
          </a:p>
          <a:p>
            <a:r>
              <a:rPr lang="en-US" b="0" dirty="0" smtClean="0"/>
              <a:t>Packets must be delivered across links and </a:t>
            </a:r>
            <a:br>
              <a:rPr lang="en-US" b="0" dirty="0" smtClean="0"/>
            </a:br>
            <a:r>
              <a:rPr lang="en-US" b="0" dirty="0" smtClean="0"/>
              <a:t>local networks </a:t>
            </a:r>
            <a:r>
              <a:rPr lang="en-US" b="0" dirty="0" smtClean="0">
                <a:sym typeface="Wingdings" charset="0"/>
              </a:rPr>
              <a:t> </a:t>
            </a:r>
            <a:r>
              <a:rPr lang="en-US" b="0" dirty="0" smtClean="0"/>
              <a:t>datalink layer (L2)</a:t>
            </a:r>
          </a:p>
          <a:p>
            <a:r>
              <a:rPr lang="en-US" b="0" dirty="0" smtClean="0"/>
              <a:t>Packets must be delivered between networks </a:t>
            </a:r>
            <a:br>
              <a:rPr lang="en-US" b="0" dirty="0" smtClean="0"/>
            </a:br>
            <a:r>
              <a:rPr lang="en-US" b="0" dirty="0" smtClean="0"/>
              <a:t>for global delivery </a:t>
            </a:r>
            <a:r>
              <a:rPr lang="en-US" b="0" dirty="0" smtClean="0">
                <a:sym typeface="Wingdings" charset="0"/>
              </a:rPr>
              <a:t> network layer (L3)</a:t>
            </a:r>
          </a:p>
          <a:p>
            <a:endParaRPr lang="en-US" b="0" dirty="0" smtClean="0">
              <a:sym typeface="Wingdings" charset="0"/>
            </a:endParaRPr>
          </a:p>
          <a:p>
            <a:r>
              <a:rPr lang="en-US" b="0" dirty="0" smtClean="0">
                <a:solidFill>
                  <a:schemeClr val="accent5"/>
                </a:solidFill>
                <a:sym typeface="Wingdings" charset="0"/>
              </a:rPr>
              <a:t>Switches </a:t>
            </a:r>
            <a:r>
              <a:rPr lang="en-US" b="0" dirty="0" smtClean="0">
                <a:sym typeface="Wingdings" charset="0"/>
              </a:rPr>
              <a:t>implement only physical and datalink layers (L1, L2)</a:t>
            </a:r>
          </a:p>
          <a:p>
            <a:r>
              <a:rPr lang="en-US" b="0" dirty="0" smtClean="0">
                <a:solidFill>
                  <a:schemeClr val="accent5"/>
                </a:solidFill>
                <a:sym typeface="Wingdings" charset="0"/>
              </a:rPr>
              <a:t>Routers </a:t>
            </a:r>
            <a:r>
              <a:rPr lang="en-US" b="0" dirty="0" smtClean="0">
                <a:sym typeface="Wingdings" charset="0"/>
              </a:rPr>
              <a:t>implement the network layer too (L1, L2, L3) </a:t>
            </a:r>
            <a:endParaRPr lang="en-US" b="0" dirty="0" smtClean="0"/>
          </a:p>
          <a:p>
            <a:endParaRPr lang="en-US" b="0"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86757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r>
              <a:rPr lang="en-US" dirty="0" smtClean="0"/>
              <a:t>A closer look at the network</a:t>
            </a:r>
            <a:endParaRPr lang="en-US" dirty="0"/>
          </a:p>
        </p:txBody>
      </p:sp>
      <p:sp>
        <p:nvSpPr>
          <p:cNvPr id="49" name="Shape 383"/>
          <p:cNvSpPr>
            <a:spLocks noGrp="1"/>
          </p:cNvSpPr>
          <p:nvPr>
            <p:ph type="sldNum" sz="quarter" idx="12"/>
          </p:nvPr>
        </p:nvSpPr>
        <p:spPr/>
        <p:txBody>
          <a:bodyPr/>
          <a:lstStyle/>
          <a:p>
            <a:fld id="{7521480C-ED20-354C-8D4F-38F03EF2220B}" type="slidenum">
              <a:rPr lang="en-US" smtClean="0"/>
              <a:pPr/>
              <a:t>28</a:t>
            </a:fld>
            <a:endParaRPr lang="en-US"/>
          </a:p>
        </p:txBody>
      </p:sp>
      <p:sp>
        <p:nvSpPr>
          <p:cNvPr id="43" name="Shape 377"/>
          <p:cNvSpPr/>
          <p:nvPr/>
        </p:nvSpPr>
        <p:spPr bwMode="auto">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bwMode="auto">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bwMode="auto">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47" name="Shape 381"/>
          <p:cNvSpPr/>
          <p:nvPr/>
        </p:nvSpPr>
        <p:spPr bwMode="auto">
          <a:xfrm flipH="1" flipV="1">
            <a:off x="5461000" y="5145088"/>
            <a:ext cx="2141538" cy="9969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50" name="Shape 384"/>
          <p:cNvSpPr/>
          <p:nvPr/>
        </p:nvSpPr>
        <p:spPr bwMode="auto">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bwMode="auto">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bwMode="auto">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bwMode="auto">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bwMode="auto">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bwMode="auto">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2" name="Shape 396"/>
          <p:cNvSpPr/>
          <p:nvPr/>
        </p:nvSpPr>
        <p:spPr bwMode="auto">
          <a:xfrm flipH="1">
            <a:off x="5440363" y="4283075"/>
            <a:ext cx="1798637" cy="8493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3" name="Shape 397"/>
          <p:cNvSpPr/>
          <p:nvPr/>
        </p:nvSpPr>
        <p:spPr bwMode="auto">
          <a:xfrm>
            <a:off x="5505450" y="5194300"/>
            <a:ext cx="790575" cy="1131888"/>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bwMode="auto">
          <a:xfrm>
            <a:off x="7072313" y="4062413"/>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5" name="Shape 399"/>
          <p:cNvSpPr/>
          <p:nvPr/>
        </p:nvSpPr>
        <p:spPr bwMode="auto">
          <a:xfrm>
            <a:off x="6122988" y="614045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bwMode="auto">
          <a:xfrm flipH="1" flipV="1">
            <a:off x="5505450" y="5108575"/>
            <a:ext cx="1724025" cy="49212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7" name="Shape 401"/>
          <p:cNvSpPr/>
          <p:nvPr/>
        </p:nvSpPr>
        <p:spPr bwMode="auto">
          <a:xfrm>
            <a:off x="7072313" y="5426075"/>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bwMode="auto">
          <a:xfrm>
            <a:off x="7404100" y="5911850"/>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0" name="Shape 404"/>
          <p:cNvSpPr/>
          <p:nvPr/>
        </p:nvSpPr>
        <p:spPr bwMode="auto">
          <a:xfrm>
            <a:off x="3167063" y="3667125"/>
            <a:ext cx="2327275" cy="147796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bwMode="auto">
          <a:xfrm>
            <a:off x="4999038" y="4316374"/>
            <a:ext cx="1101264"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a:solidFill>
                  <a:srgbClr val="000000"/>
                </a:solidFill>
                <a:latin typeface="Arial" charset="0"/>
                <a:ea typeface="Arial" charset="0"/>
                <a:cs typeface="Arial" charset="0"/>
              </a:rPr>
              <a:t>switch</a:t>
            </a:r>
          </a:p>
        </p:txBody>
      </p:sp>
      <p:sp>
        <p:nvSpPr>
          <p:cNvPr id="75" name="Shape 409"/>
          <p:cNvSpPr/>
          <p:nvPr/>
        </p:nvSpPr>
        <p:spPr bwMode="auto">
          <a:xfrm>
            <a:off x="3197225" y="2579649"/>
            <a:ext cx="64280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
        <p:nvSpPr>
          <p:cNvPr id="76"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8" name="Shape 412"/>
          <p:cNvSpPr/>
          <p:nvPr/>
        </p:nvSpPr>
        <p:spPr bwMode="auto">
          <a:xfrm>
            <a:off x="5256213" y="4889500"/>
            <a:ext cx="460375" cy="515938"/>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9" name="Shape 413"/>
          <p:cNvSpPr/>
          <p:nvPr/>
        </p:nvSpPr>
        <p:spPr bwMode="auto">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Tree>
    <p:extLst>
      <p:ext uri="{BB962C8B-B14F-4D97-AF65-F5344CB8AC3E}">
        <p14:creationId xmlns:p14="http://schemas.microsoft.com/office/powerpoint/2010/main" val="146143537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dirty="0"/>
              <a:t>A closer look at the network</a:t>
            </a:r>
          </a:p>
        </p:txBody>
      </p:sp>
      <p:sp>
        <p:nvSpPr>
          <p:cNvPr id="49" name="Shape 383"/>
          <p:cNvSpPr>
            <a:spLocks noGrp="1"/>
          </p:cNvSpPr>
          <p:nvPr>
            <p:ph type="sldNum" sz="quarter" idx="12"/>
          </p:nvPr>
        </p:nvSpPr>
        <p:spPr/>
        <p:txBody>
          <a:bodyPr/>
          <a:lstStyle/>
          <a:p>
            <a:fld id="{1AC9CF9B-2E61-2745-A65C-A9A1FF7D72AB}" type="slidenum">
              <a:rPr lang="en-US" smtClean="0"/>
              <a:pPr/>
              <a:t>29</a:t>
            </a:fld>
            <a:endParaRPr lang="en-US"/>
          </a:p>
        </p:txBody>
      </p:sp>
      <p:sp>
        <p:nvSpPr>
          <p:cNvPr id="43" name="Shape 377"/>
          <p:cNvSpPr/>
          <p:nvPr/>
        </p:nvSpPr>
        <p:spPr>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0" name="Shape 384"/>
          <p:cNvSpPr/>
          <p:nvPr/>
        </p:nvSpPr>
        <p:spPr>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0" name="Shape 404"/>
          <p:cNvSpPr/>
          <p:nvPr/>
        </p:nvSpPr>
        <p:spPr>
          <a:xfrm>
            <a:off x="3962400" y="4114800"/>
            <a:ext cx="7620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a:xfrm>
            <a:off x="5486400" y="45719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75" name="Shape 409"/>
          <p:cNvSpPr/>
          <p:nvPr/>
        </p:nvSpPr>
        <p:spPr>
          <a:xfrm>
            <a:off x="3197225" y="2579656"/>
            <a:ext cx="642791"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grpSp>
        <p:nvGrpSpPr>
          <p:cNvPr id="34831" name="Group 1"/>
          <p:cNvGrpSpPr>
            <a:grpSpLocks/>
          </p:cNvGrpSpPr>
          <p:nvPr/>
        </p:nvGrpSpPr>
        <p:grpSpPr bwMode="auto">
          <a:xfrm>
            <a:off x="5867400" y="4343400"/>
            <a:ext cx="1905000" cy="2209800"/>
            <a:chOff x="5255956" y="4061776"/>
            <a:chExt cx="2516444" cy="2491424"/>
          </a:xfrm>
        </p:grpSpPr>
        <p:sp>
          <p:nvSpPr>
            <p:cNvPr id="47" name="Shape 381"/>
            <p:cNvSpPr/>
            <p:nvPr/>
          </p:nvSpPr>
          <p:spPr>
            <a:xfrm flipH="1" flipV="1">
              <a:off x="5461466" y="5144615"/>
              <a:ext cx="2141075" cy="99692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2" name="Shape 396"/>
            <p:cNvSpPr/>
            <p:nvPr/>
          </p:nvSpPr>
          <p:spPr>
            <a:xfrm flipH="1">
              <a:off x="5440495" y="4283713"/>
              <a:ext cx="1799257" cy="84837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3" name="Shape 397"/>
            <p:cNvSpPr/>
            <p:nvPr/>
          </p:nvSpPr>
          <p:spPr>
            <a:xfrm>
              <a:off x="5505504" y="5194730"/>
              <a:ext cx="790582" cy="1131164"/>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a:xfrm>
              <a:off x="7071990" y="406177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5" name="Shape 399"/>
            <p:cNvSpPr/>
            <p:nvPr/>
          </p:nvSpPr>
          <p:spPr>
            <a:xfrm>
              <a:off x="6122033" y="6139753"/>
              <a:ext cx="369078" cy="41344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a:xfrm flipH="1" flipV="1">
              <a:off x="5505504" y="5107029"/>
              <a:ext cx="1723764" cy="493989"/>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7" name="Shape 401"/>
            <p:cNvSpPr/>
            <p:nvPr/>
          </p:nvSpPr>
          <p:spPr>
            <a:xfrm>
              <a:off x="7071990" y="542561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a:xfrm>
              <a:off x="7403322" y="591244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8" name="Shape 412"/>
            <p:cNvSpPr/>
            <p:nvPr/>
          </p:nvSpPr>
          <p:spPr>
            <a:xfrm>
              <a:off x="5255956" y="4888671"/>
              <a:ext cx="461348" cy="51725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grpSp>
      <p:sp>
        <p:nvSpPr>
          <p:cNvPr id="79" name="Shape 413"/>
          <p:cNvSpPr/>
          <p:nvPr/>
        </p:nvSpPr>
        <p:spPr>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30" name="Shape 404"/>
          <p:cNvSpPr/>
          <p:nvPr/>
        </p:nvSpPr>
        <p:spPr>
          <a:xfrm flipV="1">
            <a:off x="5334000" y="53340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1" name="Shape 404"/>
          <p:cNvSpPr/>
          <p:nvPr/>
        </p:nvSpPr>
        <p:spPr>
          <a:xfrm>
            <a:off x="5029200" y="4724400"/>
            <a:ext cx="8382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
        <p:nvSpPr>
          <p:cNvPr id="35" name="Shape 404"/>
          <p:cNvSpPr/>
          <p:nvPr/>
        </p:nvSpPr>
        <p:spPr>
          <a:xfrm flipH="1" flipV="1">
            <a:off x="3352800" y="3733800"/>
            <a:ext cx="381000" cy="2286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6" name="Shape 404"/>
          <p:cNvSpPr/>
          <p:nvPr/>
        </p:nvSpPr>
        <p:spPr>
          <a:xfrm flipH="1">
            <a:off x="3200400" y="4191000"/>
            <a:ext cx="685800" cy="5334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7" name="Shape 404"/>
          <p:cNvSpPr/>
          <p:nvPr/>
        </p:nvSpPr>
        <p:spPr>
          <a:xfrm flipH="1" flipV="1">
            <a:off x="4114800" y="46482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8" name="Shape 404"/>
          <p:cNvSpPr/>
          <p:nvPr/>
        </p:nvSpPr>
        <p:spPr>
          <a:xfrm flipV="1">
            <a:off x="4800600" y="4114800"/>
            <a:ext cx="1524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3" name="Shape 410"/>
          <p:cNvSpPr/>
          <p:nvPr/>
        </p:nvSpPr>
        <p:spPr>
          <a:xfrm>
            <a:off x="3733800" y="38100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2" name="Shape 410"/>
          <p:cNvSpPr/>
          <p:nvPr/>
        </p:nvSpPr>
        <p:spPr>
          <a:xfrm>
            <a:off x="4572000" y="44196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9" name="Shape 408"/>
          <p:cNvSpPr/>
          <p:nvPr/>
        </p:nvSpPr>
        <p:spPr>
          <a:xfrm>
            <a:off x="5939722" y="3581335"/>
            <a:ext cx="1223078"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lang="en-US" sz="2800" b="0" kern="0" dirty="0">
                <a:solidFill>
                  <a:schemeClr val="accent4"/>
                </a:solidFill>
                <a:latin typeface="Arial" charset="0"/>
                <a:ea typeface="Arial" charset="0"/>
                <a:cs typeface="Arial" charset="0"/>
              </a:rPr>
              <a:t>routers</a:t>
            </a:r>
            <a:endParaRPr sz="2800" b="0" kern="0" dirty="0">
              <a:solidFill>
                <a:schemeClr val="accent4"/>
              </a:solidFill>
              <a:latin typeface="Arial" charset="0"/>
              <a:ea typeface="Arial" charset="0"/>
              <a:cs typeface="Arial" charset="0"/>
            </a:endParaRPr>
          </a:p>
        </p:txBody>
      </p:sp>
      <p:cxnSp>
        <p:nvCxnSpPr>
          <p:cNvPr id="34843" name="Straight Arrow Connector 4"/>
          <p:cNvCxnSpPr>
            <a:cxnSpLocks noChangeShapeType="1"/>
            <a:stCxn id="39" idx="1"/>
            <a:endCxn id="33" idx="3"/>
          </p:cNvCxnSpPr>
          <p:nvPr/>
        </p:nvCxnSpPr>
        <p:spPr bwMode="auto">
          <a:xfrm flipH="1">
            <a:off x="4194175" y="3848068"/>
            <a:ext cx="1745547" cy="220695"/>
          </a:xfrm>
          <a:prstGeom prst="straightConnector1">
            <a:avLst/>
          </a:prstGeom>
          <a:noFill/>
          <a:ln w="28575">
            <a:solidFill>
              <a:schemeClr val="accent4"/>
            </a:solidFill>
            <a:prstDash val="sysDash"/>
            <a:round/>
            <a:headEnd/>
            <a:tailEnd type="arrow" w="med" len="med"/>
          </a:ln>
          <a:extLst>
            <a:ext uri="{909E8E84-426E-40dd-AFC4-6F175D3DCCD1}">
              <a14:hiddenFill xmlns:a14="http://schemas.microsoft.com/office/drawing/2010/main" xmlns="">
                <a:noFill/>
              </a14:hiddenFill>
            </a:ext>
          </a:extLst>
        </p:spPr>
      </p:cxnSp>
      <p:cxnSp>
        <p:nvCxnSpPr>
          <p:cNvPr id="34844" name="Straight Arrow Connector 41"/>
          <p:cNvCxnSpPr>
            <a:cxnSpLocks noChangeShapeType="1"/>
            <a:stCxn id="39" idx="1"/>
            <a:endCxn id="31" idx="0"/>
          </p:cNvCxnSpPr>
          <p:nvPr/>
        </p:nvCxnSpPr>
        <p:spPr bwMode="auto">
          <a:xfrm flipH="1">
            <a:off x="5029200" y="3848068"/>
            <a:ext cx="910522" cy="876332"/>
          </a:xfrm>
          <a:prstGeom prst="straightConnector1">
            <a:avLst/>
          </a:prstGeom>
          <a:noFill/>
          <a:ln w="28575">
            <a:solidFill>
              <a:schemeClr val="accent4"/>
            </a:solidFill>
            <a:prstDash val="sysDash"/>
            <a:round/>
            <a:headEnd/>
            <a:tailEnd type="arrow" w="med" len="med"/>
          </a:ln>
          <a:extLst>
            <a:ext uri="{909E8E84-426E-40dd-AFC4-6F175D3DCCD1}">
              <a14:hiddenFill xmlns:a14="http://schemas.microsoft.com/office/drawing/2010/main" xmlns="">
                <a:noFill/>
              </a14:hiddenFill>
            </a:ext>
          </a:extLst>
        </p:spPr>
      </p:cxnSp>
      <p:sp>
        <p:nvSpPr>
          <p:cNvPr id="48" name="Shape 408"/>
          <p:cNvSpPr/>
          <p:nvPr/>
        </p:nvSpPr>
        <p:spPr>
          <a:xfrm>
            <a:off x="1905000" y="3657568"/>
            <a:ext cx="1101249" cy="533465"/>
          </a:xfrm>
          <a:prstGeom prst="rect">
            <a:avLst/>
          </a:prstGeom>
          <a:ln w="12700">
            <a:miter lim="400000"/>
          </a:ln>
          <a:extLst>
            <a:ext uri="{C572A759-6A51-4108-AA02-DFA0A04FC94B}">
              <ma14:wrappingTextBoxFlag xmlns:ma14="http://schemas.microsoft.com/office/mac/drawingml/2011/main"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51"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Tree>
    <p:extLst>
      <p:ext uri="{BB962C8B-B14F-4D97-AF65-F5344CB8AC3E}">
        <p14:creationId xmlns:p14="http://schemas.microsoft.com/office/powerpoint/2010/main" val="15738432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524000" y="2895600"/>
            <a:ext cx="7620000"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3600" b="0" i="1" dirty="0">
                <a:solidFill>
                  <a:schemeClr val="accent5"/>
                </a:solidFill>
              </a:rPr>
              <a:t>Dear John,</a:t>
            </a:r>
          </a:p>
          <a:p>
            <a:pPr algn="l" eaLnBrk="1" hangingPunct="1"/>
            <a:endParaRPr lang="en-US" sz="3600" b="0" i="1" dirty="0">
              <a:solidFill>
                <a:schemeClr val="accent5"/>
              </a:solidFill>
            </a:endParaRPr>
          </a:p>
          <a:p>
            <a:pPr algn="l" eaLnBrk="1" hangingPunct="1"/>
            <a:r>
              <a:rPr lang="en-US" sz="3600" b="0" i="1" dirty="0">
                <a:solidFill>
                  <a:schemeClr val="accent5"/>
                </a:solidFill>
              </a:rPr>
              <a:t>Your days are numbered.</a:t>
            </a:r>
          </a:p>
          <a:p>
            <a:pPr algn="l" eaLnBrk="1" hangingPunct="1"/>
            <a:endParaRPr lang="en-US" sz="3600" b="0" i="1" dirty="0">
              <a:solidFill>
                <a:schemeClr val="accent5"/>
              </a:solidFill>
            </a:endParaRPr>
          </a:p>
          <a:p>
            <a:pPr algn="l" eaLnBrk="1" hangingPunct="1"/>
            <a:r>
              <a:rPr lang="en-US" sz="3600" b="0" i="1" dirty="0">
                <a:solidFill>
                  <a:schemeClr val="accent5"/>
                </a:solidFill>
              </a:rPr>
              <a:t>		--Pat</a:t>
            </a:r>
          </a:p>
        </p:txBody>
      </p:sp>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lstStyle/>
          <a:p>
            <a:r>
              <a:rPr lang="en-US" dirty="0" smtClean="0"/>
              <a:t>CEO A writes letter to CEO B</a:t>
            </a:r>
          </a:p>
        </p:txBody>
      </p:sp>
      <p:sp>
        <p:nvSpPr>
          <p:cNvPr id="8" name="Slide Number Placeholder 7"/>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31928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Switches vs. Routers</a:t>
            </a:r>
            <a:endParaRPr lang="en-US"/>
          </a:p>
        </p:txBody>
      </p:sp>
      <p:sp>
        <p:nvSpPr>
          <p:cNvPr id="3" name="Content Placeholder 2"/>
          <p:cNvSpPr>
            <a:spLocks noGrp="1"/>
          </p:cNvSpPr>
          <p:nvPr>
            <p:ph idx="1"/>
          </p:nvPr>
        </p:nvSpPr>
        <p:spPr/>
        <p:txBody>
          <a:bodyPr/>
          <a:lstStyle/>
          <a:p>
            <a:r>
              <a:rPr lang="en-US" dirty="0" smtClean="0"/>
              <a:t>Switches do what routers do but </a:t>
            </a:r>
            <a:r>
              <a:rPr lang="en-US" dirty="0" smtClean="0">
                <a:solidFill>
                  <a:schemeClr val="accent5"/>
                </a:solidFill>
              </a:rPr>
              <a:t>don’t participate in global delivery</a:t>
            </a:r>
            <a:r>
              <a:rPr lang="en-US" dirty="0" smtClean="0"/>
              <a:t>, just local delivery</a:t>
            </a:r>
          </a:p>
          <a:p>
            <a:pPr lvl="1"/>
            <a:r>
              <a:rPr lang="en-US" dirty="0"/>
              <a:t>S</a:t>
            </a:r>
            <a:r>
              <a:rPr lang="en-US" dirty="0" smtClean="0"/>
              <a:t>witches only need to support L1, L2</a:t>
            </a:r>
          </a:p>
          <a:p>
            <a:pPr lvl="1"/>
            <a:r>
              <a:rPr lang="en-US" dirty="0"/>
              <a:t>R</a:t>
            </a:r>
            <a:r>
              <a:rPr lang="en-US" dirty="0" smtClean="0"/>
              <a:t>outers support L1-L3</a:t>
            </a:r>
          </a:p>
          <a:p>
            <a:endParaRPr lang="en-US" dirty="0" smtClean="0"/>
          </a:p>
          <a:p>
            <a:r>
              <a:rPr lang="en-US" dirty="0" smtClean="0"/>
              <a:t>Won’t focus on the router/switch distinction</a:t>
            </a:r>
          </a:p>
          <a:p>
            <a:pPr lvl="1"/>
            <a:r>
              <a:rPr lang="en-US" dirty="0"/>
              <a:t>Almost all boxes support network layer these </a:t>
            </a:r>
            <a:r>
              <a:rPr lang="en-US" dirty="0" smtClean="0"/>
              <a:t>days</a:t>
            </a:r>
          </a:p>
          <a:p>
            <a:endParaRPr lang="en-US" dirty="0" smtClean="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89597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communication</a:t>
            </a:r>
            <a:endParaRPr lang="en-US" dirty="0"/>
          </a:p>
        </p:txBody>
      </p:sp>
      <p:sp>
        <p:nvSpPr>
          <p:cNvPr id="44" name="Content Placeholder 43"/>
          <p:cNvSpPr>
            <a:spLocks noGrp="1"/>
          </p:cNvSpPr>
          <p:nvPr>
            <p:ph idx="1"/>
          </p:nvPr>
        </p:nvSpPr>
        <p:spPr/>
        <p:txBody>
          <a:bodyPr/>
          <a:lstStyle/>
          <a:p>
            <a:r>
              <a:rPr lang="en-US" dirty="0" smtClean="0"/>
              <a:t>A layer interact with its peers corresponding 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31</a:t>
            </a:fld>
            <a:endParaRPr lang="en-US"/>
          </a:p>
        </p:txBody>
      </p:sp>
      <p:sp>
        <p:nvSpPr>
          <p:cNvPr id="45"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6"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7"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8"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49"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0"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1"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2"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3"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4"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5"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6"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7"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8"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9"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0"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1"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2"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3"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4"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5"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6"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7"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8"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9"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0"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1"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2"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3"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74" name="Group 33"/>
          <p:cNvGrpSpPr>
            <a:grpSpLocks/>
          </p:cNvGrpSpPr>
          <p:nvPr/>
        </p:nvGrpSpPr>
        <p:grpSpPr bwMode="auto">
          <a:xfrm>
            <a:off x="1066800" y="3441700"/>
            <a:ext cx="7113588" cy="400050"/>
            <a:chOff x="647" y="2280"/>
            <a:chExt cx="4481" cy="252"/>
          </a:xfrm>
        </p:grpSpPr>
        <p:sp>
          <p:nvSpPr>
            <p:cNvPr id="75"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6"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7"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8"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79"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80"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1"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2"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Tree>
    <p:extLst>
      <p:ext uri="{BB962C8B-B14F-4D97-AF65-F5344CB8AC3E}">
        <p14:creationId xmlns:p14="http://schemas.microsoft.com/office/powerpoint/2010/main" val="1340127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communication</a:t>
            </a:r>
            <a:endParaRPr lang="en-US" dirty="0"/>
          </a:p>
        </p:txBody>
      </p:sp>
      <p:sp>
        <p:nvSpPr>
          <p:cNvPr id="44" name="Content Placeholder 43"/>
          <p:cNvSpPr>
            <a:spLocks noGrp="1"/>
          </p:cNvSpPr>
          <p:nvPr>
            <p:ph idx="1"/>
          </p:nvPr>
        </p:nvSpPr>
        <p:spPr/>
        <p:txBody>
          <a:bodyPr/>
          <a:lstStyle/>
          <a:p>
            <a:r>
              <a:rPr lang="en-US" dirty="0"/>
              <a:t>Communication goes down to physical network</a:t>
            </a:r>
          </a:p>
          <a:p>
            <a:r>
              <a:rPr lang="en-US" dirty="0"/>
              <a:t>Then up to relevant </a:t>
            </a:r>
            <a:r>
              <a:rPr lang="en-US" dirty="0" smtClean="0"/>
              <a:t>layer</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32</a:t>
            </a:fld>
            <a:endParaRPr lang="en-US"/>
          </a:p>
        </p:txBody>
      </p:sp>
      <p:sp>
        <p:nvSpPr>
          <p:cNvPr id="46"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7"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8"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9"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50"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1" name="Text Box 9"/>
          <p:cNvSpPr txBox="1">
            <a:spLocks noChangeArrowheads="1"/>
          </p:cNvSpPr>
          <p:nvPr/>
        </p:nvSpPr>
        <p:spPr bwMode="auto">
          <a:xfrm>
            <a:off x="13319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52"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3"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4"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5"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6"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7"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8"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9" name="Text Box 17"/>
          <p:cNvSpPr txBox="1">
            <a:spLocks noChangeArrowheads="1"/>
          </p:cNvSpPr>
          <p:nvPr/>
        </p:nvSpPr>
        <p:spPr bwMode="auto">
          <a:xfrm>
            <a:off x="6742113"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0"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1"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2"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3"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4"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5" name="Text Box 23"/>
          <p:cNvSpPr txBox="1">
            <a:spLocks noChangeArrowheads="1"/>
          </p:cNvSpPr>
          <p:nvPr/>
        </p:nvSpPr>
        <p:spPr bwMode="auto">
          <a:xfrm>
            <a:off x="3971925" y="45688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Datalink</a:t>
            </a:r>
          </a:p>
        </p:txBody>
      </p:sp>
      <p:sp>
        <p:nvSpPr>
          <p:cNvPr id="66"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7"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8"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69"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0"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1"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2"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3"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74"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75" name="Group 33"/>
          <p:cNvGrpSpPr>
            <a:grpSpLocks/>
          </p:cNvGrpSpPr>
          <p:nvPr/>
        </p:nvGrpSpPr>
        <p:grpSpPr bwMode="auto">
          <a:xfrm>
            <a:off x="1066800" y="3441700"/>
            <a:ext cx="7113588" cy="400050"/>
            <a:chOff x="647" y="2280"/>
            <a:chExt cx="4481" cy="252"/>
          </a:xfrm>
        </p:grpSpPr>
        <p:sp>
          <p:nvSpPr>
            <p:cNvPr id="76"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7" name="Text Box 35"/>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8"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9" name="Text Box 37"/>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80"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81"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2"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3"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84" name="Freeform 42"/>
          <p:cNvSpPr>
            <a:spLocks/>
          </p:cNvSpPr>
          <p:nvPr/>
        </p:nvSpPr>
        <p:spPr bwMode="auto">
          <a:xfrm>
            <a:off x="2667000" y="3457612"/>
            <a:ext cx="3866424" cy="1723988"/>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chemeClr val="accent4"/>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74" tIns="44444" rIns="90474" bIns="44444"/>
          <a:lstStyle/>
          <a:p>
            <a:endParaRPr lang="en-US"/>
          </a:p>
        </p:txBody>
      </p:sp>
    </p:spTree>
    <p:extLst>
      <p:ext uri="{BB962C8B-B14F-4D97-AF65-F5344CB8AC3E}">
        <p14:creationId xmlns:p14="http://schemas.microsoft.com/office/powerpoint/2010/main" val="707881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4"/>
          <p:cNvSpPr>
            <a:spLocks noChangeArrowheads="1"/>
          </p:cNvSpPr>
          <p:nvPr/>
        </p:nvSpPr>
        <p:spPr bwMode="auto">
          <a:xfrm>
            <a:off x="4765675"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endParaRPr lang="en-US">
              <a:ea typeface="Arial" charset="0"/>
              <a:cs typeface="Arial" charset="0"/>
            </a:endParaRPr>
          </a:p>
        </p:txBody>
      </p:sp>
      <p:sp>
        <p:nvSpPr>
          <p:cNvPr id="59436" name="Rectangle 53"/>
          <p:cNvSpPr>
            <a:spLocks noChangeArrowheads="1"/>
          </p:cNvSpPr>
          <p:nvPr/>
        </p:nvSpPr>
        <p:spPr bwMode="auto">
          <a:xfrm>
            <a:off x="2133600"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pPr>
              <a:defRPr/>
            </a:pPr>
            <a:endParaRPr lang="en-US">
              <a:ea typeface="Arial" charset="0"/>
              <a:cs typeface="Arial" charset="0"/>
            </a:endParaRPr>
          </a:p>
        </p:txBody>
      </p:sp>
      <p:sp>
        <p:nvSpPr>
          <p:cNvPr id="46083" name="Rectangle 2"/>
          <p:cNvSpPr>
            <a:spLocks noGrp="1" noChangeArrowheads="1"/>
          </p:cNvSpPr>
          <p:nvPr>
            <p:ph type="title"/>
          </p:nvPr>
        </p:nvSpPr>
        <p:spPr/>
        <p:txBody>
          <a:bodyPr/>
          <a:lstStyle/>
          <a:p>
            <a:r>
              <a:rPr lang="en-US" dirty="0" smtClean="0"/>
              <a:t>A protocol-centric </a:t>
            </a:r>
            <a:r>
              <a:rPr lang="en-US" dirty="0"/>
              <a:t>d</a:t>
            </a:r>
            <a:r>
              <a:rPr lang="en-US" dirty="0" smtClean="0"/>
              <a:t>iagram</a:t>
            </a:r>
            <a:endParaRPr lang="en-US" dirty="0"/>
          </a:p>
        </p:txBody>
      </p:sp>
      <p:sp>
        <p:nvSpPr>
          <p:cNvPr id="46084" name="Rectangle 3"/>
          <p:cNvSpPr>
            <a:spLocks noChangeArrowheads="1"/>
          </p:cNvSpPr>
          <p:nvPr/>
        </p:nvSpPr>
        <p:spPr bwMode="auto">
          <a:xfrm>
            <a:off x="682625"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5" name="Rectangle 4"/>
          <p:cNvSpPr>
            <a:spLocks noChangeArrowheads="1"/>
          </p:cNvSpPr>
          <p:nvPr/>
        </p:nvSpPr>
        <p:spPr bwMode="auto">
          <a:xfrm>
            <a:off x="692150"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6" name="Text Box 5"/>
          <p:cNvSpPr txBox="1">
            <a:spLocks noChangeArrowheads="1"/>
          </p:cNvSpPr>
          <p:nvPr/>
        </p:nvSpPr>
        <p:spPr bwMode="auto">
          <a:xfrm>
            <a:off x="795338" y="2159000"/>
            <a:ext cx="787375"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087" name="Text Box 6"/>
          <p:cNvSpPr txBox="1">
            <a:spLocks noChangeArrowheads="1"/>
          </p:cNvSpPr>
          <p:nvPr/>
        </p:nvSpPr>
        <p:spPr bwMode="auto">
          <a:xfrm>
            <a:off x="879475" y="3349625"/>
            <a:ext cx="646311"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grpSp>
        <p:nvGrpSpPr>
          <p:cNvPr id="46088" name="Group 7"/>
          <p:cNvGrpSpPr>
            <a:grpSpLocks/>
          </p:cNvGrpSpPr>
          <p:nvPr/>
        </p:nvGrpSpPr>
        <p:grpSpPr bwMode="auto">
          <a:xfrm>
            <a:off x="677863" y="4438650"/>
            <a:ext cx="914400" cy="582613"/>
            <a:chOff x="323" y="2664"/>
            <a:chExt cx="576" cy="367"/>
          </a:xfrm>
          <a:solidFill>
            <a:schemeClr val="accent3"/>
          </a:solidFill>
        </p:grpSpPr>
        <p:sp>
          <p:nvSpPr>
            <p:cNvPr id="46149" name="Rectangle 8"/>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50" name="Text Box 9"/>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latin typeface="Arial" charset="0"/>
                  <a:ea typeface="Arial" charset="0"/>
                  <a:cs typeface="Arial" charset="0"/>
                </a:rPr>
                <a:t>IP</a:t>
              </a:r>
            </a:p>
          </p:txBody>
        </p:sp>
      </p:grpSp>
      <p:sp>
        <p:nvSpPr>
          <p:cNvPr id="46089" name="Rectangle 10"/>
          <p:cNvSpPr>
            <a:spLocks noChangeArrowheads="1"/>
          </p:cNvSpPr>
          <p:nvPr/>
        </p:nvSpPr>
        <p:spPr bwMode="auto">
          <a:xfrm>
            <a:off x="658813"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0" name="Text Box 11"/>
          <p:cNvSpPr txBox="1">
            <a:spLocks noChangeArrowheads="1"/>
          </p:cNvSpPr>
          <p:nvPr/>
        </p:nvSpPr>
        <p:spPr bwMode="auto">
          <a:xfrm>
            <a:off x="722475"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sp>
        <p:nvSpPr>
          <p:cNvPr id="46091" name="Line 12"/>
          <p:cNvSpPr>
            <a:spLocks noChangeShapeType="1"/>
          </p:cNvSpPr>
          <p:nvPr/>
        </p:nvSpPr>
        <p:spPr bwMode="auto">
          <a:xfrm>
            <a:off x="1136650" y="26336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2" name="Line 13"/>
          <p:cNvSpPr>
            <a:spLocks noChangeShapeType="1"/>
          </p:cNvSpPr>
          <p:nvPr/>
        </p:nvSpPr>
        <p:spPr bwMode="auto">
          <a:xfrm>
            <a:off x="1136650" y="38401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3" name="Line 14"/>
          <p:cNvSpPr>
            <a:spLocks noChangeShapeType="1"/>
          </p:cNvSpPr>
          <p:nvPr/>
        </p:nvSpPr>
        <p:spPr bwMode="auto">
          <a:xfrm>
            <a:off x="1136650" y="5032375"/>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094" name="Rectangle 15"/>
          <p:cNvSpPr>
            <a:spLocks noChangeArrowheads="1"/>
          </p:cNvSpPr>
          <p:nvPr/>
        </p:nvSpPr>
        <p:spPr bwMode="auto">
          <a:xfrm>
            <a:off x="527050" y="1857375"/>
            <a:ext cx="1303338" cy="4848225"/>
          </a:xfrm>
          <a:prstGeom prst="rect">
            <a:avLst/>
          </a:prstGeom>
          <a:noFill/>
          <a:ln w="28575">
            <a:solidFill>
              <a:schemeClr val="accent4"/>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095" name="Rectangle 16"/>
          <p:cNvSpPr>
            <a:spLocks noChangeArrowheads="1"/>
          </p:cNvSpPr>
          <p:nvPr/>
        </p:nvSpPr>
        <p:spPr bwMode="auto">
          <a:xfrm>
            <a:off x="7637463"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6" name="Rectangle 17"/>
          <p:cNvSpPr>
            <a:spLocks noChangeArrowheads="1"/>
          </p:cNvSpPr>
          <p:nvPr/>
        </p:nvSpPr>
        <p:spPr bwMode="auto">
          <a:xfrm>
            <a:off x="7646988"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7" name="Rectangle 18"/>
          <p:cNvSpPr>
            <a:spLocks noChangeArrowheads="1"/>
          </p:cNvSpPr>
          <p:nvPr/>
        </p:nvSpPr>
        <p:spPr bwMode="auto">
          <a:xfrm>
            <a:off x="7632700" y="4438650"/>
            <a:ext cx="914400" cy="582613"/>
          </a:xfrm>
          <a:prstGeom prst="rect">
            <a:avLst/>
          </a:prstGeom>
          <a:solidFill>
            <a:schemeClr val="accent3"/>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8" name="Rectangle 19"/>
          <p:cNvSpPr>
            <a:spLocks noChangeArrowheads="1"/>
          </p:cNvSpPr>
          <p:nvPr/>
        </p:nvSpPr>
        <p:spPr bwMode="auto">
          <a:xfrm>
            <a:off x="764857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9" name="Text Box 20"/>
          <p:cNvSpPr txBox="1">
            <a:spLocks noChangeArrowheads="1"/>
          </p:cNvSpPr>
          <p:nvPr/>
        </p:nvSpPr>
        <p:spPr bwMode="auto">
          <a:xfrm>
            <a:off x="7750175" y="2159000"/>
            <a:ext cx="787375"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100" name="Text Box 21"/>
          <p:cNvSpPr txBox="1">
            <a:spLocks noChangeArrowheads="1"/>
          </p:cNvSpPr>
          <p:nvPr/>
        </p:nvSpPr>
        <p:spPr bwMode="auto">
          <a:xfrm>
            <a:off x="7834313" y="3349625"/>
            <a:ext cx="646311" cy="36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sp>
        <p:nvSpPr>
          <p:cNvPr id="46101" name="Text Box 22"/>
          <p:cNvSpPr txBox="1">
            <a:spLocks noChangeArrowheads="1"/>
          </p:cNvSpPr>
          <p:nvPr/>
        </p:nvSpPr>
        <p:spPr bwMode="auto">
          <a:xfrm>
            <a:off x="7929563" y="4554538"/>
            <a:ext cx="402654" cy="369324"/>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sp>
        <p:nvSpPr>
          <p:cNvPr id="46102" name="Text Box 23"/>
          <p:cNvSpPr txBox="1">
            <a:spLocks noChangeArrowheads="1"/>
          </p:cNvSpPr>
          <p:nvPr/>
        </p:nvSpPr>
        <p:spPr bwMode="auto">
          <a:xfrm>
            <a:off x="7728113"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sp>
        <p:nvSpPr>
          <p:cNvPr id="46103" name="Line 24"/>
          <p:cNvSpPr>
            <a:spLocks noChangeShapeType="1"/>
          </p:cNvSpPr>
          <p:nvPr/>
        </p:nvSpPr>
        <p:spPr bwMode="auto">
          <a:xfrm>
            <a:off x="8091488" y="26336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4" name="Line 25"/>
          <p:cNvSpPr>
            <a:spLocks noChangeShapeType="1"/>
          </p:cNvSpPr>
          <p:nvPr/>
        </p:nvSpPr>
        <p:spPr bwMode="auto">
          <a:xfrm>
            <a:off x="8091488" y="3840163"/>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5" name="Line 26"/>
          <p:cNvSpPr>
            <a:spLocks noChangeShapeType="1"/>
          </p:cNvSpPr>
          <p:nvPr/>
        </p:nvSpPr>
        <p:spPr bwMode="auto">
          <a:xfrm>
            <a:off x="8091488" y="5032375"/>
            <a:ext cx="0"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6" name="Rectangle 27"/>
          <p:cNvSpPr>
            <a:spLocks noChangeArrowheads="1"/>
          </p:cNvSpPr>
          <p:nvPr/>
        </p:nvSpPr>
        <p:spPr bwMode="auto">
          <a:xfrm>
            <a:off x="7481888" y="1857375"/>
            <a:ext cx="1303337" cy="4848225"/>
          </a:xfrm>
          <a:prstGeom prst="rect">
            <a:avLst/>
          </a:prstGeom>
          <a:noFill/>
          <a:ln w="28575">
            <a:solidFill>
              <a:schemeClr val="accent4"/>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107" name="Line 28"/>
          <p:cNvSpPr>
            <a:spLocks noChangeShapeType="1"/>
          </p:cNvSpPr>
          <p:nvPr/>
        </p:nvSpPr>
        <p:spPr bwMode="auto">
          <a:xfrm>
            <a:off x="1128713" y="6254750"/>
            <a:ext cx="0" cy="3730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08" name="Line 29"/>
          <p:cNvSpPr>
            <a:spLocks noChangeShapeType="1"/>
          </p:cNvSpPr>
          <p:nvPr/>
        </p:nvSpPr>
        <p:spPr bwMode="auto">
          <a:xfrm>
            <a:off x="796925" y="6627813"/>
            <a:ext cx="2327275"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grpSp>
        <p:nvGrpSpPr>
          <p:cNvPr id="46109" name="Group 30"/>
          <p:cNvGrpSpPr>
            <a:grpSpLocks/>
          </p:cNvGrpSpPr>
          <p:nvPr/>
        </p:nvGrpSpPr>
        <p:grpSpPr bwMode="auto">
          <a:xfrm>
            <a:off x="2894013" y="4467225"/>
            <a:ext cx="914400" cy="582613"/>
            <a:chOff x="323" y="2664"/>
            <a:chExt cx="576" cy="367"/>
          </a:xfrm>
          <a:solidFill>
            <a:schemeClr val="accent3"/>
          </a:solidFill>
        </p:grpSpPr>
        <p:sp>
          <p:nvSpPr>
            <p:cNvPr id="46147" name="Rectangle 31"/>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8" name="Text Box 32"/>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grpSp>
        <p:nvGrpSpPr>
          <p:cNvPr id="46110" name="Group 33"/>
          <p:cNvGrpSpPr>
            <a:grpSpLocks/>
          </p:cNvGrpSpPr>
          <p:nvPr/>
        </p:nvGrpSpPr>
        <p:grpSpPr bwMode="auto">
          <a:xfrm>
            <a:off x="5538788" y="4467225"/>
            <a:ext cx="914400" cy="582613"/>
            <a:chOff x="323" y="2664"/>
            <a:chExt cx="576" cy="367"/>
          </a:xfrm>
          <a:solidFill>
            <a:schemeClr val="accent3"/>
          </a:solidFill>
        </p:grpSpPr>
        <p:sp>
          <p:nvSpPr>
            <p:cNvPr id="46145" name="Rectangle 34"/>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6" name="Text Box 35"/>
            <p:cNvSpPr txBox="1">
              <a:spLocks noChangeArrowheads="1"/>
            </p:cNvSpPr>
            <p:nvPr/>
          </p:nvSpPr>
          <p:spPr bwMode="auto">
            <a:xfrm>
              <a:off x="500" y="2729"/>
              <a:ext cx="254" cy="23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sp>
        <p:nvSpPr>
          <p:cNvPr id="46111" name="Rectangle 36"/>
          <p:cNvSpPr>
            <a:spLocks noChangeArrowheads="1"/>
          </p:cNvSpPr>
          <p:nvPr/>
        </p:nvSpPr>
        <p:spPr bwMode="auto">
          <a:xfrm>
            <a:off x="22955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2" name="Text Box 37"/>
          <p:cNvSpPr txBox="1">
            <a:spLocks noChangeArrowheads="1"/>
          </p:cNvSpPr>
          <p:nvPr/>
        </p:nvSpPr>
        <p:spPr bwMode="auto">
          <a:xfrm>
            <a:off x="2351250"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grpSp>
        <p:nvGrpSpPr>
          <p:cNvPr id="46113" name="Group 38"/>
          <p:cNvGrpSpPr>
            <a:grpSpLocks/>
          </p:cNvGrpSpPr>
          <p:nvPr/>
        </p:nvGrpSpPr>
        <p:grpSpPr bwMode="auto">
          <a:xfrm>
            <a:off x="6126739" y="5649119"/>
            <a:ext cx="1016864" cy="606425"/>
            <a:chOff x="280" y="3421"/>
            <a:chExt cx="646" cy="367"/>
          </a:xfrm>
          <a:solidFill>
            <a:schemeClr val="accent3"/>
          </a:solidFill>
        </p:grpSpPr>
        <p:sp>
          <p:nvSpPr>
            <p:cNvPr id="46143" name="Rectangle 39"/>
            <p:cNvSpPr>
              <a:spLocks noChangeArrowheads="1"/>
            </p:cNvSpPr>
            <p:nvPr/>
          </p:nvSpPr>
          <p:spPr bwMode="auto">
            <a:xfrm>
              <a:off x="280" y="3421"/>
              <a:ext cx="646" cy="367"/>
            </a:xfrm>
            <a:prstGeom prst="rect">
              <a:avLst/>
            </a:prstGeom>
            <a:grpFill/>
            <a:ln w="9525">
              <a:solidFill>
                <a:schemeClr val="tx1"/>
              </a:solidFill>
              <a:miter lim="800000"/>
              <a:headEnd/>
              <a:tailEnd/>
            </a:ln>
          </p:spPr>
          <p:txBody>
            <a:bodyPr wrap="none" lIns="0" rIns="0" anchor="ctr"/>
            <a:lstStyle/>
            <a:p>
              <a:pPr algn="ctr"/>
              <a:endParaRPr lang="en-US">
                <a:ea typeface="Arial" charset="0"/>
                <a:cs typeface="Arial" charset="0"/>
              </a:endParaRPr>
            </a:p>
          </p:txBody>
        </p:sp>
        <p:sp>
          <p:nvSpPr>
            <p:cNvPr id="46144" name="Text Box 40"/>
            <p:cNvSpPr txBox="1">
              <a:spLocks noChangeArrowheads="1"/>
            </p:cNvSpPr>
            <p:nvPr/>
          </p:nvSpPr>
          <p:spPr bwMode="auto">
            <a:xfrm>
              <a:off x="325" y="3429"/>
              <a:ext cx="565" cy="32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r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grpSp>
      <p:sp>
        <p:nvSpPr>
          <p:cNvPr id="46114" name="Line 41"/>
          <p:cNvSpPr>
            <a:spLocks noChangeShapeType="1"/>
          </p:cNvSpPr>
          <p:nvPr/>
        </p:nvSpPr>
        <p:spPr bwMode="auto">
          <a:xfrm flipH="1">
            <a:off x="2733675" y="6283325"/>
            <a:ext cx="1588"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5" name="Line 42"/>
          <p:cNvSpPr>
            <a:spLocks noChangeShapeType="1"/>
          </p:cNvSpPr>
          <p:nvPr/>
        </p:nvSpPr>
        <p:spPr bwMode="auto">
          <a:xfrm flipH="1">
            <a:off x="2714625" y="5046663"/>
            <a:ext cx="541338"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6" name="Line 43"/>
          <p:cNvSpPr>
            <a:spLocks noChangeShapeType="1"/>
          </p:cNvSpPr>
          <p:nvPr/>
        </p:nvSpPr>
        <p:spPr bwMode="auto">
          <a:xfrm>
            <a:off x="3517900" y="5060950"/>
            <a:ext cx="541338"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17" name="Rectangle 44"/>
          <p:cNvSpPr>
            <a:spLocks noChangeArrowheads="1"/>
          </p:cNvSpPr>
          <p:nvPr/>
        </p:nvSpPr>
        <p:spPr bwMode="auto">
          <a:xfrm>
            <a:off x="36036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8" name="Text Box 45"/>
          <p:cNvSpPr txBox="1">
            <a:spLocks noChangeArrowheads="1"/>
          </p:cNvSpPr>
          <p:nvPr/>
        </p:nvSpPr>
        <p:spPr bwMode="auto">
          <a:xfrm>
            <a:off x="3679988"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SONET</a:t>
            </a:r>
          </a:p>
          <a:p>
            <a:pPr algn="ctr">
              <a:lnSpc>
                <a:spcPct val="90000"/>
              </a:lnSpc>
            </a:pPr>
            <a:r>
              <a:rPr lang="en-US" sz="1600" b="0" dirty="0">
                <a:latin typeface="Arial" charset="0"/>
                <a:ea typeface="Arial" charset="0"/>
                <a:cs typeface="Arial" charset="0"/>
              </a:rPr>
              <a:t>interface</a:t>
            </a:r>
          </a:p>
        </p:txBody>
      </p:sp>
      <p:sp>
        <p:nvSpPr>
          <p:cNvPr id="46119" name="Rectangle 46"/>
          <p:cNvSpPr>
            <a:spLocks noChangeArrowheads="1"/>
          </p:cNvSpPr>
          <p:nvPr/>
        </p:nvSpPr>
        <p:spPr bwMode="auto">
          <a:xfrm>
            <a:off x="4878388"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20" name="Text Box 47"/>
          <p:cNvSpPr txBox="1">
            <a:spLocks noChangeArrowheads="1"/>
          </p:cNvSpPr>
          <p:nvPr/>
        </p:nvSpPr>
        <p:spPr bwMode="auto">
          <a:xfrm>
            <a:off x="4946813" y="5684570"/>
            <a:ext cx="787074" cy="535523"/>
          </a:xfrm>
          <a:prstGeom prst="rect">
            <a:avLst/>
          </a:prstGeom>
          <a:solidFill>
            <a:schemeClr val="accent3"/>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SONET</a:t>
            </a:r>
          </a:p>
          <a:p>
            <a:pPr algn="ctr">
              <a:lnSpc>
                <a:spcPct val="90000"/>
              </a:lnSpc>
            </a:pPr>
            <a:r>
              <a:rPr lang="en-US" sz="1600" b="0">
                <a:latin typeface="Arial" charset="0"/>
                <a:ea typeface="Arial" charset="0"/>
                <a:cs typeface="Arial" charset="0"/>
              </a:rPr>
              <a:t>interface</a:t>
            </a:r>
          </a:p>
        </p:txBody>
      </p:sp>
      <p:sp>
        <p:nvSpPr>
          <p:cNvPr id="46121" name="Line 48"/>
          <p:cNvSpPr>
            <a:spLocks noChangeShapeType="1"/>
          </p:cNvSpPr>
          <p:nvPr/>
        </p:nvSpPr>
        <p:spPr bwMode="auto">
          <a:xfrm flipH="1">
            <a:off x="6669088" y="6243638"/>
            <a:ext cx="0" cy="36036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2" name="Line 49"/>
          <p:cNvSpPr>
            <a:spLocks noChangeShapeType="1"/>
          </p:cNvSpPr>
          <p:nvPr/>
        </p:nvSpPr>
        <p:spPr bwMode="auto">
          <a:xfrm flipH="1">
            <a:off x="6211888" y="6589713"/>
            <a:ext cx="2327275"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3" name="Line 50"/>
          <p:cNvSpPr>
            <a:spLocks noChangeShapeType="1"/>
          </p:cNvSpPr>
          <p:nvPr/>
        </p:nvSpPr>
        <p:spPr bwMode="auto">
          <a:xfrm>
            <a:off x="8121650" y="6246813"/>
            <a:ext cx="1588"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4" name="Line 51"/>
          <p:cNvSpPr>
            <a:spLocks noChangeShapeType="1"/>
          </p:cNvSpPr>
          <p:nvPr/>
        </p:nvSpPr>
        <p:spPr bwMode="auto">
          <a:xfrm flipH="1">
            <a:off x="5291138" y="5073650"/>
            <a:ext cx="541337" cy="622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5" name="Line 52"/>
          <p:cNvSpPr>
            <a:spLocks noChangeShapeType="1"/>
          </p:cNvSpPr>
          <p:nvPr/>
        </p:nvSpPr>
        <p:spPr bwMode="auto">
          <a:xfrm>
            <a:off x="6108700" y="5073650"/>
            <a:ext cx="527050" cy="59531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6" name="Line 55"/>
          <p:cNvSpPr>
            <a:spLocks noChangeShapeType="1"/>
          </p:cNvSpPr>
          <p:nvPr/>
        </p:nvSpPr>
        <p:spPr bwMode="auto">
          <a:xfrm flipH="1">
            <a:off x="4043363" y="6245225"/>
            <a:ext cx="1587"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7" name="Line 56"/>
          <p:cNvSpPr>
            <a:spLocks noChangeShapeType="1"/>
          </p:cNvSpPr>
          <p:nvPr/>
        </p:nvSpPr>
        <p:spPr bwMode="auto">
          <a:xfrm flipH="1">
            <a:off x="5303838" y="6257925"/>
            <a:ext cx="1587" cy="3302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8" name="Line 57"/>
          <p:cNvSpPr>
            <a:spLocks noChangeShapeType="1"/>
          </p:cNvSpPr>
          <p:nvPr/>
        </p:nvSpPr>
        <p:spPr bwMode="auto">
          <a:xfrm>
            <a:off x="4060825" y="6589713"/>
            <a:ext cx="1246188"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29" name="Text Box 58"/>
          <p:cNvSpPr txBox="1">
            <a:spLocks noChangeArrowheads="1"/>
          </p:cNvSpPr>
          <p:nvPr/>
        </p:nvSpPr>
        <p:spPr bwMode="auto">
          <a:xfrm>
            <a:off x="849313" y="1481138"/>
            <a:ext cx="726461"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4"/>
                </a:solidFill>
                <a:latin typeface="Arial" charset="0"/>
                <a:ea typeface="Arial" charset="0"/>
                <a:cs typeface="Arial" charset="0"/>
              </a:rPr>
              <a:t>host</a:t>
            </a:r>
          </a:p>
        </p:txBody>
      </p:sp>
      <p:sp>
        <p:nvSpPr>
          <p:cNvPr id="46130" name="Text Box 59"/>
          <p:cNvSpPr txBox="1">
            <a:spLocks noChangeArrowheads="1"/>
          </p:cNvSpPr>
          <p:nvPr/>
        </p:nvSpPr>
        <p:spPr bwMode="auto">
          <a:xfrm>
            <a:off x="7804150" y="1466850"/>
            <a:ext cx="726461"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4"/>
                </a:solidFill>
                <a:latin typeface="Arial" charset="0"/>
                <a:ea typeface="Arial" charset="0"/>
                <a:cs typeface="Arial" charset="0"/>
              </a:rPr>
              <a:t>host</a:t>
            </a:r>
          </a:p>
        </p:txBody>
      </p:sp>
      <p:sp>
        <p:nvSpPr>
          <p:cNvPr id="46131" name="Text Box 60"/>
          <p:cNvSpPr txBox="1">
            <a:spLocks noChangeArrowheads="1"/>
          </p:cNvSpPr>
          <p:nvPr/>
        </p:nvSpPr>
        <p:spPr bwMode="auto">
          <a:xfrm>
            <a:off x="2970213" y="3863975"/>
            <a:ext cx="925233"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6"/>
                </a:solidFill>
                <a:latin typeface="Arial" charset="0"/>
                <a:ea typeface="Arial" charset="0"/>
                <a:cs typeface="Arial" charset="0"/>
              </a:rPr>
              <a:t>router</a:t>
            </a:r>
          </a:p>
        </p:txBody>
      </p:sp>
      <p:sp>
        <p:nvSpPr>
          <p:cNvPr id="46132" name="Text Box 61"/>
          <p:cNvSpPr txBox="1">
            <a:spLocks noChangeArrowheads="1"/>
          </p:cNvSpPr>
          <p:nvPr/>
        </p:nvSpPr>
        <p:spPr bwMode="auto">
          <a:xfrm>
            <a:off x="5600700" y="3878263"/>
            <a:ext cx="925233"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6"/>
                </a:solidFill>
                <a:latin typeface="Arial" charset="0"/>
                <a:ea typeface="Arial" charset="0"/>
                <a:cs typeface="Arial" charset="0"/>
              </a:rPr>
              <a:t>router</a:t>
            </a:r>
          </a:p>
        </p:txBody>
      </p:sp>
      <p:sp>
        <p:nvSpPr>
          <p:cNvPr id="46133" name="Line 62"/>
          <p:cNvSpPr>
            <a:spLocks noChangeShapeType="1"/>
          </p:cNvSpPr>
          <p:nvPr/>
        </p:nvSpPr>
        <p:spPr bwMode="auto">
          <a:xfrm>
            <a:off x="1608138" y="2355850"/>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4" name="Line 63"/>
          <p:cNvSpPr>
            <a:spLocks noChangeShapeType="1"/>
          </p:cNvSpPr>
          <p:nvPr/>
        </p:nvSpPr>
        <p:spPr bwMode="auto">
          <a:xfrm>
            <a:off x="1636713" y="3546475"/>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5" name="Text Box 64"/>
          <p:cNvSpPr txBox="1">
            <a:spLocks noChangeArrowheads="1"/>
          </p:cNvSpPr>
          <p:nvPr/>
        </p:nvSpPr>
        <p:spPr bwMode="auto">
          <a:xfrm>
            <a:off x="3994150" y="1987550"/>
            <a:ext cx="1649277"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HTTP message</a:t>
            </a:r>
          </a:p>
        </p:txBody>
      </p:sp>
      <p:sp>
        <p:nvSpPr>
          <p:cNvPr id="46136" name="Text Box 65"/>
          <p:cNvSpPr txBox="1">
            <a:spLocks noChangeArrowheads="1"/>
          </p:cNvSpPr>
          <p:nvPr/>
        </p:nvSpPr>
        <p:spPr bwMode="auto">
          <a:xfrm>
            <a:off x="4092575" y="3192463"/>
            <a:ext cx="1490581"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TCP segment</a:t>
            </a:r>
          </a:p>
        </p:txBody>
      </p:sp>
      <p:sp>
        <p:nvSpPr>
          <p:cNvPr id="46137" name="Line 66"/>
          <p:cNvSpPr>
            <a:spLocks noChangeShapeType="1"/>
          </p:cNvSpPr>
          <p:nvPr/>
        </p:nvSpPr>
        <p:spPr bwMode="auto">
          <a:xfrm flipV="1">
            <a:off x="1609725" y="4751388"/>
            <a:ext cx="1301750"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8" name="Line 67"/>
          <p:cNvSpPr>
            <a:spLocks noChangeShapeType="1"/>
          </p:cNvSpPr>
          <p:nvPr/>
        </p:nvSpPr>
        <p:spPr bwMode="auto">
          <a:xfrm flipV="1">
            <a:off x="3840163" y="4751388"/>
            <a:ext cx="1693863" cy="14287"/>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39" name="Line 68"/>
          <p:cNvSpPr>
            <a:spLocks noChangeShapeType="1"/>
          </p:cNvSpPr>
          <p:nvPr/>
        </p:nvSpPr>
        <p:spPr bwMode="auto">
          <a:xfrm flipV="1">
            <a:off x="6457950" y="4751388"/>
            <a:ext cx="1176338" cy="0"/>
          </a:xfrm>
          <a:prstGeom prst="line">
            <a:avLst/>
          </a:prstGeom>
          <a:noFill/>
          <a:ln w="28575">
            <a:solidFill>
              <a:schemeClr val="tx1"/>
            </a:solidFill>
            <a:prstDash val="dash"/>
            <a:round/>
            <a:headEnd type="arrow" w="med" len="med"/>
            <a:tailEnd type="arrow" w="med" len="med"/>
          </a:ln>
          <a:extLst>
            <a:ext uri="{909E8E84-426E-40dd-AFC4-6F175D3DCCD1}">
              <a14:hiddenFill xmlns:a14="http://schemas.microsoft.com/office/drawing/2010/main" xmlns="">
                <a:noFill/>
              </a14:hiddenFill>
            </a:ext>
          </a:extLst>
        </p:spPr>
        <p:txBody>
          <a:bodyPr lIns="91430" tIns="45716" rIns="91430" bIns="45716"/>
          <a:lstStyle/>
          <a:p>
            <a:endParaRPr lang="en-US">
              <a:ea typeface="Arial" charset="0"/>
              <a:cs typeface="Arial" charset="0"/>
            </a:endParaRPr>
          </a:p>
        </p:txBody>
      </p:sp>
      <p:sp>
        <p:nvSpPr>
          <p:cNvPr id="46140" name="Text Box 69"/>
          <p:cNvSpPr txBox="1">
            <a:spLocks noChangeArrowheads="1"/>
          </p:cNvSpPr>
          <p:nvPr/>
        </p:nvSpPr>
        <p:spPr bwMode="auto">
          <a:xfrm>
            <a:off x="1765300" y="4343400"/>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
        <p:nvSpPr>
          <p:cNvPr id="46141" name="Text Box 70"/>
          <p:cNvSpPr txBox="1">
            <a:spLocks noChangeArrowheads="1"/>
          </p:cNvSpPr>
          <p:nvPr/>
        </p:nvSpPr>
        <p:spPr bwMode="auto">
          <a:xfrm>
            <a:off x="6553200" y="4371975"/>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IP packet</a:t>
            </a:r>
          </a:p>
        </p:txBody>
      </p:sp>
      <p:sp>
        <p:nvSpPr>
          <p:cNvPr id="46142" name="Text Box 71"/>
          <p:cNvSpPr txBox="1">
            <a:spLocks noChangeArrowheads="1"/>
          </p:cNvSpPr>
          <p:nvPr/>
        </p:nvSpPr>
        <p:spPr bwMode="auto">
          <a:xfrm>
            <a:off x="4189413" y="4357687"/>
            <a:ext cx="1005840" cy="338546"/>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Tree>
    <p:extLst>
      <p:ext uri="{BB962C8B-B14F-4D97-AF65-F5344CB8AC3E}">
        <p14:creationId xmlns:p14="http://schemas.microsoft.com/office/powerpoint/2010/main" val="307453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0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0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0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1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08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0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0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10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1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6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61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6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1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61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0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610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10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1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61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61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6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125"/>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animBg="1"/>
      <p:bldP spid="59436" grpId="0" animBg="1"/>
      <p:bldP spid="46084" grpId="0" animBg="1"/>
      <p:bldP spid="46085" grpId="0" animBg="1"/>
      <p:bldP spid="46086" grpId="0"/>
      <p:bldP spid="46087" grpId="0"/>
      <p:bldP spid="46089" grpId="0" animBg="1"/>
      <p:bldP spid="46090" grpId="0" animBg="1"/>
      <p:bldP spid="46091" grpId="0" animBg="1"/>
      <p:bldP spid="46092" grpId="0" animBg="1"/>
      <p:bldP spid="46093" grpId="0" animBg="1"/>
      <p:bldP spid="46094" grpId="0" animBg="1"/>
      <p:bldP spid="46095" grpId="0" animBg="1"/>
      <p:bldP spid="46096" grpId="0" animBg="1"/>
      <p:bldP spid="46097" grpId="0" animBg="1"/>
      <p:bldP spid="46098" grpId="0" animBg="1"/>
      <p:bldP spid="46099" grpId="0"/>
      <p:bldP spid="46100" grpId="0"/>
      <p:bldP spid="46101" grpId="0" animBg="1"/>
      <p:bldP spid="46102" grpId="0" animBg="1"/>
      <p:bldP spid="46103" grpId="0" animBg="1"/>
      <p:bldP spid="46104" grpId="0" animBg="1"/>
      <p:bldP spid="46105" grpId="0" animBg="1"/>
      <p:bldP spid="46106" grpId="0" animBg="1"/>
      <p:bldP spid="46107" grpId="0" animBg="1"/>
      <p:bldP spid="46108" grpId="0" animBg="1"/>
      <p:bldP spid="46111" grpId="0" animBg="1"/>
      <p:bldP spid="46112" grpId="0" animBg="1"/>
      <p:bldP spid="46114" grpId="0" animBg="1"/>
      <p:bldP spid="46115" grpId="0" animBg="1"/>
      <p:bldP spid="46116" grpId="0" animBg="1"/>
      <p:bldP spid="46117" grpId="0" animBg="1"/>
      <p:bldP spid="46118" grpId="0" animBg="1"/>
      <p:bldP spid="46119" grpId="0" animBg="1"/>
      <p:bldP spid="46120" grpId="0" animBg="1"/>
      <p:bldP spid="46121" grpId="0" animBg="1"/>
      <p:bldP spid="46122" grpId="0" animBg="1"/>
      <p:bldP spid="46123" grpId="0" animBg="1"/>
      <p:bldP spid="46124" grpId="0" animBg="1"/>
      <p:bldP spid="46125" grpId="0" animBg="1"/>
      <p:bldP spid="46126" grpId="0" animBg="1"/>
      <p:bldP spid="46127" grpId="0" animBg="1"/>
      <p:bldP spid="46128" grpId="0" animBg="1"/>
      <p:bldP spid="46129" grpId="0"/>
      <p:bldP spid="46130" grpId="0"/>
      <p:bldP spid="46131" grpId="0"/>
      <p:bldP spid="46132" grpId="0"/>
      <p:bldP spid="46133" grpId="0" animBg="1"/>
      <p:bldP spid="46134" grpId="0" animBg="1"/>
      <p:bldP spid="46135" grpId="0"/>
      <p:bldP spid="46136" grpId="0"/>
      <p:bldP spid="46137" grpId="0" animBg="1"/>
      <p:bldP spid="46138" grpId="0" animBg="1"/>
      <p:bldP spid="46139" grpId="0" animBg="1"/>
      <p:bldP spid="46139" grpId="1" animBg="1"/>
      <p:bldP spid="46140" grpId="0" animBg="1"/>
      <p:bldP spid="46141" grpId="0" animBg="1"/>
      <p:bldP spid="461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289"/>
          <p:cNvSpPr>
            <a:spLocks noGrp="1"/>
          </p:cNvSpPr>
          <p:nvPr>
            <p:ph type="title"/>
          </p:nvPr>
        </p:nvSpPr>
        <p:spPr/>
        <p:txBody>
          <a:bodyPr/>
          <a:lstStyle/>
          <a:p>
            <a:r>
              <a:rPr lang="en-US" dirty="0" smtClean="0"/>
              <a:t>Pros and cons of layering</a:t>
            </a:r>
            <a:endParaRPr lang="en-US" dirty="0"/>
          </a:p>
        </p:txBody>
      </p:sp>
      <p:sp>
        <p:nvSpPr>
          <p:cNvPr id="9" name="Text Placeholder 8"/>
          <p:cNvSpPr>
            <a:spLocks noGrp="1"/>
          </p:cNvSpPr>
          <p:nvPr>
            <p:ph type="body" idx="1"/>
          </p:nvPr>
        </p:nvSpPr>
        <p:spPr/>
        <p:txBody>
          <a:bodyPr/>
          <a:lstStyle/>
          <a:p>
            <a:r>
              <a:rPr lang="en-US" sz="2800" dirty="0" smtClean="0"/>
              <a:t>Why layers?</a:t>
            </a:r>
            <a:endParaRPr lang="en-US" sz="2800" dirty="0"/>
          </a:p>
        </p:txBody>
      </p:sp>
      <p:sp>
        <p:nvSpPr>
          <p:cNvPr id="290" name="Shape 290"/>
          <p:cNvSpPr>
            <a:spLocks noGrp="1"/>
          </p:cNvSpPr>
          <p:nvPr>
            <p:ph sz="half" idx="2"/>
          </p:nvPr>
        </p:nvSpPr>
        <p:spPr/>
        <p:txBody>
          <a:bodyPr/>
          <a:lstStyle/>
          <a:p>
            <a:r>
              <a:rPr lang="en-US" sz="2400" b="0" dirty="0" smtClean="0"/>
              <a:t>Reduce complexity</a:t>
            </a:r>
          </a:p>
          <a:p>
            <a:r>
              <a:rPr lang="en-US" sz="2400" b="0" dirty="0" smtClean="0"/>
              <a:t>Improve flexibility</a:t>
            </a:r>
            <a:endParaRPr lang="en-US" sz="2400" b="0" dirty="0"/>
          </a:p>
        </p:txBody>
      </p:sp>
      <p:sp>
        <p:nvSpPr>
          <p:cNvPr id="10" name="Text Placeholder 9"/>
          <p:cNvSpPr>
            <a:spLocks noGrp="1"/>
          </p:cNvSpPr>
          <p:nvPr>
            <p:ph type="body" sz="quarter" idx="3"/>
          </p:nvPr>
        </p:nvSpPr>
        <p:spPr/>
        <p:txBody>
          <a:bodyPr/>
          <a:lstStyle/>
          <a:p>
            <a:r>
              <a:rPr lang="en-US" sz="2800" dirty="0" smtClean="0"/>
              <a:t>Why not?</a:t>
            </a:r>
            <a:endParaRPr lang="en-US" sz="2800" dirty="0"/>
          </a:p>
        </p:txBody>
      </p:sp>
      <p:sp>
        <p:nvSpPr>
          <p:cNvPr id="11" name="Content Placeholder 10"/>
          <p:cNvSpPr>
            <a:spLocks noGrp="1"/>
          </p:cNvSpPr>
          <p:nvPr>
            <p:ph sz="quarter" idx="4"/>
          </p:nvPr>
        </p:nvSpPr>
        <p:spPr/>
        <p:txBody>
          <a:bodyPr/>
          <a:lstStyle/>
          <a:p>
            <a:r>
              <a:rPr lang="en-US" sz="2400" b="0" dirty="0" smtClean="0"/>
              <a:t>Higher overheads</a:t>
            </a:r>
            <a:endParaRPr lang="en-US" sz="2400" b="0" dirty="0"/>
          </a:p>
          <a:p>
            <a:r>
              <a:rPr lang="en-US" sz="2400" b="0" dirty="0"/>
              <a:t>Cross-layer information often </a:t>
            </a:r>
            <a:r>
              <a:rPr lang="en-US" sz="2400" b="0" dirty="0" smtClean="0"/>
              <a:t>useful</a:t>
            </a:r>
            <a:endParaRPr lang="en-US" sz="2400" b="0" dirty="0"/>
          </a:p>
        </p:txBody>
      </p:sp>
      <p:sp>
        <p:nvSpPr>
          <p:cNvPr id="14" name="Slide Number Placeholder 13"/>
          <p:cNvSpPr>
            <a:spLocks noGrp="1"/>
          </p:cNvSpPr>
          <p:nvPr>
            <p:ph type="sldNum" sz="quarter" idx="12"/>
          </p:nvPr>
        </p:nvSpPr>
        <p:spPr/>
        <p:txBody>
          <a:bodyPr/>
          <a:lstStyle/>
          <a:p>
            <a:fld id="{D11CF967-1287-0948-92AE-55309D196149}" type="slidenum">
              <a:rPr lang="en-US" smtClean="0"/>
              <a:pPr/>
              <a:t>34</a:t>
            </a:fld>
            <a:endParaRPr lang="en-US"/>
          </a:p>
        </p:txBody>
      </p:sp>
    </p:spTree>
    <p:extLst>
      <p:ext uri="{BB962C8B-B14F-4D97-AF65-F5344CB8AC3E}">
        <p14:creationId xmlns:p14="http://schemas.microsoft.com/office/powerpoint/2010/main" val="153113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90" grpId="0" build="p"/>
      <p:bldP spid="10" grpId="0"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is the narrow waist of the layering hourglass</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35</a:t>
            </a:fld>
            <a:endParaRPr lang="en-US"/>
          </a:p>
        </p:txBody>
      </p:sp>
      <p:grpSp>
        <p:nvGrpSpPr>
          <p:cNvPr id="44" name="Group 43"/>
          <p:cNvGrpSpPr/>
          <p:nvPr/>
        </p:nvGrpSpPr>
        <p:grpSpPr>
          <a:xfrm>
            <a:off x="1752401" y="1752600"/>
            <a:ext cx="5639199" cy="4236719"/>
            <a:chOff x="1752401" y="1752600"/>
            <a:chExt cx="5639199" cy="4236719"/>
          </a:xfrm>
        </p:grpSpPr>
        <p:sp>
          <p:nvSpPr>
            <p:cNvPr id="6" name="Rectangle 29"/>
            <p:cNvSpPr>
              <a:spLocks noChangeArrowheads="1"/>
            </p:cNvSpPr>
            <p:nvPr/>
          </p:nvSpPr>
          <p:spPr bwMode="auto">
            <a:xfrm>
              <a:off x="3846924" y="3502343"/>
              <a:ext cx="1729691"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7" name="Rectangle 25"/>
            <p:cNvSpPr>
              <a:spLocks noChangeArrowheads="1"/>
            </p:cNvSpPr>
            <p:nvPr/>
          </p:nvSpPr>
          <p:spPr bwMode="auto">
            <a:xfrm>
              <a:off x="2971994" y="2703671"/>
              <a:ext cx="342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8" name="Rectangle 1"/>
            <p:cNvSpPr>
              <a:spLocks noChangeArrowheads="1"/>
            </p:cNvSpPr>
            <p:nvPr/>
          </p:nvSpPr>
          <p:spPr bwMode="auto">
            <a:xfrm>
              <a:off x="1752794" y="1905000"/>
              <a:ext cx="5638806"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9"/>
            <p:cNvSpPr>
              <a:spLocks noChangeArrowheads="1"/>
            </p:cNvSpPr>
            <p:nvPr/>
          </p:nvSpPr>
          <p:spPr bwMode="auto">
            <a:xfrm>
              <a:off x="2743199" y="4301014"/>
              <a:ext cx="3657601"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29"/>
            <p:cNvSpPr>
              <a:spLocks noChangeArrowheads="1"/>
            </p:cNvSpPr>
            <p:nvPr/>
          </p:nvSpPr>
          <p:spPr bwMode="auto">
            <a:xfrm>
              <a:off x="1752550" y="5099685"/>
              <a:ext cx="5639044"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1" name="TextBox 10"/>
            <p:cNvSpPr txBox="1"/>
            <p:nvPr/>
          </p:nvSpPr>
          <p:spPr>
            <a:xfrm>
              <a:off x="2427646" y="2157991"/>
              <a:ext cx="825867" cy="369332"/>
            </a:xfrm>
            <a:prstGeom prst="rect">
              <a:avLst/>
            </a:prstGeom>
            <a:solidFill>
              <a:schemeClr val="tx1"/>
            </a:solidFill>
          </p:spPr>
          <p:txBody>
            <a:bodyPr wrap="none" rtlCol="0">
              <a:spAutoFit/>
            </a:bodyPr>
            <a:lstStyle/>
            <a:p>
              <a:r>
                <a:rPr lang="en-US" sz="1800" dirty="0" smtClean="0">
                  <a:solidFill>
                    <a:schemeClr val="bg1"/>
                  </a:solidFill>
                </a:rPr>
                <a:t>SMTP</a:t>
              </a:r>
              <a:endParaRPr lang="en-US" sz="1800" dirty="0">
                <a:solidFill>
                  <a:schemeClr val="bg1"/>
                </a:solidFill>
              </a:endParaRPr>
            </a:p>
          </p:txBody>
        </p:sp>
        <p:sp>
          <p:nvSpPr>
            <p:cNvPr id="12" name="TextBox 11"/>
            <p:cNvSpPr txBox="1"/>
            <p:nvPr/>
          </p:nvSpPr>
          <p:spPr>
            <a:xfrm>
              <a:off x="3706646" y="2129139"/>
              <a:ext cx="787395" cy="369332"/>
            </a:xfrm>
            <a:prstGeom prst="rect">
              <a:avLst/>
            </a:prstGeom>
            <a:solidFill>
              <a:schemeClr val="tx1"/>
            </a:solidFill>
          </p:spPr>
          <p:txBody>
            <a:bodyPr wrap="none" rtlCol="0">
              <a:spAutoFit/>
            </a:bodyPr>
            <a:lstStyle/>
            <a:p>
              <a:r>
                <a:rPr lang="en-US" sz="1800" dirty="0" smtClean="0">
                  <a:solidFill>
                    <a:schemeClr val="bg1"/>
                  </a:solidFill>
                </a:rPr>
                <a:t>HTTP</a:t>
              </a:r>
              <a:endParaRPr lang="en-US" sz="1800" dirty="0">
                <a:solidFill>
                  <a:schemeClr val="bg1"/>
                </a:solidFill>
              </a:endParaRPr>
            </a:p>
          </p:txBody>
        </p:sp>
        <p:sp>
          <p:nvSpPr>
            <p:cNvPr id="13" name="TextBox 12"/>
            <p:cNvSpPr txBox="1"/>
            <p:nvPr/>
          </p:nvSpPr>
          <p:spPr>
            <a:xfrm>
              <a:off x="3200594" y="2858889"/>
              <a:ext cx="646331" cy="369332"/>
            </a:xfrm>
            <a:prstGeom prst="rect">
              <a:avLst/>
            </a:prstGeom>
            <a:solidFill>
              <a:schemeClr val="tx1"/>
            </a:solidFill>
          </p:spPr>
          <p:txBody>
            <a:bodyPr wrap="none" rtlCol="0">
              <a:spAutoFit/>
            </a:bodyPr>
            <a:lstStyle/>
            <a:p>
              <a:r>
                <a:rPr lang="en-US" sz="1800" dirty="0" smtClean="0">
                  <a:solidFill>
                    <a:schemeClr val="bg1"/>
                  </a:solidFill>
                </a:rPr>
                <a:t>TCP</a:t>
              </a:r>
              <a:endParaRPr lang="en-US" sz="1800" dirty="0">
                <a:solidFill>
                  <a:schemeClr val="bg1"/>
                </a:solidFill>
              </a:endParaRPr>
            </a:p>
          </p:txBody>
        </p:sp>
        <p:sp>
          <p:nvSpPr>
            <p:cNvPr id="14" name="TextBox 13"/>
            <p:cNvSpPr txBox="1"/>
            <p:nvPr/>
          </p:nvSpPr>
          <p:spPr>
            <a:xfrm>
              <a:off x="5576615" y="2857388"/>
              <a:ext cx="671979" cy="369332"/>
            </a:xfrm>
            <a:prstGeom prst="rect">
              <a:avLst/>
            </a:prstGeom>
            <a:solidFill>
              <a:schemeClr val="tx1"/>
            </a:solidFill>
          </p:spPr>
          <p:txBody>
            <a:bodyPr wrap="none" rtlCol="0">
              <a:spAutoFit/>
            </a:bodyPr>
            <a:lstStyle/>
            <a:p>
              <a:r>
                <a:rPr lang="en-US" sz="1800" dirty="0" smtClean="0">
                  <a:solidFill>
                    <a:schemeClr val="bg1"/>
                  </a:solidFill>
                </a:rPr>
                <a:t>UDP</a:t>
              </a:r>
              <a:endParaRPr lang="en-US" sz="1800" dirty="0">
                <a:solidFill>
                  <a:schemeClr val="bg1"/>
                </a:solidFill>
              </a:endParaRPr>
            </a:p>
          </p:txBody>
        </p:sp>
        <p:sp>
          <p:nvSpPr>
            <p:cNvPr id="15" name="TextBox 14"/>
            <p:cNvSpPr txBox="1"/>
            <p:nvPr/>
          </p:nvSpPr>
          <p:spPr>
            <a:xfrm>
              <a:off x="4550520" y="3687246"/>
              <a:ext cx="402674" cy="369332"/>
            </a:xfrm>
            <a:prstGeom prst="rect">
              <a:avLst/>
            </a:prstGeom>
            <a:solidFill>
              <a:schemeClr val="accent4"/>
            </a:solidFill>
          </p:spPr>
          <p:txBody>
            <a:bodyPr wrap="none" rtlCol="0">
              <a:spAutoFit/>
            </a:bodyPr>
            <a:lstStyle/>
            <a:p>
              <a:r>
                <a:rPr lang="en-US" sz="1800" dirty="0" smtClean="0">
                  <a:solidFill>
                    <a:schemeClr val="bg1"/>
                  </a:solidFill>
                </a:rPr>
                <a:t>IP</a:t>
              </a:r>
              <a:endParaRPr lang="en-US" sz="1800" dirty="0">
                <a:solidFill>
                  <a:schemeClr val="bg1"/>
                </a:solidFill>
              </a:endParaRPr>
            </a:p>
          </p:txBody>
        </p:sp>
        <p:sp>
          <p:nvSpPr>
            <p:cNvPr id="16" name="TextBox 15"/>
            <p:cNvSpPr txBox="1"/>
            <p:nvPr/>
          </p:nvSpPr>
          <p:spPr>
            <a:xfrm>
              <a:off x="5526063" y="4484965"/>
              <a:ext cx="646331" cy="369332"/>
            </a:xfrm>
            <a:prstGeom prst="rect">
              <a:avLst/>
            </a:prstGeom>
            <a:solidFill>
              <a:schemeClr val="tx1"/>
            </a:solidFill>
          </p:spPr>
          <p:txBody>
            <a:bodyPr wrap="none" rtlCol="0">
              <a:spAutoFit/>
            </a:bodyPr>
            <a:lstStyle/>
            <a:p>
              <a:r>
                <a:rPr lang="en-US" sz="1800" dirty="0" smtClean="0">
                  <a:solidFill>
                    <a:schemeClr val="bg1"/>
                  </a:solidFill>
                </a:rPr>
                <a:t>PPP</a:t>
              </a:r>
              <a:endParaRPr lang="en-US" sz="1800" dirty="0">
                <a:solidFill>
                  <a:schemeClr val="bg1"/>
                </a:solidFill>
              </a:endParaRPr>
            </a:p>
          </p:txBody>
        </p:sp>
        <p:sp>
          <p:nvSpPr>
            <p:cNvPr id="17" name="TextBox 16"/>
            <p:cNvSpPr txBox="1"/>
            <p:nvPr/>
          </p:nvSpPr>
          <p:spPr>
            <a:xfrm>
              <a:off x="4382319" y="4488601"/>
              <a:ext cx="723275" cy="369332"/>
            </a:xfrm>
            <a:prstGeom prst="rect">
              <a:avLst/>
            </a:prstGeom>
            <a:solidFill>
              <a:schemeClr val="tx1"/>
            </a:solidFill>
          </p:spPr>
          <p:txBody>
            <a:bodyPr wrap="none" rtlCol="0">
              <a:spAutoFit/>
            </a:bodyPr>
            <a:lstStyle/>
            <a:p>
              <a:r>
                <a:rPr lang="en-US" sz="1800" dirty="0" smtClean="0">
                  <a:solidFill>
                    <a:schemeClr val="bg1"/>
                  </a:solidFill>
                </a:rPr>
                <a:t>FDDI</a:t>
              </a:r>
              <a:endParaRPr lang="en-US" sz="1800" dirty="0">
                <a:solidFill>
                  <a:schemeClr val="bg1"/>
                </a:solidFill>
              </a:endParaRPr>
            </a:p>
          </p:txBody>
        </p:sp>
        <p:sp>
          <p:nvSpPr>
            <p:cNvPr id="18" name="TextBox 17"/>
            <p:cNvSpPr txBox="1"/>
            <p:nvPr/>
          </p:nvSpPr>
          <p:spPr>
            <a:xfrm>
              <a:off x="2971994" y="4492569"/>
              <a:ext cx="1120820" cy="369332"/>
            </a:xfrm>
            <a:prstGeom prst="rect">
              <a:avLst/>
            </a:prstGeom>
            <a:solidFill>
              <a:schemeClr val="tx1"/>
            </a:solidFill>
          </p:spPr>
          <p:txBody>
            <a:bodyPr wrap="none" rtlCol="0">
              <a:spAutoFit/>
            </a:bodyPr>
            <a:lstStyle/>
            <a:p>
              <a:r>
                <a:rPr lang="en-US" sz="1800" dirty="0" smtClean="0">
                  <a:solidFill>
                    <a:schemeClr val="bg1"/>
                  </a:solidFill>
                </a:rPr>
                <a:t>Ethernet</a:t>
              </a:r>
              <a:endParaRPr lang="en-US" sz="1800" dirty="0">
                <a:solidFill>
                  <a:schemeClr val="bg1"/>
                </a:solidFill>
              </a:endParaRPr>
            </a:p>
          </p:txBody>
        </p:sp>
        <p:sp>
          <p:nvSpPr>
            <p:cNvPr id="19" name="TextBox 18"/>
            <p:cNvSpPr txBox="1"/>
            <p:nvPr/>
          </p:nvSpPr>
          <p:spPr>
            <a:xfrm>
              <a:off x="5918398" y="5283636"/>
              <a:ext cx="800219" cy="369332"/>
            </a:xfrm>
            <a:prstGeom prst="rect">
              <a:avLst/>
            </a:prstGeom>
            <a:solidFill>
              <a:schemeClr val="tx1"/>
            </a:solidFill>
          </p:spPr>
          <p:txBody>
            <a:bodyPr wrap="none" rtlCol="0">
              <a:spAutoFit/>
            </a:bodyPr>
            <a:lstStyle/>
            <a:p>
              <a:r>
                <a:rPr lang="en-US" sz="1800" dirty="0" smtClean="0">
                  <a:solidFill>
                    <a:schemeClr val="bg1"/>
                  </a:solidFill>
                </a:rPr>
                <a:t>PSTN</a:t>
              </a:r>
              <a:endParaRPr lang="en-US" sz="1800" dirty="0">
                <a:solidFill>
                  <a:schemeClr val="bg1"/>
                </a:solidFill>
              </a:endParaRPr>
            </a:p>
          </p:txBody>
        </p:sp>
        <p:sp>
          <p:nvSpPr>
            <p:cNvPr id="20" name="TextBox 19"/>
            <p:cNvSpPr txBox="1"/>
            <p:nvPr/>
          </p:nvSpPr>
          <p:spPr>
            <a:xfrm>
              <a:off x="4857670" y="5304528"/>
              <a:ext cx="825867" cy="369332"/>
            </a:xfrm>
            <a:prstGeom prst="rect">
              <a:avLst/>
            </a:prstGeom>
            <a:solidFill>
              <a:schemeClr val="tx1"/>
            </a:solidFill>
          </p:spPr>
          <p:txBody>
            <a:bodyPr wrap="none" rtlCol="0">
              <a:spAutoFit/>
            </a:bodyPr>
            <a:lstStyle/>
            <a:p>
              <a:r>
                <a:rPr lang="en-US" sz="1800" dirty="0" smtClean="0">
                  <a:solidFill>
                    <a:schemeClr val="bg1"/>
                  </a:solidFill>
                </a:rPr>
                <a:t>Radio</a:t>
              </a:r>
              <a:endParaRPr lang="en-US" sz="1800" dirty="0">
                <a:solidFill>
                  <a:schemeClr val="bg1"/>
                </a:solidFill>
              </a:endParaRPr>
            </a:p>
          </p:txBody>
        </p:sp>
        <p:sp>
          <p:nvSpPr>
            <p:cNvPr id="21" name="TextBox 20"/>
            <p:cNvSpPr txBox="1"/>
            <p:nvPr/>
          </p:nvSpPr>
          <p:spPr>
            <a:xfrm>
              <a:off x="3630230" y="5304528"/>
              <a:ext cx="992579" cy="369332"/>
            </a:xfrm>
            <a:prstGeom prst="rect">
              <a:avLst/>
            </a:prstGeom>
            <a:solidFill>
              <a:schemeClr val="tx1"/>
            </a:solidFill>
          </p:spPr>
          <p:txBody>
            <a:bodyPr wrap="none" rtlCol="0">
              <a:spAutoFit/>
            </a:bodyPr>
            <a:lstStyle/>
            <a:p>
              <a:r>
                <a:rPr lang="en-US" sz="1800" dirty="0" smtClean="0">
                  <a:solidFill>
                    <a:schemeClr val="bg1"/>
                  </a:solidFill>
                </a:rPr>
                <a:t>Copper</a:t>
              </a:r>
              <a:endParaRPr lang="en-US" sz="1800" dirty="0">
                <a:solidFill>
                  <a:schemeClr val="bg1"/>
                </a:solidFill>
              </a:endParaRPr>
            </a:p>
          </p:txBody>
        </p:sp>
        <p:sp>
          <p:nvSpPr>
            <p:cNvPr id="22" name="TextBox 21"/>
            <p:cNvSpPr txBox="1"/>
            <p:nvPr/>
          </p:nvSpPr>
          <p:spPr>
            <a:xfrm>
              <a:off x="2428438" y="5304528"/>
              <a:ext cx="966931" cy="369332"/>
            </a:xfrm>
            <a:prstGeom prst="rect">
              <a:avLst/>
            </a:prstGeom>
            <a:solidFill>
              <a:schemeClr val="tx1"/>
            </a:solidFill>
          </p:spPr>
          <p:txBody>
            <a:bodyPr wrap="none" rtlCol="0">
              <a:spAutoFit/>
            </a:bodyPr>
            <a:lstStyle/>
            <a:p>
              <a:r>
                <a:rPr lang="en-US" sz="1800" dirty="0" smtClean="0">
                  <a:solidFill>
                    <a:schemeClr val="bg1"/>
                  </a:solidFill>
                </a:rPr>
                <a:t>Optical</a:t>
              </a:r>
              <a:endParaRPr lang="en-US" sz="1800" dirty="0">
                <a:solidFill>
                  <a:schemeClr val="bg1"/>
                </a:solidFill>
              </a:endParaRPr>
            </a:p>
          </p:txBody>
        </p:sp>
        <p:sp>
          <p:nvSpPr>
            <p:cNvPr id="23" name="TextBox 22"/>
            <p:cNvSpPr txBox="1"/>
            <p:nvPr/>
          </p:nvSpPr>
          <p:spPr>
            <a:xfrm>
              <a:off x="6072286" y="2141634"/>
              <a:ext cx="646331" cy="369332"/>
            </a:xfrm>
            <a:prstGeom prst="rect">
              <a:avLst/>
            </a:prstGeom>
            <a:solidFill>
              <a:schemeClr val="tx1"/>
            </a:solidFill>
          </p:spPr>
          <p:txBody>
            <a:bodyPr wrap="none" rtlCol="0">
              <a:spAutoFit/>
            </a:bodyPr>
            <a:lstStyle/>
            <a:p>
              <a:r>
                <a:rPr lang="en-US" sz="1800" dirty="0" smtClean="0">
                  <a:solidFill>
                    <a:schemeClr val="bg1"/>
                  </a:solidFill>
                </a:rPr>
                <a:t>NTP</a:t>
              </a:r>
              <a:endParaRPr lang="en-US" sz="1800" dirty="0">
                <a:solidFill>
                  <a:schemeClr val="bg1"/>
                </a:solidFill>
              </a:endParaRPr>
            </a:p>
          </p:txBody>
        </p:sp>
        <p:sp>
          <p:nvSpPr>
            <p:cNvPr id="24" name="TextBox 23"/>
            <p:cNvSpPr txBox="1"/>
            <p:nvPr/>
          </p:nvSpPr>
          <p:spPr>
            <a:xfrm>
              <a:off x="4947174" y="2135052"/>
              <a:ext cx="671979" cy="369332"/>
            </a:xfrm>
            <a:prstGeom prst="rect">
              <a:avLst/>
            </a:prstGeom>
            <a:solidFill>
              <a:schemeClr val="tx1"/>
            </a:solidFill>
          </p:spPr>
          <p:txBody>
            <a:bodyPr wrap="none" rtlCol="0">
              <a:spAutoFit/>
            </a:bodyPr>
            <a:lstStyle/>
            <a:p>
              <a:r>
                <a:rPr lang="en-US" sz="1800" dirty="0" smtClean="0">
                  <a:solidFill>
                    <a:schemeClr val="bg1"/>
                  </a:solidFill>
                </a:rPr>
                <a:t>DNS</a:t>
              </a:r>
              <a:endParaRPr lang="en-US" sz="1800" dirty="0">
                <a:solidFill>
                  <a:schemeClr val="bg1"/>
                </a:solidFill>
              </a:endParaRPr>
            </a:p>
          </p:txBody>
        </p:sp>
        <p:cxnSp>
          <p:nvCxnSpPr>
            <p:cNvPr id="30" name="Straight Connector 29"/>
            <p:cNvCxnSpPr/>
            <p:nvPr/>
          </p:nvCxnSpPr>
          <p:spPr bwMode="auto">
            <a:xfrm>
              <a:off x="1752401" y="1905000"/>
              <a:ext cx="209452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2" name="Straight Connector 31"/>
            <p:cNvCxnSpPr/>
            <p:nvPr/>
          </p:nvCxnSpPr>
          <p:spPr bwMode="auto">
            <a:xfrm flipH="1">
              <a:off x="1752401" y="3886200"/>
              <a:ext cx="209452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5" name="Straight Connector 34"/>
            <p:cNvCxnSpPr/>
            <p:nvPr/>
          </p:nvCxnSpPr>
          <p:spPr bwMode="auto">
            <a:xfrm>
              <a:off x="5526063" y="3886200"/>
              <a:ext cx="186514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6" name="Straight Connector 35"/>
            <p:cNvCxnSpPr/>
            <p:nvPr/>
          </p:nvCxnSpPr>
          <p:spPr bwMode="auto">
            <a:xfrm flipH="1">
              <a:off x="5526063" y="1905000"/>
              <a:ext cx="186514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sp>
          <p:nvSpPr>
            <p:cNvPr id="41" name="Rectangle 40"/>
            <p:cNvSpPr/>
            <p:nvPr/>
          </p:nvSpPr>
          <p:spPr bwMode="auto">
            <a:xfrm>
              <a:off x="1752401" y="1752600"/>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1752401" y="5836919"/>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23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smtClean="0"/>
              <a:t>Implications of hourglass </a:t>
            </a:r>
            <a:endParaRPr lang="en-US" dirty="0"/>
          </a:p>
        </p:txBody>
      </p:sp>
      <p:sp>
        <p:nvSpPr>
          <p:cNvPr id="3" name="Content Placeholder 2"/>
          <p:cNvSpPr>
            <a:spLocks noGrp="1"/>
          </p:cNvSpPr>
          <p:nvPr>
            <p:ph idx="1"/>
          </p:nvPr>
        </p:nvSpPr>
        <p:spPr/>
        <p:txBody>
          <a:bodyPr/>
          <a:lstStyle/>
          <a:p>
            <a:r>
              <a:rPr lang="en-US" dirty="0" smtClean="0"/>
              <a:t>Single network-layer protocol (IP)</a:t>
            </a:r>
          </a:p>
          <a:p>
            <a:r>
              <a:rPr lang="en-US" dirty="0" smtClean="0"/>
              <a:t>Allows arbitrary networks to interoperate</a:t>
            </a:r>
          </a:p>
          <a:p>
            <a:pPr lvl="1"/>
            <a:r>
              <a:rPr lang="en-US" dirty="0" smtClean="0"/>
              <a:t>Any network that supports IP can exchange packets</a:t>
            </a:r>
          </a:p>
          <a:p>
            <a:r>
              <a:rPr lang="en-US" dirty="0" smtClean="0">
                <a:solidFill>
                  <a:schemeClr val="accent5"/>
                </a:solidFill>
              </a:rPr>
              <a:t>Decouples </a:t>
            </a:r>
            <a:r>
              <a:rPr lang="en-US" dirty="0" smtClean="0"/>
              <a:t>applications from low-level networking technologies</a:t>
            </a:r>
          </a:p>
          <a:p>
            <a:pPr lvl="1"/>
            <a:r>
              <a:rPr lang="en-US" dirty="0" smtClean="0"/>
              <a:t>Applications function on all networks</a:t>
            </a:r>
          </a:p>
          <a:p>
            <a:r>
              <a:rPr lang="en-US" dirty="0" smtClean="0"/>
              <a:t>Supports simultaneous innovations above and below IP</a:t>
            </a:r>
          </a:p>
          <a:p>
            <a:r>
              <a:rPr lang="en-US" dirty="0" smtClean="0"/>
              <a:t>But changing IP itself is hard (e.g., IPv4 </a:t>
            </a:r>
            <a:r>
              <a:rPr lang="en-US" dirty="0" smtClean="0">
                <a:sym typeface="Wingdings"/>
              </a:rPr>
              <a:t> IPv6) </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423067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Placing network functionality</a:t>
            </a:r>
            <a:endParaRPr lang="en-US" dirty="0"/>
          </a:p>
        </p:txBody>
      </p:sp>
      <p:sp>
        <p:nvSpPr>
          <p:cNvPr id="6" name="Content Placeholder 5"/>
          <p:cNvSpPr>
            <a:spLocks noGrp="1"/>
          </p:cNvSpPr>
          <p:nvPr>
            <p:ph idx="1"/>
          </p:nvPr>
        </p:nvSpPr>
        <p:spPr/>
        <p:txBody>
          <a:bodyPr/>
          <a:lstStyle/>
          <a:p>
            <a:r>
              <a:rPr lang="en-US" dirty="0" smtClean="0">
                <a:solidFill>
                  <a:schemeClr val="accent5"/>
                </a:solidFill>
              </a:rPr>
              <a:t>End-to-end arguments </a:t>
            </a:r>
            <a:r>
              <a:rPr lang="en-US" dirty="0" smtClean="0"/>
              <a:t>by </a:t>
            </a:r>
            <a:r>
              <a:rPr lang="en-US" dirty="0" err="1" smtClean="0"/>
              <a:t>Saltzer</a:t>
            </a:r>
            <a:r>
              <a:rPr lang="en-US" dirty="0" smtClean="0"/>
              <a:t>, Reed, and Clark</a:t>
            </a:r>
          </a:p>
          <a:p>
            <a:pPr lvl="1"/>
            <a:r>
              <a:rPr lang="en-US" dirty="0" smtClean="0"/>
              <a:t>Dumb network and smart end systems</a:t>
            </a:r>
          </a:p>
          <a:p>
            <a:pPr lvl="1"/>
            <a:r>
              <a:rPr lang="en-US" dirty="0" smtClean="0"/>
              <a:t>Functions that can be </a:t>
            </a:r>
            <a:r>
              <a:rPr lang="en-US" i="1" dirty="0" smtClean="0">
                <a:solidFill>
                  <a:schemeClr val="accent5"/>
                </a:solidFill>
              </a:rPr>
              <a:t>completely</a:t>
            </a:r>
            <a:r>
              <a:rPr lang="en-US" dirty="0" smtClean="0">
                <a:solidFill>
                  <a:schemeClr val="accent5"/>
                </a:solidFill>
              </a:rPr>
              <a:t> </a:t>
            </a:r>
            <a:r>
              <a:rPr lang="en-US" dirty="0" smtClean="0"/>
              <a:t>and </a:t>
            </a:r>
            <a:r>
              <a:rPr lang="en-US" i="1" dirty="0" smtClean="0">
                <a:solidFill>
                  <a:schemeClr val="accent5"/>
                </a:solidFill>
              </a:rPr>
              <a:t>correctly</a:t>
            </a:r>
            <a:r>
              <a:rPr lang="en-US" dirty="0" smtClean="0">
                <a:solidFill>
                  <a:schemeClr val="accent5"/>
                </a:solidFill>
              </a:rPr>
              <a:t> </a:t>
            </a:r>
            <a:r>
              <a:rPr lang="en-US" dirty="0" smtClean="0"/>
              <a:t>implemented </a:t>
            </a:r>
            <a:r>
              <a:rPr lang="en-US" i="1" dirty="0" smtClean="0">
                <a:solidFill>
                  <a:schemeClr val="accent5"/>
                </a:solidFill>
              </a:rPr>
              <a:t>only</a:t>
            </a:r>
            <a:r>
              <a:rPr lang="en-US" dirty="0" smtClean="0">
                <a:solidFill>
                  <a:schemeClr val="accent5"/>
                </a:solidFill>
              </a:rPr>
              <a:t> </a:t>
            </a:r>
            <a:r>
              <a:rPr lang="en-US" dirty="0" smtClean="0"/>
              <a:t>with the knowledge of application end host, should not be pushed into the network</a:t>
            </a:r>
          </a:p>
          <a:p>
            <a:pPr lvl="1"/>
            <a:r>
              <a:rPr lang="en-US" dirty="0" smtClean="0"/>
              <a:t>Sometimes necessary to break this for performance and policy optimizations</a:t>
            </a:r>
          </a:p>
          <a:p>
            <a:pPr lvl="1"/>
            <a:r>
              <a:rPr lang="en-US" dirty="0" smtClean="0">
                <a:solidFill>
                  <a:schemeClr val="accent5"/>
                </a:solidFill>
              </a:rPr>
              <a:t>Fate sharing</a:t>
            </a:r>
            <a:r>
              <a:rPr lang="en-US" dirty="0" smtClean="0"/>
              <a:t>: fail together or don’t fail at all</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1172094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title"/>
          </p:nvPr>
        </p:nvSpPr>
        <p:spPr/>
        <p:txBody>
          <a:bodyPr/>
          <a:lstStyle/>
          <a:p>
            <a:pPr lvl="0"/>
            <a:r>
              <a:rPr lang="en-US" dirty="0" smtClean="0"/>
              <a:t>Summary</a:t>
            </a:r>
            <a:endParaRPr lang="en-US" dirty="0"/>
          </a:p>
        </p:txBody>
      </p:sp>
      <p:sp>
        <p:nvSpPr>
          <p:cNvPr id="259" name="Shape 259"/>
          <p:cNvSpPr>
            <a:spLocks noGrp="1"/>
          </p:cNvSpPr>
          <p:nvPr>
            <p:ph idx="1"/>
          </p:nvPr>
        </p:nvSpPr>
        <p:spPr/>
        <p:txBody>
          <a:bodyPr/>
          <a:lstStyle/>
          <a:p>
            <a:pPr lvl="0"/>
            <a:r>
              <a:rPr lang="en-US" dirty="0"/>
              <a:t>Layering is a good way to organize networks</a:t>
            </a:r>
          </a:p>
          <a:p>
            <a:pPr lvl="0"/>
            <a:r>
              <a:rPr lang="en-US" dirty="0" smtClean="0"/>
              <a:t>Unified </a:t>
            </a:r>
            <a:r>
              <a:rPr lang="en-US" dirty="0"/>
              <a:t>Internet layer decouples </a:t>
            </a:r>
            <a:r>
              <a:rPr lang="en-US" dirty="0" smtClean="0"/>
              <a:t>applications </a:t>
            </a:r>
            <a:r>
              <a:rPr lang="en-US" dirty="0"/>
              <a:t>from networks</a:t>
            </a:r>
          </a:p>
          <a:p>
            <a:pPr lvl="0"/>
            <a:r>
              <a:rPr lang="en-US" dirty="0" smtClean="0"/>
              <a:t>E2E </a:t>
            </a:r>
            <a:r>
              <a:rPr lang="en-US" dirty="0"/>
              <a:t>argument encourages us to keep IP </a:t>
            </a:r>
            <a:r>
              <a:rPr lang="en-US" dirty="0" smtClean="0"/>
              <a:t>simple</a:t>
            </a:r>
          </a:p>
          <a:p>
            <a:pPr lvl="0"/>
            <a:endParaRPr lang="en-US" dirty="0"/>
          </a:p>
          <a:p>
            <a:r>
              <a:rPr lang="en-US" dirty="0"/>
              <a:t>Assignment 1 is already </a:t>
            </a:r>
            <a:r>
              <a:rPr lang="en-US" dirty="0" smtClean="0"/>
              <a:t>out</a:t>
            </a:r>
            <a:endParaRPr lang="en-US" dirty="0"/>
          </a:p>
        </p:txBody>
      </p:sp>
      <p:sp>
        <p:nvSpPr>
          <p:cNvPr id="260" name="Shape 260"/>
          <p:cNvSpPr>
            <a:spLocks noGrp="1"/>
          </p:cNvSpPr>
          <p:nvPr>
            <p:ph type="sldNum" sz="quarter" idx="12"/>
          </p:nvPr>
        </p:nvSpPr>
        <p:spPr/>
        <p:txBody>
          <a:bodyPr/>
          <a:lstStyle/>
          <a:p>
            <a:pPr lvl="0"/>
            <a:fld id="{86CB4B4D-7CA3-9044-876B-883B54F8677D}" type="slidenum">
              <a:rPr lang="en-US" smtClean="0"/>
              <a:pPr lvl="0"/>
              <a:t>38</a:t>
            </a:fld>
            <a:endParaRPr lang="en-US"/>
          </a:p>
        </p:txBody>
      </p:sp>
    </p:spTree>
    <p:extLst>
      <p:ext uri="{BB962C8B-B14F-4D97-AF65-F5344CB8AC3E}">
        <p14:creationId xmlns:p14="http://schemas.microsoft.com/office/powerpoint/2010/main" val="52419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39</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Inspiration…</a:t>
            </a:r>
            <a:endParaRPr lang="en-US"/>
          </a:p>
        </p:txBody>
      </p:sp>
      <p:sp>
        <p:nvSpPr>
          <p:cNvPr id="3" name="Content Placeholder 2"/>
          <p:cNvSpPr>
            <a:spLocks noGrp="1"/>
          </p:cNvSpPr>
          <p:nvPr>
            <p:ph idx="1"/>
          </p:nvPr>
        </p:nvSpPr>
        <p:spPr/>
        <p:txBody>
          <a:bodyPr>
            <a:normAutofit lnSpcReduction="10000"/>
          </a:bodyPr>
          <a:lstStyle/>
          <a:p>
            <a:r>
              <a:rPr lang="en-US" dirty="0" smtClean="0"/>
              <a:t>CEO A writes letter to CEO B</a:t>
            </a:r>
          </a:p>
          <a:p>
            <a:pPr lvl="1"/>
            <a:r>
              <a:rPr lang="en-US" dirty="0" smtClean="0"/>
              <a:t>Folds letter and hands it to administrative aide</a:t>
            </a:r>
          </a:p>
          <a:p>
            <a:r>
              <a:rPr lang="en-US" dirty="0" smtClean="0"/>
              <a:t>Aide:</a:t>
            </a:r>
          </a:p>
          <a:p>
            <a:pPr lvl="1"/>
            <a:r>
              <a:rPr lang="en-US" dirty="0" smtClean="0"/>
              <a:t>Puts letter in envelope with CEO B’s full name</a:t>
            </a:r>
          </a:p>
          <a:p>
            <a:pPr lvl="1"/>
            <a:r>
              <a:rPr lang="en-US" dirty="0" smtClean="0"/>
              <a:t>Takes to FedEx</a:t>
            </a:r>
          </a:p>
          <a:p>
            <a:r>
              <a:rPr lang="en-US" dirty="0" smtClean="0"/>
              <a:t>FedEx Office</a:t>
            </a:r>
          </a:p>
          <a:p>
            <a:pPr lvl="1"/>
            <a:r>
              <a:rPr lang="en-US" dirty="0" smtClean="0"/>
              <a:t>Puts letter in larger envelope</a:t>
            </a:r>
          </a:p>
          <a:p>
            <a:pPr lvl="1"/>
            <a:r>
              <a:rPr lang="en-US" dirty="0" smtClean="0"/>
              <a:t>Puts name and street address on FedEx envelope</a:t>
            </a:r>
          </a:p>
          <a:p>
            <a:pPr lvl="1"/>
            <a:r>
              <a:rPr lang="en-US" dirty="0" smtClean="0"/>
              <a:t>Puts package on FedEx delivery truck</a:t>
            </a:r>
          </a:p>
          <a:p>
            <a:r>
              <a:rPr lang="en-US" dirty="0" smtClean="0"/>
              <a:t>FedEx delivers to other company</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900800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0" name="Straight Arrow Connector 9"/>
          <p:cNvCxnSpPr>
            <a:cxnSpLocks noChangeShapeType="1"/>
          </p:cNvCxnSpPr>
          <p:nvPr/>
        </p:nvCxnSpPr>
        <p:spPr bwMode="auto">
          <a:xfrm>
            <a:off x="1916112" y="4043363"/>
            <a:ext cx="0" cy="52863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14" name="Straight Arrow Connector 13"/>
          <p:cNvCxnSpPr>
            <a:cxnSpLocks noChangeShapeType="1"/>
          </p:cNvCxnSpPr>
          <p:nvPr/>
        </p:nvCxnSpPr>
        <p:spPr bwMode="auto">
          <a:xfrm flipH="1">
            <a:off x="1911350" y="5029200"/>
            <a:ext cx="9525" cy="52863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8" name="Straight Arrow Connector 17"/>
          <p:cNvCxnSpPr>
            <a:cxnSpLocks noChangeShapeType="1"/>
          </p:cNvCxnSpPr>
          <p:nvPr/>
        </p:nvCxnSpPr>
        <p:spPr bwMode="auto">
          <a:xfrm>
            <a:off x="7353300" y="4038600"/>
            <a:ext cx="0" cy="528638"/>
          </a:xfrm>
          <a:prstGeom prst="straightConnector1">
            <a:avLst/>
          </a:prstGeom>
          <a:noFill/>
          <a:ln w="38100">
            <a:solidFill>
              <a:srgbClr val="FF0000"/>
            </a:solidFill>
            <a:round/>
            <a:headEnd type="arrow" w="med" len="med"/>
            <a:tailEnd/>
          </a:ln>
          <a:extLst>
            <a:ext uri="{909E8E84-426E-40dd-AFC4-6F175D3DCCD1}">
              <a14:hiddenFill xmlns:a14="http://schemas.microsoft.com/office/drawing/2010/main" xmlns="">
                <a:noFill/>
              </a14:hiddenFill>
            </a:ext>
          </a:extLst>
        </p:spPr>
      </p:cxnSp>
      <p:cxnSp>
        <p:nvCxnSpPr>
          <p:cNvPr id="19" name="Straight Arrow Connector 18"/>
          <p:cNvCxnSpPr>
            <a:cxnSpLocks noChangeShapeType="1"/>
          </p:cNvCxnSpPr>
          <p:nvPr/>
        </p:nvCxnSpPr>
        <p:spPr bwMode="auto">
          <a:xfrm flipH="1">
            <a:off x="7348538" y="5024438"/>
            <a:ext cx="9525" cy="528637"/>
          </a:xfrm>
          <a:prstGeom prst="straightConnector1">
            <a:avLst/>
          </a:prstGeom>
          <a:noFill/>
          <a:ln w="38100">
            <a:solidFill>
              <a:srgbClr val="FF0000"/>
            </a:solidFill>
            <a:round/>
            <a:headEnd type="arrow" w="med" len="med"/>
            <a:tailEnd/>
          </a:ln>
          <a:extLst>
            <a:ext uri="{909E8E84-426E-40dd-AFC4-6F175D3DCCD1}">
              <a14:hiddenFill xmlns:a14="http://schemas.microsoft.com/office/drawing/2010/main" xmlns="">
                <a:noFill/>
              </a14:hiddenFill>
            </a:ext>
          </a:extLst>
        </p:spPr>
      </p:cxnSp>
      <p:cxnSp>
        <p:nvCxnSpPr>
          <p:cNvPr id="21" name="Straight Arrow Connector 20"/>
          <p:cNvCxnSpPr>
            <a:cxnSpLocks noChangeShapeType="1"/>
            <a:stCxn id="8" idx="3"/>
            <a:endCxn id="17" idx="1"/>
          </p:cNvCxnSpPr>
          <p:nvPr/>
        </p:nvCxnSpPr>
        <p:spPr bwMode="auto">
          <a:xfrm flipV="1">
            <a:off x="2470150" y="5712619"/>
            <a:ext cx="4329113" cy="4763"/>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24" name="TextBox 23"/>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2" name="TextBox 21"/>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b="1" dirty="0">
                <a:latin typeface="+mn-lt"/>
              </a:rPr>
              <a:t>Letter</a:t>
            </a:r>
          </a:p>
        </p:txBody>
      </p:sp>
      <p:sp>
        <p:nvSpPr>
          <p:cNvPr id="23" name="TextBox 22"/>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7855059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sp>
        <p:nvSpPr>
          <p:cNvPr id="16399" name="Title 1"/>
          <p:cNvSpPr>
            <a:spLocks noGrp="1"/>
          </p:cNvSpPr>
          <p:nvPr>
            <p:ph type="title"/>
          </p:nvPr>
        </p:nvSpPr>
        <p:spPr/>
        <p:txBody>
          <a:bodyPr/>
          <a:lstStyle/>
          <a:p>
            <a:r>
              <a:rPr lang="en-US" dirty="0" smtClean="0"/>
              <a:t>The path of the letter</a:t>
            </a:r>
            <a:endParaRPr lang="en-US" dirty="0"/>
          </a:p>
        </p:txBody>
      </p:sp>
      <p:sp>
        <p:nvSpPr>
          <p:cNvPr id="2" name="Content Placeholder 1"/>
          <p:cNvSpPr>
            <a:spLocks noGrp="1"/>
          </p:cNvSpPr>
          <p:nvPr>
            <p:ph idx="1"/>
          </p:nvPr>
        </p:nvSpPr>
        <p:spPr/>
        <p:txBody>
          <a:bodyPr/>
          <a:lstStyle/>
          <a:p>
            <a:r>
              <a:rPr lang="en-US" b="0" dirty="0"/>
              <a:t>“Peers” in </a:t>
            </a:r>
            <a:r>
              <a:rPr lang="en-US" b="0" dirty="0" smtClean="0"/>
              <a:t>same </a:t>
            </a:r>
            <a:r>
              <a:rPr lang="en-US" b="0" dirty="0"/>
              <a:t>layer understand </a:t>
            </a:r>
            <a:r>
              <a:rPr lang="en-US" b="0" dirty="0" smtClean="0"/>
              <a:t>each other</a:t>
            </a:r>
            <a:endParaRPr lang="en-US" b="0" dirty="0"/>
          </a:p>
          <a:p>
            <a:r>
              <a:rPr lang="en-US" b="0" dirty="0"/>
              <a:t>No one else needs to</a:t>
            </a:r>
          </a:p>
          <a:p>
            <a:r>
              <a:rPr lang="en-US" b="0" dirty="0"/>
              <a:t>Lowest level has most packaging</a:t>
            </a:r>
          </a:p>
          <a:p>
            <a:endParaRPr lang="en-US" b="0" dirty="0"/>
          </a:p>
        </p:txBody>
      </p:sp>
      <p:sp>
        <p:nvSpPr>
          <p:cNvPr id="29" name="TextBox 28"/>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dirty="0">
                <a:solidFill>
                  <a:srgbClr val="0000FF"/>
                </a:solidFill>
                <a:latin typeface="+mn-lt"/>
              </a:rPr>
              <a:t>Letter</a:t>
            </a:r>
          </a:p>
        </p:txBody>
      </p:sp>
      <p:sp>
        <p:nvSpPr>
          <p:cNvPr id="30" name="TextBox 29"/>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25" name="TextBox 24"/>
          <p:cNvSpPr txBox="1"/>
          <p:nvPr/>
        </p:nvSpPr>
        <p:spPr>
          <a:xfrm>
            <a:off x="2895600" y="35814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Semantic Content</a:t>
            </a:r>
          </a:p>
        </p:txBody>
      </p:sp>
      <p:sp>
        <p:nvSpPr>
          <p:cNvPr id="27" name="TextBox 26"/>
          <p:cNvSpPr txBox="1"/>
          <p:nvPr/>
        </p:nvSpPr>
        <p:spPr>
          <a:xfrm>
            <a:off x="2819400" y="44958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Identity</a:t>
            </a:r>
          </a:p>
        </p:txBody>
      </p:sp>
      <p:sp>
        <p:nvSpPr>
          <p:cNvPr id="26" name="TextBox 25"/>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smtClean="0">
                <a:latin typeface="+mn-lt"/>
              </a:rPr>
              <a:t>FedEx </a:t>
            </a:r>
            <a:r>
              <a:rPr lang="en-US" sz="2400" b="1" dirty="0">
                <a:latin typeface="+mn-lt"/>
              </a:rPr>
              <a:t>Envelope (FE)</a:t>
            </a:r>
          </a:p>
        </p:txBody>
      </p:sp>
      <p:sp>
        <p:nvSpPr>
          <p:cNvPr id="28" name="TextBox 27"/>
          <p:cNvSpPr txBox="1"/>
          <p:nvPr/>
        </p:nvSpPr>
        <p:spPr>
          <a:xfrm>
            <a:off x="2819400" y="54102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Location</a:t>
            </a:r>
          </a:p>
        </p:txBody>
      </p:sp>
      <p:sp>
        <p:nvSpPr>
          <p:cNvPr id="9" name="Slide Number Placeholder 8"/>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916460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0" grpId="0"/>
      <p:bldP spid="27" grpId="0" animBg="1"/>
      <p:bldP spid="26"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smtClean="0"/>
              <a:t>Three steps</a:t>
            </a:r>
            <a:endParaRPr lang="en-US"/>
          </a:p>
        </p:txBody>
      </p:sp>
      <p:sp>
        <p:nvSpPr>
          <p:cNvPr id="67586" name="Shape 259"/>
          <p:cNvSpPr>
            <a:spLocks noGrp="1"/>
          </p:cNvSpPr>
          <p:nvPr>
            <p:ph idx="1"/>
          </p:nvPr>
        </p:nvSpPr>
        <p:spPr/>
        <p:txBody>
          <a:bodyPr/>
          <a:lstStyle/>
          <a:p>
            <a:r>
              <a:rPr lang="en-US" b="0" dirty="0" smtClean="0">
                <a:solidFill>
                  <a:schemeClr val="accent5"/>
                </a:solidFill>
              </a:rPr>
              <a:t>Decompose </a:t>
            </a:r>
            <a:r>
              <a:rPr lang="en-US" b="0" dirty="0" smtClean="0"/>
              <a:t>the problem into tasks</a:t>
            </a:r>
          </a:p>
          <a:p>
            <a:r>
              <a:rPr lang="en-US" b="0" dirty="0" smtClean="0">
                <a:solidFill>
                  <a:schemeClr val="accent5"/>
                </a:solidFill>
              </a:rPr>
              <a:t>Organize </a:t>
            </a:r>
            <a:r>
              <a:rPr lang="en-US" b="0" dirty="0" smtClean="0"/>
              <a:t>these tasks</a:t>
            </a:r>
          </a:p>
          <a:p>
            <a:r>
              <a:rPr lang="en-US" b="0" dirty="0" smtClean="0">
                <a:solidFill>
                  <a:schemeClr val="accent5"/>
                </a:solidFill>
              </a:rPr>
              <a:t>Assign </a:t>
            </a:r>
            <a:r>
              <a:rPr lang="en-US" b="0" dirty="0" smtClean="0"/>
              <a:t>tasks to entities (who does what)</a:t>
            </a:r>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7</a:t>
            </a:fld>
            <a:endParaRPr lang="en-US"/>
          </a:p>
        </p:txBody>
      </p:sp>
    </p:spTree>
    <p:extLst>
      <p:ext uri="{BB962C8B-B14F-4D97-AF65-F5344CB8AC3E}">
        <p14:creationId xmlns:p14="http://schemas.microsoft.com/office/powerpoint/2010/main" val="199049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Internet: Decomposition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8</a:t>
            </a:fld>
            <a:endParaRPr lang="en-US"/>
          </a:p>
        </p:txBody>
      </p:sp>
      <p:sp>
        <p:nvSpPr>
          <p:cNvPr id="8" name="Rectangle 29"/>
          <p:cNvSpPr>
            <a:spLocks noChangeArrowheads="1"/>
          </p:cNvSpPr>
          <p:nvPr/>
        </p:nvSpPr>
        <p:spPr bwMode="auto">
          <a:xfrm>
            <a:off x="393" y="3502343"/>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9143613"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9144000"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Tree>
    <p:extLst>
      <p:ext uri="{BB962C8B-B14F-4D97-AF65-F5344CB8AC3E}">
        <p14:creationId xmlns:p14="http://schemas.microsoft.com/office/powerpoint/2010/main" val="18496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p:bldP spid="19" grpId="0"/>
      <p:bldP spid="20" grpId="0"/>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7113587" y="3048000"/>
            <a:ext cx="1649412" cy="431800"/>
            <a:chOff x="0" y="0"/>
            <a:chExt cx="943" cy="272"/>
          </a:xfrm>
          <a:solidFill>
            <a:schemeClr val="accent5"/>
          </a:solidFill>
          <a:effectLst/>
        </p:grpSpPr>
        <p:sp>
          <p:nvSpPr>
            <p:cNvPr id="26" name="Rectangle 2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30" y="24"/>
              <a:ext cx="882"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 name="Title 1"/>
          <p:cNvSpPr>
            <a:spLocks noGrp="1"/>
          </p:cNvSpPr>
          <p:nvPr>
            <p:ph type="title"/>
          </p:nvPr>
        </p:nvSpPr>
        <p:spPr/>
        <p:txBody>
          <a:bodyPr/>
          <a:lstStyle/>
          <a:p>
            <a:r>
              <a:rPr lang="en-US" dirty="0" smtClean="0"/>
              <a:t>Communication organization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9</a:t>
            </a:fld>
            <a:endParaRPr lang="en-US"/>
          </a:p>
        </p:txBody>
      </p:sp>
      <p:sp>
        <p:nvSpPr>
          <p:cNvPr id="8" name="Rectangle 29"/>
          <p:cNvSpPr>
            <a:spLocks noChangeArrowheads="1"/>
          </p:cNvSpPr>
          <p:nvPr/>
        </p:nvSpPr>
        <p:spPr bwMode="auto">
          <a:xfrm>
            <a:off x="393" y="3502343"/>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6019545"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6019800" cy="737235"/>
          </a:xfrm>
          <a:prstGeom prst="rect">
            <a:avLst/>
          </a:pr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smtClean="0">
                <a:latin typeface="+mn-lt"/>
              </a:rPr>
              <a:t>Applications</a:t>
            </a:r>
            <a:endParaRPr lang="en-US" sz="2400" b="1" dirty="0">
              <a:latin typeface="+mn-lt"/>
            </a:endParaRP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smtClean="0">
                <a:latin typeface="+mn-lt"/>
              </a:rPr>
              <a:t>Physical transfer of bits</a:t>
            </a:r>
            <a:endParaRPr lang="en-US" sz="2400" b="1" dirty="0">
              <a:latin typeface="+mn-lt"/>
            </a:endParaRP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local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smtClean="0">
                <a:latin typeface="+mn-lt"/>
              </a:rPr>
              <a:t>Best-effort </a:t>
            </a:r>
            <a:r>
              <a:rPr lang="en-US" sz="2400" b="1" i="1" dirty="0" smtClean="0">
                <a:solidFill>
                  <a:schemeClr val="accent4"/>
                </a:solidFill>
                <a:latin typeface="+mn-lt"/>
              </a:rPr>
              <a:t>global</a:t>
            </a:r>
            <a:r>
              <a:rPr lang="en-US" sz="2400" b="1" dirty="0" smtClean="0">
                <a:solidFill>
                  <a:schemeClr val="accent4"/>
                </a:solidFill>
                <a:latin typeface="+mn-lt"/>
              </a:rPr>
              <a:t> </a:t>
            </a:r>
            <a:r>
              <a:rPr lang="en-US" sz="2400" b="1" dirty="0" smtClean="0">
                <a:latin typeface="+mn-lt"/>
              </a:rPr>
              <a:t>packet delivery</a:t>
            </a:r>
            <a:endParaRPr lang="en-US" sz="2400" b="1" dirty="0">
              <a:latin typeface="+mn-lt"/>
            </a:endParaRP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smtClean="0">
                <a:latin typeface="+mn-lt"/>
              </a:rPr>
              <a:t>Reliable or </a:t>
            </a:r>
            <a:r>
              <a:rPr lang="en-US" sz="2400" b="1" smtClean="0">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a:t>
            </a:r>
            <a:r>
              <a:rPr lang="en-US" sz="2000" i="1" dirty="0" smtClean="0">
                <a:solidFill>
                  <a:schemeClr val="accent5"/>
                </a:solidFill>
              </a:rPr>
              <a:t>n built on</a:t>
            </a:r>
            <a:endParaRPr lang="en-US" sz="2000" i="1" dirty="0">
              <a:solidFill>
                <a:schemeClr val="accent5"/>
              </a:solidFill>
            </a:endParaRP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a:t>
            </a:r>
            <a:r>
              <a:rPr lang="en-US" sz="2000" i="1" smtClean="0">
                <a:solidFill>
                  <a:schemeClr val="accent5"/>
                </a:solidFill>
              </a:rPr>
              <a:t>n built </a:t>
            </a:r>
            <a:r>
              <a:rPr lang="en-US" sz="2000" i="1" dirty="0" smtClean="0">
                <a:solidFill>
                  <a:schemeClr val="accent5"/>
                </a:solidFill>
              </a:rPr>
              <a:t>on</a:t>
            </a:r>
            <a:endParaRPr lang="en-US" sz="2000" i="1" dirty="0">
              <a:solidFill>
                <a:schemeClr val="accent5"/>
              </a:solidFill>
            </a:endParaRPr>
          </a:p>
        </p:txBody>
      </p:sp>
      <p:grpSp>
        <p:nvGrpSpPr>
          <p:cNvPr id="28" name="Group 27"/>
          <p:cNvGrpSpPr>
            <a:grpSpLocks/>
          </p:cNvGrpSpPr>
          <p:nvPr/>
        </p:nvGrpSpPr>
        <p:grpSpPr bwMode="auto">
          <a:xfrm>
            <a:off x="7113587" y="3508375"/>
            <a:ext cx="1649412" cy="431800"/>
            <a:chOff x="0" y="0"/>
            <a:chExt cx="943" cy="272"/>
          </a:xfrm>
          <a:solidFill>
            <a:schemeClr val="accent5"/>
          </a:solidFill>
          <a:effectLst/>
        </p:grpSpPr>
        <p:sp>
          <p:nvSpPr>
            <p:cNvPr id="29" name="Rectangle 2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89" y="24"/>
              <a:ext cx="760" cy="223"/>
            </a:xfrm>
            <a:prstGeom prst="rect">
              <a:avLst/>
            </a:prstGeom>
            <a:grp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1" name="Group 30"/>
          <p:cNvGrpSpPr>
            <a:grpSpLocks/>
          </p:cNvGrpSpPr>
          <p:nvPr/>
        </p:nvGrpSpPr>
        <p:grpSpPr bwMode="auto">
          <a:xfrm>
            <a:off x="7113587" y="3965575"/>
            <a:ext cx="1649413" cy="428625"/>
            <a:chOff x="0" y="0"/>
            <a:chExt cx="943" cy="270"/>
          </a:xfrm>
          <a:solidFill>
            <a:schemeClr val="accent5"/>
          </a:solidFill>
          <a:effectLst/>
        </p:grpSpPr>
        <p:sp>
          <p:nvSpPr>
            <p:cNvPr id="32" name="Rectangle 31"/>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3" name="Rectangle 32"/>
            <p:cNvSpPr>
              <a:spLocks/>
            </p:cNvSpPr>
            <p:nvPr/>
          </p:nvSpPr>
          <p:spPr bwMode="auto">
            <a:xfrm>
              <a:off x="140" y="23"/>
              <a:ext cx="663"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34" name="Group 33"/>
          <p:cNvGrpSpPr>
            <a:grpSpLocks/>
          </p:cNvGrpSpPr>
          <p:nvPr/>
        </p:nvGrpSpPr>
        <p:grpSpPr bwMode="auto">
          <a:xfrm>
            <a:off x="7113587" y="4421188"/>
            <a:ext cx="1649413" cy="431800"/>
            <a:chOff x="0" y="0"/>
            <a:chExt cx="943" cy="272"/>
          </a:xfrm>
          <a:solidFill>
            <a:schemeClr val="accent5"/>
          </a:solidFill>
          <a:effectLst/>
        </p:grpSpPr>
        <p:sp>
          <p:nvSpPr>
            <p:cNvPr id="35" name="Rectangle 3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6" name="Rectangle 35"/>
            <p:cNvSpPr>
              <a:spLocks/>
            </p:cNvSpPr>
            <p:nvPr/>
          </p:nvSpPr>
          <p:spPr bwMode="auto">
            <a:xfrm>
              <a:off x="126" y="24"/>
              <a:ext cx="695"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37" name="Group 36"/>
          <p:cNvGrpSpPr>
            <a:grpSpLocks/>
          </p:cNvGrpSpPr>
          <p:nvPr/>
        </p:nvGrpSpPr>
        <p:grpSpPr bwMode="auto">
          <a:xfrm>
            <a:off x="7113587" y="4878388"/>
            <a:ext cx="1649413" cy="430212"/>
            <a:chOff x="0" y="0"/>
            <a:chExt cx="943" cy="271"/>
          </a:xfrm>
          <a:solidFill>
            <a:schemeClr val="accent5"/>
          </a:solidFill>
          <a:effectLst/>
        </p:grpSpPr>
        <p:sp>
          <p:nvSpPr>
            <p:cNvPr id="38" name="Rectangle 37"/>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9" name="Rectangle 38"/>
            <p:cNvSpPr>
              <a:spLocks/>
            </p:cNvSpPr>
            <p:nvPr/>
          </p:nvSpPr>
          <p:spPr bwMode="auto">
            <a:xfrm>
              <a:off x="134" y="23"/>
              <a:ext cx="679" cy="22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0" name="TextBox 39"/>
          <p:cNvSpPr txBox="1"/>
          <p:nvPr/>
        </p:nvSpPr>
        <p:spPr>
          <a:xfrm>
            <a:off x="6602732" y="3053556"/>
            <a:ext cx="399468" cy="369332"/>
          </a:xfrm>
          <a:prstGeom prst="rect">
            <a:avLst/>
          </a:prstGeom>
          <a:solidFill>
            <a:schemeClr val="bg1"/>
          </a:solidFill>
        </p:spPr>
        <p:txBody>
          <a:bodyPr wrap="none" rtlCol="0">
            <a:spAutoFit/>
          </a:bodyPr>
          <a:lstStyle/>
          <a:p>
            <a:r>
              <a:rPr lang="en-US" sz="1800" dirty="0" smtClean="0"/>
              <a:t>L7</a:t>
            </a:r>
            <a:endParaRPr lang="en-US" sz="1800" dirty="0"/>
          </a:p>
        </p:txBody>
      </p:sp>
      <p:sp>
        <p:nvSpPr>
          <p:cNvPr id="41" name="TextBox 40"/>
          <p:cNvSpPr txBox="1"/>
          <p:nvPr/>
        </p:nvSpPr>
        <p:spPr>
          <a:xfrm>
            <a:off x="6602732" y="3539609"/>
            <a:ext cx="399468" cy="369332"/>
          </a:xfrm>
          <a:prstGeom prst="rect">
            <a:avLst/>
          </a:prstGeom>
          <a:solidFill>
            <a:schemeClr val="bg1"/>
          </a:solidFill>
        </p:spPr>
        <p:txBody>
          <a:bodyPr wrap="none" rtlCol="0">
            <a:spAutoFit/>
          </a:bodyPr>
          <a:lstStyle/>
          <a:p>
            <a:r>
              <a:rPr lang="en-US" sz="1800" dirty="0" smtClean="0"/>
              <a:t>L4</a:t>
            </a:r>
            <a:endParaRPr lang="en-US" sz="1800" dirty="0"/>
          </a:p>
        </p:txBody>
      </p:sp>
      <p:sp>
        <p:nvSpPr>
          <p:cNvPr id="42" name="TextBox 41"/>
          <p:cNvSpPr txBox="1"/>
          <p:nvPr/>
        </p:nvSpPr>
        <p:spPr>
          <a:xfrm>
            <a:off x="6602732" y="3995221"/>
            <a:ext cx="399468" cy="369332"/>
          </a:xfrm>
          <a:prstGeom prst="rect">
            <a:avLst/>
          </a:prstGeom>
          <a:solidFill>
            <a:schemeClr val="bg1"/>
          </a:solidFill>
        </p:spPr>
        <p:txBody>
          <a:bodyPr wrap="none" rtlCol="0">
            <a:spAutoFit/>
          </a:bodyPr>
          <a:lstStyle/>
          <a:p>
            <a:r>
              <a:rPr lang="en-US" sz="1800" dirty="0" smtClean="0"/>
              <a:t>L3</a:t>
            </a:r>
            <a:endParaRPr lang="en-US" sz="1800" dirty="0"/>
          </a:p>
        </p:txBody>
      </p:sp>
      <p:sp>
        <p:nvSpPr>
          <p:cNvPr id="43" name="TextBox 42"/>
          <p:cNvSpPr txBox="1"/>
          <p:nvPr/>
        </p:nvSpPr>
        <p:spPr>
          <a:xfrm>
            <a:off x="6602732" y="4452422"/>
            <a:ext cx="399468" cy="369332"/>
          </a:xfrm>
          <a:prstGeom prst="rect">
            <a:avLst/>
          </a:prstGeom>
          <a:solidFill>
            <a:schemeClr val="bg1"/>
          </a:solidFill>
        </p:spPr>
        <p:txBody>
          <a:bodyPr wrap="none" rtlCol="0">
            <a:spAutoFit/>
          </a:bodyPr>
          <a:lstStyle/>
          <a:p>
            <a:r>
              <a:rPr lang="en-US" sz="1800" dirty="0" smtClean="0"/>
              <a:t>L2</a:t>
            </a:r>
            <a:endParaRPr lang="en-US" sz="1800" dirty="0"/>
          </a:p>
        </p:txBody>
      </p:sp>
      <p:sp>
        <p:nvSpPr>
          <p:cNvPr id="44" name="TextBox 43"/>
          <p:cNvSpPr txBox="1"/>
          <p:nvPr/>
        </p:nvSpPr>
        <p:spPr>
          <a:xfrm>
            <a:off x="6602732" y="4908828"/>
            <a:ext cx="399468" cy="369332"/>
          </a:xfrm>
          <a:prstGeom prst="rect">
            <a:avLst/>
          </a:prstGeom>
          <a:solidFill>
            <a:schemeClr val="bg1"/>
          </a:solidFill>
        </p:spPr>
        <p:txBody>
          <a:bodyPr wrap="none" rtlCol="0">
            <a:spAutoFit/>
          </a:bodyPr>
          <a:lstStyle/>
          <a:p>
            <a:r>
              <a:rPr lang="en-US" sz="1800" dirty="0" smtClean="0"/>
              <a:t>L1</a:t>
            </a:r>
            <a:endParaRPr lang="en-US" sz="1800" dirty="0"/>
          </a:p>
        </p:txBody>
      </p:sp>
    </p:spTree>
    <p:extLst>
      <p:ext uri="{BB962C8B-B14F-4D97-AF65-F5344CB8AC3E}">
        <p14:creationId xmlns:p14="http://schemas.microsoft.com/office/powerpoint/2010/main" val="178495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1729</TotalTime>
  <Words>1424</Words>
  <Application>Microsoft Macintosh PowerPoint</Application>
  <PresentationFormat>On-screen Show (4:3)</PresentationFormat>
  <Paragraphs>560</Paragraphs>
  <Slides>39</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Courier New</vt:lpstr>
      <vt:lpstr>Helvetica</vt:lpstr>
      <vt:lpstr>ＭＳ Ｐゴシック</vt:lpstr>
      <vt:lpstr>Times New Roman</vt:lpstr>
      <vt:lpstr>Wingdings</vt:lpstr>
      <vt:lpstr>宋体</vt:lpstr>
      <vt:lpstr>Office Theme</vt:lpstr>
      <vt:lpstr>EN.601.414/614 Computer Networks  Protocol Layering</vt:lpstr>
      <vt:lpstr>Agenda</vt:lpstr>
      <vt:lpstr>Inspiration…</vt:lpstr>
      <vt:lpstr>Inspiration…</vt:lpstr>
      <vt:lpstr>The path of the letter</vt:lpstr>
      <vt:lpstr>The path of the letter</vt:lpstr>
      <vt:lpstr>Three steps</vt:lpstr>
      <vt:lpstr>Back to the Internet: Decomposition</vt:lpstr>
      <vt:lpstr>Communication organization</vt:lpstr>
      <vt:lpstr>OSI layers</vt:lpstr>
      <vt:lpstr>Layers</vt:lpstr>
      <vt:lpstr>Layers and protocols </vt:lpstr>
      <vt:lpstr>What is a Protocol?</vt:lpstr>
      <vt:lpstr>What is a Protocol?</vt:lpstr>
      <vt:lpstr>What is a Protocol?</vt:lpstr>
      <vt:lpstr>Protocols at different layers</vt:lpstr>
      <vt:lpstr>A Plethora of Protocol Acronyms</vt:lpstr>
      <vt:lpstr>ONE network layer protocol</vt:lpstr>
      <vt:lpstr>What do students say about this course?</vt:lpstr>
      <vt:lpstr>Layer encapsulation: Protocol headers</vt:lpstr>
      <vt:lpstr>Three steps</vt:lpstr>
      <vt:lpstr>What get’s implemented where?</vt:lpstr>
      <vt:lpstr>What gets implemented  at the end systems?</vt:lpstr>
      <vt:lpstr>What gets implemented in  the network? </vt:lpstr>
      <vt:lpstr>Simple Diagram</vt:lpstr>
      <vt:lpstr>A closer look: End system</vt:lpstr>
      <vt:lpstr>What gets implemented in  the network? </vt:lpstr>
      <vt:lpstr>A closer look at the network</vt:lpstr>
      <vt:lpstr>A closer look at the network</vt:lpstr>
      <vt:lpstr>Switches vs. Routers</vt:lpstr>
      <vt:lpstr>Logical communication</vt:lpstr>
      <vt:lpstr>Physical communication</vt:lpstr>
      <vt:lpstr>A protocol-centric diagram</vt:lpstr>
      <vt:lpstr>Pros and cons of layering</vt:lpstr>
      <vt:lpstr>IP is the narrow waist of the layering hourglass</vt:lpstr>
      <vt:lpstr>Implications of hourglass </vt:lpstr>
      <vt:lpstr>Placing network functionality</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289</cp:revision>
  <dcterms:created xsi:type="dcterms:W3CDTF">2017-09-02T14:15:58Z</dcterms:created>
  <dcterms:modified xsi:type="dcterms:W3CDTF">2018-02-06T18:11:37Z</dcterms:modified>
</cp:coreProperties>
</file>