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20" r:id="rId3"/>
    <p:sldId id="321" r:id="rId4"/>
    <p:sldId id="376" r:id="rId5"/>
    <p:sldId id="322" r:id="rId6"/>
    <p:sldId id="324" r:id="rId7"/>
    <p:sldId id="325" r:id="rId8"/>
    <p:sldId id="326" r:id="rId9"/>
    <p:sldId id="331" r:id="rId10"/>
    <p:sldId id="332" r:id="rId11"/>
    <p:sldId id="333" r:id="rId12"/>
    <p:sldId id="327" r:id="rId13"/>
    <p:sldId id="328" r:id="rId14"/>
    <p:sldId id="329" r:id="rId15"/>
    <p:sldId id="330" r:id="rId16"/>
    <p:sldId id="334" r:id="rId17"/>
    <p:sldId id="335" r:id="rId18"/>
    <p:sldId id="32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77" r:id="rId27"/>
    <p:sldId id="344" r:id="rId28"/>
    <p:sldId id="345" r:id="rId29"/>
    <p:sldId id="348" r:id="rId30"/>
    <p:sldId id="349" r:id="rId31"/>
    <p:sldId id="350" r:id="rId32"/>
    <p:sldId id="352" r:id="rId33"/>
    <p:sldId id="380" r:id="rId34"/>
    <p:sldId id="378" r:id="rId35"/>
    <p:sldId id="379" r:id="rId36"/>
    <p:sldId id="381" r:id="rId37"/>
    <p:sldId id="353" r:id="rId38"/>
    <p:sldId id="37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87483"/>
  </p:normalViewPr>
  <p:slideViewPr>
    <p:cSldViewPr snapToObjects="1">
      <p:cViewPr varScale="1">
        <p:scale>
          <a:sx n="111" d="100"/>
          <a:sy n="111" d="100"/>
        </p:scale>
        <p:origin x="25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njin/course-ne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/>
              <a:t>EN.601.414/614</a:t>
            </a:r>
            <a:br>
              <a:rPr lang="en-US" sz="4800"/>
            </a:br>
            <a:r>
              <a:rPr lang="en-US" sz="4800"/>
              <a:t>Computer </a:t>
            </a:r>
            <a:r>
              <a:rPr lang="en-US" sz="4800" dirty="0"/>
              <a:t>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2020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ways we do business</a:t>
            </a:r>
          </a:p>
          <a:p>
            <a:pPr lvl="1"/>
            <a:r>
              <a:rPr lang="en-US" dirty="0"/>
              <a:t>E-commerce, advertising, cloud computing, </a:t>
            </a:r>
            <a:r>
              <a:rPr lang="is-IS" dirty="0"/>
              <a:t>…</a:t>
            </a:r>
          </a:p>
          <a:p>
            <a:r>
              <a:rPr lang="is-IS" dirty="0"/>
              <a:t>The way we communicate and socialize</a:t>
            </a:r>
          </a:p>
          <a:p>
            <a:pPr lvl="1"/>
            <a:r>
              <a:rPr lang="is-IS" dirty="0"/>
              <a:t>E-mail, Facebook, Twitter, Instagram, Snapchat, ...</a:t>
            </a:r>
          </a:p>
          <a:p>
            <a:r>
              <a:rPr lang="is-IS" dirty="0"/>
              <a:t>The way we learn</a:t>
            </a:r>
          </a:p>
          <a:p>
            <a:pPr lvl="1"/>
            <a:r>
              <a:rPr lang="is-IS" dirty="0"/>
              <a:t>Wikipedia, MOOCs, search engines, ...</a:t>
            </a:r>
          </a:p>
          <a:p>
            <a:r>
              <a:rPr lang="is-IS" dirty="0"/>
              <a:t>How we think about law</a:t>
            </a:r>
          </a:p>
          <a:p>
            <a:pPr lvl="1"/>
            <a:r>
              <a:rPr lang="is-IS" dirty="0"/>
              <a:t>Interstate commerce? National boundaries? Smart contracts?</a:t>
            </a:r>
          </a:p>
          <a:p>
            <a:r>
              <a:rPr lang="is-IS" dirty="0"/>
              <a:t>The way we govern</a:t>
            </a:r>
          </a:p>
          <a:p>
            <a:pPr lvl="1"/>
            <a:r>
              <a:rPr lang="is-IS" dirty="0"/>
              <a:t>E-voting, censorship, democratic organization on blockchain,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Internet?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257" y="1710182"/>
            <a:ext cx="2084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Internet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7049" y="3263825"/>
            <a:ext cx="2247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Inter-net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6309" y="4817468"/>
            <a:ext cx="554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A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network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of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networks</a:t>
            </a:r>
            <a:endParaRPr lang="en-US" sz="4400" b="1" dirty="0"/>
          </a:p>
        </p:txBody>
      </p:sp>
      <p:sp>
        <p:nvSpPr>
          <p:cNvPr id="8" name="Down Arrow 7"/>
          <p:cNvSpPr/>
          <p:nvPr/>
        </p:nvSpPr>
        <p:spPr>
          <a:xfrm>
            <a:off x="4343400" y="273042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43400" y="414951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5" name="Shape 20"/>
          <p:cNvSpPr/>
          <p:nvPr/>
        </p:nvSpPr>
        <p:spPr>
          <a:xfrm>
            <a:off x="1857375" y="2507457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23"/>
          <p:cNvSpPr/>
          <p:nvPr/>
        </p:nvSpPr>
        <p:spPr>
          <a:xfrm>
            <a:off x="1955800" y="154384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24"/>
          <p:cNvSpPr/>
          <p:nvPr/>
        </p:nvSpPr>
        <p:spPr>
          <a:xfrm>
            <a:off x="2616200" y="167719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26"/>
          <p:cNvSpPr/>
          <p:nvPr/>
        </p:nvSpPr>
        <p:spPr>
          <a:xfrm>
            <a:off x="7821613" y="3472657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28"/>
          <p:cNvSpPr/>
          <p:nvPr/>
        </p:nvSpPr>
        <p:spPr>
          <a:xfrm>
            <a:off x="7821613" y="4650582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30"/>
          <p:cNvSpPr/>
          <p:nvPr/>
        </p:nvSpPr>
        <p:spPr>
          <a:xfrm>
            <a:off x="8143875" y="5071269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17" name="Shape 32"/>
          <p:cNvSpPr/>
          <p:nvPr/>
        </p:nvSpPr>
        <p:spPr>
          <a:xfrm>
            <a:off x="3643313" y="1713707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19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20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21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22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23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24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iPad</a:t>
            </a:r>
          </a:p>
        </p:txBody>
      </p:sp>
    </p:spTree>
    <p:extLst>
      <p:ext uri="{BB962C8B-B14F-4D97-AF65-F5344CB8AC3E}">
        <p14:creationId xmlns:p14="http://schemas.microsoft.com/office/powerpoint/2010/main" val="16237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dvAuto="0"/>
      <p:bldP spid="19" grpId="0" advAuto="0"/>
      <p:bldP spid="20" grpId="0" advAuto="0"/>
      <p:bldP spid="21" grpId="0" advAuto="0"/>
      <p:bldP spid="22" grpId="0" advAuto="0"/>
      <p:bldP spid="23" grpId="0" advAuto="0"/>
      <p:bldP spid="24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5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67216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  <p:sp>
        <p:nvSpPr>
          <p:cNvPr id="23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8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3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7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9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50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8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22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54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55" name="Shape 100"/>
          <p:cNvSpPr>
            <a:spLocks noChangeArrowheads="1"/>
          </p:cNvSpPr>
          <p:nvPr/>
        </p:nvSpPr>
        <p:spPr bwMode="auto">
          <a:xfrm>
            <a:off x="695142" y="462424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56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</p:spTree>
    <p:extLst>
      <p:ext uri="{BB962C8B-B14F-4D97-AF65-F5344CB8AC3E}">
        <p14:creationId xmlns:p14="http://schemas.microsoft.com/office/powerpoint/2010/main" val="9825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22" grpId="0" advAuto="0"/>
      <p:bldP spid="54" grpId="0" advAuto="0"/>
      <p:bldP spid="55" grpId="0" advAuto="0"/>
      <p:bldP spid="56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37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6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Google Fiber</a:t>
            </a:r>
          </a:p>
        </p:txBody>
      </p:sp>
      <p:sp>
        <p:nvSpPr>
          <p:cNvPr id="47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AT&amp;T</a:t>
            </a:r>
          </a:p>
        </p:txBody>
      </p:sp>
      <p:sp>
        <p:nvSpPr>
          <p:cNvPr id="48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Comcast</a:t>
            </a:r>
          </a:p>
        </p:txBody>
      </p:sp>
    </p:spTree>
    <p:extLst>
      <p:ext uri="{BB962C8B-B14F-4D97-AF65-F5344CB8AC3E}">
        <p14:creationId xmlns:p14="http://schemas.microsoft.com/office/powerpoint/2010/main" val="13265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dvAuto="0"/>
      <p:bldP spid="46" grpId="0" advAuto="0"/>
      <p:bldP spid="47" grpId="0" advAuto="0"/>
      <p:bldP spid="48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9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data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53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17730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49" grpId="1" animBg="1"/>
      <p:bldP spid="50" grpId="0" advAuto="0"/>
      <p:bldP spid="51" grpId="0" advAuto="0"/>
      <p:bldP spid="52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among many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53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54" name="Shape 232"/>
          <p:cNvSpPr>
            <a:spLocks noChangeArrowheads="1"/>
          </p:cNvSpPr>
          <p:nvPr/>
        </p:nvSpPr>
        <p:spPr bwMode="auto">
          <a:xfrm>
            <a:off x="5776912" y="5494288"/>
            <a:ext cx="3367088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Chrome accessing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Facebook</a:t>
            </a: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World of </a:t>
            </a:r>
            <a:r>
              <a:rPr lang="en-US" altLang="x-none" sz="3000" b="0" dirty="0" err="1">
                <a:solidFill>
                  <a:schemeClr val="accent5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57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World of Warcraft server</a:t>
            </a:r>
          </a:p>
        </p:txBody>
      </p:sp>
    </p:spTree>
    <p:extLst>
      <p:ext uri="{BB962C8B-B14F-4D97-AF65-F5344CB8AC3E}">
        <p14:creationId xmlns:p14="http://schemas.microsoft.com/office/powerpoint/2010/main" val="18791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50" grpId="0" animBg="1" advAuto="0"/>
      <p:bldP spid="51" grpId="0" animBg="1" advAuto="0"/>
      <p:bldP spid="52" grpId="0" advAuto="0"/>
      <p:bldP spid="53" grpId="0" advAuto="0"/>
      <p:bldP spid="54" grpId="0" advAuto="0"/>
      <p:bldP spid="55" grpId="0" advAuto="0"/>
      <p:bldP spid="56" grpId="0" advAuto="0"/>
      <p:bldP spid="57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by the </a:t>
            </a:r>
            <a:r>
              <a:rPr lang="en-US" dirty="0">
                <a:solidFill>
                  <a:schemeClr val="accent5"/>
                </a:solidFill>
              </a:rPr>
              <a:t>IP protocol</a:t>
            </a:r>
          </a:p>
          <a:p>
            <a:pPr lvl="1"/>
            <a:r>
              <a:rPr lang="en-US" dirty="0"/>
              <a:t>One interface to bind them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87861"/>
            <a:ext cx="5035550" cy="29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common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</a:t>
            </a:r>
          </a:p>
          <a:p>
            <a:pPr lvl="1"/>
            <a:r>
              <a:rPr lang="en-US" dirty="0"/>
              <a:t>&gt;18,000 ISP networks</a:t>
            </a:r>
          </a:p>
          <a:p>
            <a:endParaRPr lang="en-US" dirty="0"/>
          </a:p>
          <a:p>
            <a:r>
              <a:rPr lang="en-US" dirty="0"/>
              <a:t>Interoperability between users and networks as well as between different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Instructor: Xin Jin</a:t>
            </a:r>
          </a:p>
          <a:p>
            <a:pPr lvl="1"/>
            <a:r>
              <a:rPr lang="en-US" dirty="0"/>
              <a:t>PhD in Computer Science from Princeton in June 2016</a:t>
            </a:r>
          </a:p>
          <a:p>
            <a:pPr lvl="1"/>
            <a:r>
              <a:rPr lang="en-US" dirty="0"/>
              <a:t>On the Hopkins faculty since July 2017</a:t>
            </a:r>
          </a:p>
          <a:p>
            <a:pPr lvl="1"/>
            <a:r>
              <a:rPr lang="en-US" dirty="0"/>
              <a:t>Research areas: computer networks, computer systems</a:t>
            </a:r>
          </a:p>
          <a:p>
            <a:pPr lvl="1"/>
            <a:r>
              <a:rPr lang="en-US" dirty="0"/>
              <a:t>Current research</a:t>
            </a:r>
          </a:p>
          <a:p>
            <a:pPr lvl="2"/>
            <a:r>
              <a:rPr lang="en-US" dirty="0"/>
              <a:t>Programmable networks</a:t>
            </a:r>
          </a:p>
          <a:p>
            <a:pPr lvl="2"/>
            <a:r>
              <a:rPr lang="en-US" dirty="0"/>
              <a:t>Systems + machine learning</a:t>
            </a:r>
          </a:p>
          <a:p>
            <a:pPr lvl="2"/>
            <a:r>
              <a:rPr lang="en-US" dirty="0"/>
              <a:t>Low-latency systems for data analytics</a:t>
            </a:r>
          </a:p>
          <a:p>
            <a:pPr lvl="2"/>
            <a:r>
              <a:rPr lang="en-US" dirty="0"/>
              <a:t>Software-defined networking</a:t>
            </a:r>
          </a:p>
          <a:p>
            <a:pPr lvl="1"/>
            <a:r>
              <a:rPr lang="en-US" dirty="0"/>
              <a:t>EN.601.714 Advanced Computer Networks (spring semester): exciting new developments of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4.2 Billion </a:t>
            </a:r>
            <a:r>
              <a:rPr lang="en-US" dirty="0"/>
              <a:t>users (55% of world population)</a:t>
            </a:r>
          </a:p>
          <a:p>
            <a:r>
              <a:rPr lang="en-US" dirty="0">
                <a:solidFill>
                  <a:schemeClr val="accent5"/>
                </a:solidFill>
              </a:rPr>
              <a:t>1 Trillion </a:t>
            </a:r>
            <a:r>
              <a:rPr lang="en-US" dirty="0"/>
              <a:t>websites</a:t>
            </a:r>
          </a:p>
          <a:p>
            <a:r>
              <a:rPr lang="en-US" dirty="0">
                <a:solidFill>
                  <a:schemeClr val="accent5"/>
                </a:solidFill>
              </a:rPr>
              <a:t>200 Billion </a:t>
            </a:r>
            <a:r>
              <a:rPr lang="en-US" dirty="0"/>
              <a:t>emails sent per day</a:t>
            </a:r>
          </a:p>
          <a:p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altLang="zh-CN" dirty="0">
                <a:solidFill>
                  <a:schemeClr val="accent5"/>
                </a:solidFill>
              </a:rPr>
              <a:t>.5</a:t>
            </a:r>
            <a:r>
              <a:rPr lang="en-US" dirty="0">
                <a:solidFill>
                  <a:schemeClr val="accent5"/>
                </a:solidFill>
              </a:rPr>
              <a:t> Billion </a:t>
            </a:r>
            <a:r>
              <a:rPr lang="en-US" dirty="0"/>
              <a:t>smartphones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dirty="0">
                <a:solidFill>
                  <a:schemeClr val="accent5"/>
                </a:solidFill>
              </a:rPr>
              <a:t>.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dirty="0">
                <a:solidFill>
                  <a:schemeClr val="accent5"/>
                </a:solidFill>
              </a:rPr>
              <a:t> Billion </a:t>
            </a:r>
            <a:r>
              <a:rPr lang="en-US" dirty="0"/>
              <a:t>Facebook users</a:t>
            </a:r>
          </a:p>
          <a:p>
            <a:r>
              <a:rPr lang="en-US" dirty="0">
                <a:solidFill>
                  <a:schemeClr val="accent5"/>
                </a:solidFill>
              </a:rPr>
              <a:t>4 Billion </a:t>
            </a:r>
            <a:r>
              <a:rPr lang="en-US" dirty="0"/>
              <a:t>YouTube videos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chemeClr val="accent5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chemeClr val="accent5"/>
                </a:solidFill>
              </a:rPr>
              <a:t>100 Gigabits/second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/>
              <a:t>Endpoint devices</a:t>
            </a:r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Video streaming, social networking, file transfer, live TV, gaming, remote medicine, messaging, cryptocurrency</a:t>
            </a:r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Malicious, naïve, savvy, embarrassed, paranoid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/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chemeClr val="accent5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to reason through the design of a very complex system</a:t>
            </a:r>
          </a:p>
          <a:p>
            <a:pPr lvl="1"/>
            <a:r>
              <a:rPr lang="en-US" dirty="0"/>
              <a:t>What are our goals and constraints?</a:t>
            </a:r>
          </a:p>
          <a:p>
            <a:pPr lvl="1"/>
            <a:r>
              <a:rPr lang="en-US" dirty="0"/>
              <a:t>What’s the right prioritization of goals?</a:t>
            </a:r>
          </a:p>
          <a:p>
            <a:pPr lvl="1"/>
            <a:r>
              <a:rPr lang="en-US" dirty="0"/>
              <a:t>How do we decompose a problem? </a:t>
            </a:r>
          </a:p>
          <a:p>
            <a:pPr lvl="1"/>
            <a:r>
              <a:rPr lang="en-US" dirty="0"/>
              <a:t>Who does what? How?</a:t>
            </a:r>
          </a:p>
          <a:p>
            <a:pPr lvl="1"/>
            <a:r>
              <a:rPr lang="en-US" dirty="0"/>
              <a:t>What are the interfaces between components?</a:t>
            </a:r>
          </a:p>
          <a:p>
            <a:pPr lvl="1"/>
            <a:r>
              <a:rPr lang="en-US" dirty="0"/>
              <a:t>What are the tradeoffs between design options?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601.414/614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601.414/614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5"/>
            <a:ext cx="8534400" cy="4727575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Packets, circuits, multiplexing, delay, loss, protocols</a:t>
            </a:r>
          </a:p>
          <a:p>
            <a:pPr lvl="1"/>
            <a:r>
              <a:rPr lang="en-US" dirty="0"/>
              <a:t>Application layer: HTTP</a:t>
            </a:r>
          </a:p>
          <a:p>
            <a:pPr lvl="1"/>
            <a:r>
              <a:rPr lang="en-US" dirty="0"/>
              <a:t>Transport layer: TCP, UDP, congestion control</a:t>
            </a:r>
          </a:p>
          <a:p>
            <a:pPr lvl="1"/>
            <a:r>
              <a:rPr lang="en-US" dirty="0"/>
              <a:t>Network layer: IP, routing protocols</a:t>
            </a:r>
          </a:p>
          <a:p>
            <a:pPr lvl="1"/>
            <a:r>
              <a:rPr lang="en-US" dirty="0"/>
              <a:t>Link layer: Ethernet, wireless</a:t>
            </a:r>
          </a:p>
          <a:p>
            <a:pPr lvl="1"/>
            <a:r>
              <a:rPr lang="en-US" dirty="0"/>
              <a:t>Standard network course (e.g., Princeton 461, Berkeley 168)</a:t>
            </a:r>
          </a:p>
          <a:p>
            <a:r>
              <a:rPr lang="en-US" dirty="0"/>
              <a:t>New EXCITING materials (updated from last year)</a:t>
            </a:r>
          </a:p>
          <a:p>
            <a:pPr lvl="1"/>
            <a:r>
              <a:rPr lang="en-US" dirty="0"/>
              <a:t>Programmable networks, software defined networking (SDN)</a:t>
            </a:r>
          </a:p>
          <a:p>
            <a:pPr lvl="1"/>
            <a:r>
              <a:rPr lang="en-US" dirty="0"/>
              <a:t>Frontiers of networking research in the age of AI and ML</a:t>
            </a:r>
          </a:p>
          <a:p>
            <a:pPr lvl="1"/>
            <a:r>
              <a:rPr lang="en-US" dirty="0"/>
              <a:t>Big network data, cloud computing, Blockchain, Bitcoin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participation</a:t>
            </a:r>
          </a:p>
          <a:p>
            <a:pPr lvl="1"/>
            <a:r>
              <a:rPr lang="en-US" dirty="0"/>
              <a:t>Group discussion in Zoom breakout zooms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Four programming assignments</a:t>
            </a:r>
          </a:p>
          <a:p>
            <a:endParaRPr lang="en-US" dirty="0"/>
          </a:p>
          <a:p>
            <a:r>
              <a:rPr lang="en-US" dirty="0"/>
              <a:t>Two exams: midterm exam and final exam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participation: 20%</a:t>
            </a:r>
          </a:p>
          <a:p>
            <a:pPr lvl="1"/>
            <a:r>
              <a:rPr lang="en-US" dirty="0"/>
              <a:t>Small quiz in class</a:t>
            </a:r>
          </a:p>
          <a:p>
            <a:r>
              <a:rPr lang="en-US" dirty="0"/>
              <a:t>Programming assignments: 40%</a:t>
            </a:r>
          </a:p>
          <a:p>
            <a:pPr lvl="1"/>
            <a:r>
              <a:rPr lang="en-US" dirty="0"/>
              <a:t>10% for each assignment</a:t>
            </a:r>
          </a:p>
          <a:p>
            <a:r>
              <a:rPr lang="en-US" dirty="0"/>
              <a:t>Midterm exam: 20%</a:t>
            </a:r>
          </a:p>
          <a:p>
            <a:r>
              <a:rPr lang="en-US" dirty="0"/>
              <a:t>Final exam: 20%</a:t>
            </a:r>
          </a:p>
          <a:p>
            <a:endParaRPr lang="en-US" dirty="0"/>
          </a:p>
          <a:p>
            <a:r>
              <a:rPr lang="en-US" b="0" dirty="0"/>
              <a:t>Purpose: The grading policy is refined to enhance participation and reduce pressure of exams for online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3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b="0" dirty="0"/>
              <a:t>Assignment 1: socket programming</a:t>
            </a:r>
          </a:p>
          <a:p>
            <a:r>
              <a:rPr lang="en-US" b="0" dirty="0"/>
              <a:t>Assignment 2: routing algorithms</a:t>
            </a:r>
          </a:p>
          <a:p>
            <a:r>
              <a:rPr lang="en-US" b="0" dirty="0"/>
              <a:t>Assignment 3: congestion control</a:t>
            </a:r>
          </a:p>
          <a:p>
            <a:r>
              <a:rPr lang="en-US" b="0" dirty="0"/>
              <a:t>Assignment 4:</a:t>
            </a:r>
            <a:r>
              <a:rPr lang="zh-CN" altLang="en-US" b="0" dirty="0"/>
              <a:t> </a:t>
            </a:r>
            <a:r>
              <a:rPr lang="en-US" altLang="zh-CN" b="0" dirty="0"/>
              <a:t>programmable</a:t>
            </a:r>
            <a:r>
              <a:rPr lang="zh-CN" altLang="en-US" b="0" dirty="0"/>
              <a:t> </a:t>
            </a:r>
            <a:r>
              <a:rPr lang="en-US" altLang="zh-CN" b="0" dirty="0"/>
              <a:t>networks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assistants: </a:t>
            </a:r>
            <a:r>
              <a:rPr lang="en-US" dirty="0" err="1"/>
              <a:t>Zhihao</a:t>
            </a:r>
            <a:r>
              <a:rPr lang="en-US" dirty="0"/>
              <a:t> Bai</a:t>
            </a:r>
          </a:p>
          <a:p>
            <a:pPr lvl="1"/>
            <a:r>
              <a:rPr lang="en-US" dirty="0"/>
              <a:t>PhD student in computer science</a:t>
            </a:r>
          </a:p>
          <a:p>
            <a:pPr lvl="1"/>
            <a:r>
              <a:rPr lang="en-US" dirty="0"/>
              <a:t>Interested in computer networks and machine learning systems</a:t>
            </a:r>
          </a:p>
          <a:p>
            <a:endParaRPr lang="en-US" dirty="0"/>
          </a:p>
          <a:p>
            <a:r>
              <a:rPr lang="en-US" dirty="0"/>
              <a:t>Course assistants:</a:t>
            </a:r>
          </a:p>
          <a:p>
            <a:pPr lvl="1"/>
            <a:r>
              <a:rPr lang="en-US" dirty="0" err="1"/>
              <a:t>Ziming</a:t>
            </a:r>
            <a:r>
              <a:rPr lang="en-US" dirty="0"/>
              <a:t> Chen</a:t>
            </a:r>
          </a:p>
          <a:p>
            <a:pPr lvl="1"/>
            <a:r>
              <a:rPr lang="en-US" dirty="0" err="1"/>
              <a:t>Kun</a:t>
            </a:r>
            <a:r>
              <a:rPr lang="en-US" dirty="0"/>
              <a:t> (Ryan)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8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r>
              <a:rPr lang="en-US" b="0" dirty="0"/>
              <a:t>Kurose and Ross, </a:t>
            </a:r>
            <a:r>
              <a:rPr lang="en-US" dirty="0"/>
              <a:t>Computer Networking: A Top-Down Approach</a:t>
            </a:r>
            <a:r>
              <a:rPr lang="en-US" b="0" dirty="0"/>
              <a:t>, 7th Edition, Pearson, 2017. ISBN 978-0133594140.</a:t>
            </a:r>
          </a:p>
          <a:p>
            <a:pPr lvl="1"/>
            <a:r>
              <a:rPr lang="en-US" dirty="0"/>
              <a:t>Earlier editions are ok, but translate reading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4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https://github.com/xinjin/course-net</a:t>
            </a:r>
            <a:endParaRPr lang="en-US" dirty="0"/>
          </a:p>
          <a:p>
            <a:pPr lvl="1"/>
            <a:r>
              <a:rPr lang="en-US" dirty="0"/>
              <a:t>Announcements, lecture slides, assignments</a:t>
            </a:r>
          </a:p>
          <a:p>
            <a:endParaRPr lang="en-US" dirty="0"/>
          </a:p>
          <a:p>
            <a:r>
              <a:rPr lang="en-US" dirty="0"/>
              <a:t>Piazza for discussion</a:t>
            </a:r>
          </a:p>
          <a:p>
            <a:pPr lvl="1"/>
            <a:r>
              <a:rPr lang="en-US" dirty="0"/>
              <a:t>Link on course website</a:t>
            </a:r>
          </a:p>
          <a:p>
            <a:endParaRPr lang="zh-CN" altLang="en-US" dirty="0"/>
          </a:p>
          <a:p>
            <a:r>
              <a:rPr lang="en-US" altLang="zh-CN" dirty="0"/>
              <a:t>Assignment submission via </a:t>
            </a:r>
            <a:r>
              <a:rPr lang="en-US" altLang="zh-CN" dirty="0" err="1"/>
              <a:t>Gradescope</a:t>
            </a:r>
            <a:endParaRPr lang="en-US" altLang="zh-CN" dirty="0"/>
          </a:p>
          <a:p>
            <a:pPr lvl="1"/>
            <a:r>
              <a:rPr lang="en-US" dirty="0"/>
              <a:t>Link on course 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cheating,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in the course website</a:t>
            </a:r>
          </a:p>
          <a:p>
            <a:pPr lvl="1"/>
            <a:r>
              <a:rPr lang="en-US" dirty="0"/>
              <a:t>Assignments must be submitted within deadline to receive full points</a:t>
            </a:r>
          </a:p>
          <a:p>
            <a:pPr lvl="1"/>
            <a:r>
              <a:rPr lang="en-US" dirty="0"/>
              <a:t>Grace period: 96 hours for the entire semester.</a:t>
            </a:r>
          </a:p>
          <a:p>
            <a:pPr lvl="2"/>
            <a:r>
              <a:rPr lang="en-US" dirty="0"/>
              <a:t>Use them judiciously</a:t>
            </a:r>
          </a:p>
          <a:p>
            <a:pPr lvl="1"/>
            <a:r>
              <a:rPr lang="en-US" dirty="0"/>
              <a:t>After the grace period, 25% off for each 24 hours late, rounded up.</a:t>
            </a:r>
          </a:p>
          <a:p>
            <a:endParaRPr lang="en-US" dirty="0"/>
          </a:p>
          <a:p>
            <a:r>
              <a:rPr lang="en-US" dirty="0"/>
              <a:t>DO NOT cheat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9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ED6-A84B-3E4D-80EF-BCC87A4C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F3FA-0C2B-854B-9AAF-F5AEB6DE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and answer questions</a:t>
            </a:r>
          </a:p>
          <a:p>
            <a:pPr lvl="1"/>
            <a:r>
              <a:rPr lang="en-US" dirty="0"/>
              <a:t>It helps you understand and others too</a:t>
            </a:r>
          </a:p>
          <a:p>
            <a:pPr lvl="1"/>
            <a:r>
              <a:rPr lang="en-US" dirty="0"/>
              <a:t>It helps you stay awake</a:t>
            </a:r>
          </a:p>
          <a:p>
            <a:pPr lvl="1"/>
            <a:r>
              <a:rPr lang="en-US" dirty="0"/>
              <a:t>It helps me stay awake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E0883-7F04-F949-AE56-D42B0CE1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1183-CF89-0949-940C-31518941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FD31-9E2B-BF43-8B2D-010ACCAC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discussion in Zoom breakout rooms</a:t>
            </a:r>
          </a:p>
          <a:p>
            <a:pPr lvl="1"/>
            <a:r>
              <a:rPr lang="en-US" dirty="0"/>
              <a:t>NEW this semester to enhance participation and improve learning experience of online course</a:t>
            </a:r>
          </a:p>
          <a:p>
            <a:endParaRPr lang="en-US" dirty="0"/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Discuss a question related to the lecture in groups at the end of each class</a:t>
            </a:r>
          </a:p>
          <a:p>
            <a:pPr lvl="1"/>
            <a:r>
              <a:rPr lang="en-US" dirty="0"/>
              <a:t>Pick a leader to summarize the discussion</a:t>
            </a:r>
          </a:p>
          <a:p>
            <a:pPr lvl="1"/>
            <a:r>
              <a:rPr lang="en-US" dirty="0"/>
              <a:t>Post a short summary on Piazza (including the student names that contribute to the discussion)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96F59-86AE-2845-B8D1-758A158D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6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56C-E15B-8040-AE14-871C8726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D3D0-BA8D-7D42-9A78-088204B4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The lectures will be recorded and posted on Blackboard (only viewable by enrolled students)</a:t>
            </a:r>
          </a:p>
          <a:p>
            <a:pPr lvl="1"/>
            <a:r>
              <a:rPr lang="en-US" dirty="0"/>
              <a:t>Post your questions in the chat window if you do not want to be part of the recording</a:t>
            </a:r>
          </a:p>
          <a:p>
            <a:endParaRPr lang="en-US" dirty="0"/>
          </a:p>
          <a:p>
            <a:r>
              <a:rPr lang="en-US" dirty="0"/>
              <a:t>Group discussions</a:t>
            </a:r>
          </a:p>
          <a:p>
            <a:pPr lvl="1"/>
            <a:r>
              <a:rPr lang="en-US" dirty="0"/>
              <a:t>The group discussions will NOT be recorded. Zoom recording will be turned OFF for this part.</a:t>
            </a:r>
          </a:p>
          <a:p>
            <a:pPr lvl="1"/>
            <a:r>
              <a:rPr lang="en-US" dirty="0"/>
              <a:t>Feel free to ask questions and present your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5ED9A-43ED-C34D-A633-0F7BA8B6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5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Topic: network performance of Internet applications/services</a:t>
            </a:r>
          </a:p>
          <a:p>
            <a:pPr lvl="1"/>
            <a:r>
              <a:rPr lang="en-US" dirty="0"/>
              <a:t>What is your favorite Internet application/service?</a:t>
            </a:r>
          </a:p>
          <a:p>
            <a:pPr lvl="1"/>
            <a:r>
              <a:rPr lang="en-US" dirty="0"/>
              <a:t>What do you dislike about it?</a:t>
            </a:r>
          </a:p>
          <a:p>
            <a:pPr lvl="1"/>
            <a:r>
              <a:rPr lang="en-US" dirty="0"/>
              <a:t>Is there a quantitative metric to measure it?</a:t>
            </a:r>
          </a:p>
          <a:p>
            <a:pPr lvl="1"/>
            <a:r>
              <a:rPr lang="en-US" dirty="0"/>
              <a:t>Can anything you will learn from this course help?</a:t>
            </a:r>
          </a:p>
          <a:p>
            <a:pPr lvl="1"/>
            <a:endParaRPr lang="en-US" dirty="0"/>
          </a:p>
          <a:p>
            <a:r>
              <a:rPr lang="en-US" dirty="0"/>
              <a:t>Everyone participates this time</a:t>
            </a:r>
          </a:p>
          <a:p>
            <a:pPr lvl="1"/>
            <a:r>
              <a:rPr lang="en-US" dirty="0"/>
              <a:t>Everyone first introduces yourself to the class, so your classmates and I will know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Tuesday: 2</a:t>
            </a:r>
            <a:r>
              <a:rPr lang="ru-RU" dirty="0"/>
              <a:t>:</a:t>
            </a:r>
            <a:r>
              <a:rPr lang="en-US" dirty="0"/>
              <a:t>4</a:t>
            </a:r>
            <a:r>
              <a:rPr lang="ru-RU" dirty="0"/>
              <a:t>5-</a:t>
            </a:r>
            <a:r>
              <a:rPr lang="en-US" dirty="0"/>
              <a:t>3</a:t>
            </a:r>
            <a:r>
              <a:rPr lang="ru-RU" dirty="0"/>
              <a:t>:</a:t>
            </a:r>
            <a:r>
              <a:rPr lang="en-US" dirty="0"/>
              <a:t>4</a:t>
            </a:r>
            <a:r>
              <a:rPr lang="ru-RU" dirty="0"/>
              <a:t>5pm</a:t>
            </a:r>
            <a:endParaRPr lang="en-US" dirty="0"/>
          </a:p>
          <a:p>
            <a:r>
              <a:rPr lang="en-US" dirty="0"/>
              <a:t>Thursday: 2</a:t>
            </a:r>
            <a:r>
              <a:rPr lang="ru-RU" dirty="0"/>
              <a:t>:</a:t>
            </a:r>
            <a:r>
              <a:rPr lang="en-US" dirty="0"/>
              <a:t>4</a:t>
            </a:r>
            <a:r>
              <a:rPr lang="ru-RU" dirty="0"/>
              <a:t>5-</a:t>
            </a:r>
            <a:r>
              <a:rPr lang="en-US" dirty="0"/>
              <a:t>3</a:t>
            </a:r>
            <a:r>
              <a:rPr lang="ru-RU" dirty="0"/>
              <a:t>:</a:t>
            </a:r>
            <a:r>
              <a:rPr lang="en-US" dirty="0"/>
              <a:t>4</a:t>
            </a:r>
            <a:r>
              <a:rPr lang="ru-RU" dirty="0"/>
              <a:t>5p</a:t>
            </a:r>
            <a:r>
              <a:rPr lang="en-US" dirty="0"/>
              <a:t>m</a:t>
            </a:r>
          </a:p>
          <a:p>
            <a:r>
              <a:rPr lang="en-US" dirty="0"/>
              <a:t>Will add two more slots</a:t>
            </a:r>
          </a:p>
          <a:p>
            <a:r>
              <a:rPr lang="en-US" dirty="0"/>
              <a:t>Tentative, starting next week</a:t>
            </a:r>
          </a:p>
          <a:p>
            <a:endParaRPr lang="en-US" dirty="0"/>
          </a:p>
          <a:p>
            <a:r>
              <a:rPr lang="en-US" dirty="0"/>
              <a:t>Zoom links for office hours: on Piazza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601.414/614 in 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601.220 Intermediate Programming</a:t>
            </a:r>
          </a:p>
          <a:p>
            <a:pPr lvl="1"/>
            <a:r>
              <a:rPr lang="en-US" dirty="0"/>
              <a:t>High-level logic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Coding skills learned in 601.220 are critical for 601.414/614 assignments</a:t>
            </a:r>
          </a:p>
          <a:p>
            <a:endParaRPr lang="en-US" dirty="0"/>
          </a:p>
          <a:p>
            <a:r>
              <a:rPr lang="en-US" dirty="0"/>
              <a:t>601.229 Computer System Fundamentals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Many concepts of 601.229 will be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most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</a:p>
          <a:p>
            <a:r>
              <a:rPr lang="en-US" dirty="0"/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/>
              <a:t>Using 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this is very vague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667000" y="3124200"/>
            <a:ext cx="2895600" cy="1905000"/>
            <a:chOff x="2667000" y="3124200"/>
            <a:chExt cx="2895600" cy="1905000"/>
          </a:xfrm>
        </p:grpSpPr>
        <p:sp>
          <p:nvSpPr>
            <p:cNvPr id="5" name="Oval 4"/>
            <p:cNvSpPr/>
            <p:nvPr/>
          </p:nvSpPr>
          <p:spPr bwMode="auto">
            <a:xfrm>
              <a:off x="4038600" y="3124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528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47244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0386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6482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257800" y="4267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257800" y="3505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667000" y="32766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6670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667000" y="4495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5" name="Straight Connector 14"/>
            <p:cNvCxnSpPr>
              <a:cxnSpLocks noChangeShapeType="1"/>
              <a:stCxn id="14" idx="5"/>
              <a:endCxn id="8" idx="1"/>
            </p:cNvCxnSpPr>
            <p:nvPr/>
          </p:nvCxnSpPr>
          <p:spPr bwMode="auto">
            <a:xfrm>
              <a:off x="2927350" y="35369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9718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8"/>
            <p:cNvCxnSpPr>
              <a:cxnSpLocks noChangeShapeType="1"/>
              <a:stCxn id="16" idx="7"/>
              <a:endCxn id="8" idx="3"/>
            </p:cNvCxnSpPr>
            <p:nvPr/>
          </p:nvCxnSpPr>
          <p:spPr bwMode="auto">
            <a:xfrm flipV="1">
              <a:off x="2927350" y="41465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1"/>
            <p:cNvCxnSpPr>
              <a:cxnSpLocks noChangeShapeType="1"/>
              <a:stCxn id="9" idx="0"/>
              <a:endCxn id="10" idx="4"/>
            </p:cNvCxnSpPr>
            <p:nvPr/>
          </p:nvCxnSpPr>
          <p:spPr bwMode="auto">
            <a:xfrm flipV="1">
              <a:off x="41910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4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191000" y="3429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6576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32"/>
            <p:cNvCxnSpPr>
              <a:cxnSpLocks noChangeShapeType="1"/>
              <a:stCxn id="11" idx="2"/>
              <a:endCxn id="10" idx="6"/>
            </p:cNvCxnSpPr>
            <p:nvPr/>
          </p:nvCxnSpPr>
          <p:spPr bwMode="auto">
            <a:xfrm flipH="1">
              <a:off x="4343400" y="4038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35"/>
            <p:cNvCxnSpPr>
              <a:cxnSpLocks noChangeShapeType="1"/>
              <a:stCxn id="11" idx="7"/>
              <a:endCxn id="13" idx="3"/>
            </p:cNvCxnSpPr>
            <p:nvPr/>
          </p:nvCxnSpPr>
          <p:spPr bwMode="auto">
            <a:xfrm flipV="1">
              <a:off x="4908550" y="3765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38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4908550" y="4146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47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3613150" y="3384550"/>
              <a:ext cx="4699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50"/>
            <p:cNvCxnSpPr>
              <a:cxnSpLocks noChangeShapeType="1"/>
              <a:stCxn id="8" idx="5"/>
              <a:endCxn id="9" idx="1"/>
            </p:cNvCxnSpPr>
            <p:nvPr/>
          </p:nvCxnSpPr>
          <p:spPr bwMode="auto">
            <a:xfrm>
              <a:off x="3613150" y="4146550"/>
              <a:ext cx="46990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52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>
              <a:off x="4298950" y="3384550"/>
              <a:ext cx="3937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49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different 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 dirty="0"/>
              <a:t>Telephone network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653743"/>
            <a:ext cx="593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We will </a:t>
            </a:r>
            <a:r>
              <a:rPr lang="en-US" sz="2800" b="1">
                <a:solidFill>
                  <a:schemeClr val="accent5"/>
                </a:solidFill>
              </a:rPr>
              <a:t>focus primarily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0720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The Internet: An Exciting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of the most influential inventions</a:t>
            </a:r>
          </a:p>
          <a:p>
            <a:pPr lvl="1"/>
            <a:r>
              <a:rPr lang="en-US" dirty="0"/>
              <a:t>A research experiment that escaped from the lab</a:t>
            </a:r>
          </a:p>
          <a:p>
            <a:pPr lvl="1"/>
            <a:r>
              <a:rPr lang="is-IS" dirty="0"/>
              <a:t>… to be a global communications infrastructure</a:t>
            </a:r>
          </a:p>
          <a:p>
            <a:r>
              <a:rPr lang="is-IS" b="1" dirty="0"/>
              <a:t>Even wider reach</a:t>
            </a:r>
          </a:p>
          <a:p>
            <a:pPr lvl="1"/>
            <a:r>
              <a:rPr lang="is-IS" dirty="0"/>
              <a:t>Today: more than 3 billion users</a:t>
            </a:r>
          </a:p>
          <a:p>
            <a:pPr lvl="1"/>
            <a:r>
              <a:rPr lang="is-IS" dirty="0"/>
              <a:t>Tomorrow: more users, computers, things, ...</a:t>
            </a:r>
          </a:p>
          <a:p>
            <a:r>
              <a:rPr lang="is-IS" b="1" dirty="0"/>
              <a:t>Near-constant innovation</a:t>
            </a:r>
          </a:p>
          <a:p>
            <a:pPr lvl="1"/>
            <a:r>
              <a:rPr lang="is-IS" dirty="0"/>
              <a:t>Apps: Web, social networks, Bitcoin, blockchain, ... </a:t>
            </a:r>
          </a:p>
          <a:p>
            <a:pPr lvl="1"/>
            <a:r>
              <a:rPr lang="is-IS" dirty="0"/>
              <a:t>Links: optics, WiFi, cellular, satellite,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1506</Words>
  <Application>Microsoft Macintosh PowerPoint</Application>
  <PresentationFormat>On-screen Show (4:3)</PresentationFormat>
  <Paragraphs>320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EN.601.414/614 Computer Networks  Introduction</vt:lpstr>
      <vt:lpstr>Introduction</vt:lpstr>
      <vt:lpstr>Introduction</vt:lpstr>
      <vt:lpstr>Office Hours</vt:lpstr>
      <vt:lpstr>601.414/614 in CS Curriculum</vt:lpstr>
      <vt:lpstr>What is missing</vt:lpstr>
      <vt:lpstr>What is a network?</vt:lpstr>
      <vt:lpstr>There are many different types of networks</vt:lpstr>
      <vt:lpstr>The Internet: An Exciting Time</vt:lpstr>
      <vt:lpstr>Transforming Everything</vt:lpstr>
      <vt:lpstr>So, what is Internet?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601.414/614 about?</vt:lpstr>
      <vt:lpstr>What is 601.414/614 about?</vt:lpstr>
      <vt:lpstr>Class workload</vt:lpstr>
      <vt:lpstr>Grading</vt:lpstr>
      <vt:lpstr>Programming assignments</vt:lpstr>
      <vt:lpstr>Textbook</vt:lpstr>
      <vt:lpstr>Communication protocol</vt:lpstr>
      <vt:lpstr>Policies on late submission, cheating, …</vt:lpstr>
      <vt:lpstr>Participation</vt:lpstr>
      <vt:lpstr>Participation</vt:lpstr>
      <vt:lpstr>Recording and Privacy</vt:lpstr>
      <vt:lpstr>First 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397</cp:revision>
  <dcterms:created xsi:type="dcterms:W3CDTF">2017-09-02T14:15:58Z</dcterms:created>
  <dcterms:modified xsi:type="dcterms:W3CDTF">2020-08-31T17:19:51Z</dcterms:modified>
</cp:coreProperties>
</file>