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376" r:id="rId3"/>
    <p:sldId id="46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93" r:id="rId12"/>
    <p:sldId id="396" r:id="rId13"/>
    <p:sldId id="397" r:id="rId14"/>
    <p:sldId id="398" r:id="rId15"/>
    <p:sldId id="399" r:id="rId16"/>
    <p:sldId id="461" r:id="rId17"/>
    <p:sldId id="462" r:id="rId18"/>
    <p:sldId id="463" r:id="rId19"/>
    <p:sldId id="464" r:id="rId20"/>
    <p:sldId id="404" r:id="rId21"/>
    <p:sldId id="405" r:id="rId22"/>
    <p:sldId id="406" r:id="rId23"/>
    <p:sldId id="466" r:id="rId24"/>
    <p:sldId id="408" r:id="rId25"/>
    <p:sldId id="409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67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69" r:id="rId59"/>
    <p:sldId id="443" r:id="rId60"/>
    <p:sldId id="460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/>
    <p:restoredTop sz="94286"/>
  </p:normalViewPr>
  <p:slideViewPr>
    <p:cSldViewPr snapToObjects="1">
      <p:cViewPr varScale="1">
        <p:scale>
          <a:sx n="151" d="100"/>
          <a:sy n="151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452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952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4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5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5269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6970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72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55120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1989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5739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8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009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3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99309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9930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48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064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2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205115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5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0117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38" name="Oval 37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26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chemeClr val="accent5"/>
              </a:solidFill>
              <a:ea typeface="PMingLiU" charset="0"/>
              <a:cs typeface="PMingLiU" charset="0"/>
            </a:endParaRPr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 rot="5400000">
            <a:off x="4051564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 rot="5400000">
            <a:off x="4204496" y="2745580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992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3691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/>
              <a:t>Each 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10229363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>
            <a:normAutofit lnSpcReduction="10000"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Each 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independently</a:t>
            </a:r>
          </a:p>
          <a:p>
            <a:r>
              <a:rPr lang="en-US" b="0" dirty="0">
                <a:solidFill>
                  <a:schemeClr val="accent5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accent5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</p:spTree>
    <p:extLst>
      <p:ext uri="{BB962C8B-B14F-4D97-AF65-F5344CB8AC3E}">
        <p14:creationId xmlns:p14="http://schemas.microsoft.com/office/powerpoint/2010/main" val="6268944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four components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Transmission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Propagation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Queuing delay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37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wait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819400"/>
            <a:ext cx="435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is the </a:t>
            </a:r>
            <a:r>
              <a:rPr lang="en-US" sz="2800" b="1"/>
              <a:t>network shared?</a:t>
            </a:r>
          </a:p>
        </p:txBody>
      </p:sp>
    </p:spTree>
    <p:extLst>
      <p:ext uri="{BB962C8B-B14F-4D97-AF65-F5344CB8AC3E}">
        <p14:creationId xmlns:p14="http://schemas.microsoft.com/office/powerpoint/2010/main" val="44914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671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32</a:t>
            </a:fld>
            <a:endParaRPr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chemeClr val="accent5"/>
                </a:solidFill>
              </a:rPr>
              <a:t>3*10</a:t>
            </a:r>
            <a:r>
              <a:rPr lang="en-US" baseline="30000" dirty="0">
                <a:solidFill>
                  <a:schemeClr val="accent5"/>
                </a:solidFill>
              </a:rPr>
              <a:t>8</a:t>
            </a:r>
            <a:r>
              <a:rPr lang="en-US" dirty="0">
                <a:solidFill>
                  <a:schemeClr val="accent5"/>
                </a:solidFill>
              </a:rPr>
              <a:t> meters per sec </a:t>
            </a:r>
            <a:r>
              <a:rPr lang="en-US" dirty="0"/>
              <a:t>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33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5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latin typeface="Arial"/>
              </a:rPr>
              <a:t>1Gbps,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latin typeface="Arial"/>
              </a:rPr>
              <a:t>1Gbps,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accent5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2073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9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70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Allows us to 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8600"/>
            <a:ext cx="3276600" cy="382587"/>
            <a:chOff x="2590800" y="5941430"/>
            <a:chExt cx="3276600" cy="383170"/>
          </a:xfrm>
          <a:solidFill>
            <a:schemeClr val="accent4"/>
          </a:solidFill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40183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93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438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  <a:solidFill>
            <a:schemeClr val="accent4"/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63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  <a:solidFill>
            <a:schemeClr val="accent1"/>
          </a:solidFill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9246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1132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917321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packet size is 1500 bytes. The link bandwidth is 10Gb/s. Assume the buffer size in the router is 10 packets. What is the maximum queueing delay?</a:t>
            </a:r>
          </a:p>
          <a:p>
            <a:pPr lvl="1"/>
            <a:r>
              <a:rPr lang="en-US" dirty="0"/>
              <a:t>Transmission delay for one packet: 1500 x 8 / (10 x 10</a:t>
            </a:r>
            <a:r>
              <a:rPr lang="en-US" baseline="30000" dirty="0"/>
              <a:t>9</a:t>
            </a:r>
            <a:r>
              <a:rPr lang="en-US" dirty="0"/>
              <a:t>) = 1.2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Queueing delay: 9 x 1.2 = 10.8 </a:t>
            </a:r>
            <a:r>
              <a:rPr lang="en-US" dirty="0" err="1"/>
              <a:t>ms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do we need to share the network?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43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0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1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2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7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0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3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6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0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Freeform 75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accent5"/>
                </a:solidFill>
              </a:rPr>
              <a:t>Switch and link resources</a:t>
            </a:r>
          </a:p>
        </p:txBody>
      </p:sp>
      <p:cxnSp>
        <p:nvCxnSpPr>
          <p:cNvPr id="78" name="Straight Arrow Connector 77"/>
          <p:cNvCxnSpPr>
            <a:stCxn id="44" idx="2"/>
            <a:endCxn id="77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44" idx="2"/>
            <a:endCxn id="79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44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reeform 80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chemeClr val="accent4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8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r>
              <a:rPr lang="en-US" dirty="0"/>
              <a:t>Peak rate P</a:t>
            </a:r>
            <a:br>
              <a:rPr lang="en-US" dirty="0"/>
            </a:br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pPr lvl="1"/>
            <a:r>
              <a:rPr lang="en-US" dirty="0"/>
              <a:t>How often does a single packet get counted? W 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77837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4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6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</p:spTree>
    <p:extLst>
      <p:ext uri="{BB962C8B-B14F-4D97-AF65-F5344CB8AC3E}">
        <p14:creationId xmlns:p14="http://schemas.microsoft.com/office/powerpoint/2010/main" val="128908001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57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>
                <a:solidFill>
                  <a:schemeClr val="accent5"/>
                </a:solidFill>
              </a:rPr>
              <a:t>min{</a:t>
            </a:r>
            <a:r>
              <a:rPr sz="2531" b="1">
                <a:solidFill>
                  <a:schemeClr val="accent5"/>
                </a:solidFill>
              </a:rPr>
              <a:t>R</a:t>
            </a:r>
            <a:r>
              <a:rPr lang="en-US" sz="2531" b="1">
                <a:solidFill>
                  <a:schemeClr val="accent5"/>
                </a:solidFill>
              </a:rPr>
              <a:t>, R’} = R</a:t>
            </a:r>
            <a:endParaRPr sz="2531" b="1" dirty="0">
              <a:solidFill>
                <a:schemeClr val="accent5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5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 packet switching vs. circuit switching</a:t>
            </a:r>
          </a:p>
          <a:p>
            <a:pPr lvl="1"/>
            <a:r>
              <a:rPr lang="en-US" dirty="0"/>
              <a:t>What are the pros and cons of packet switching and circuit switching?</a:t>
            </a:r>
          </a:p>
          <a:p>
            <a:pPr lvl="1"/>
            <a:r>
              <a:rPr lang="en-US" dirty="0"/>
              <a:t>Pick an Internet application. Assume we only run this application on the Internet. Is packet switching or circuit switching more suitable for this application? Why?</a:t>
            </a:r>
          </a:p>
          <a:p>
            <a:pPr lvl="1"/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it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reserved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endParaRPr lang="en-US" dirty="0"/>
          </a:p>
          <a:p>
            <a:r>
              <a:rPr lang="en-US" dirty="0"/>
              <a:t>Hybrid: virtual circuits</a:t>
            </a:r>
          </a:p>
          <a:p>
            <a:pPr lvl="1"/>
            <a:r>
              <a:rPr lang="en-US" dirty="0"/>
              <a:t>Emulating circuit switching with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8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608263" y="586740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9885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50389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87985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6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89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59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381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625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1372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9" grpId="0" animBg="1"/>
      <p:bldP spid="40" grpId="0"/>
      <p:bldP spid="4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71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425172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1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89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77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332273" y="5415043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establishes a “circuit” within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Shape 1244"/>
          <p:cNvSpPr/>
          <p:nvPr/>
        </p:nvSpPr>
        <p:spPr>
          <a:xfrm>
            <a:off x="3679032" y="3154561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6" name="Shape 1245"/>
          <p:cNvSpPr/>
          <p:nvPr/>
        </p:nvSpPr>
        <p:spPr>
          <a:xfrm>
            <a:off x="4095654" y="3730920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7" name="Shape 1246"/>
          <p:cNvSpPr/>
          <p:nvPr/>
        </p:nvSpPr>
        <p:spPr>
          <a:xfrm flipV="1">
            <a:off x="2285999" y="370583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8" name="Shape 1247"/>
          <p:cNvSpPr/>
          <p:nvPr/>
        </p:nvSpPr>
        <p:spPr>
          <a:xfrm>
            <a:off x="2062758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9" name="Shape 1248"/>
          <p:cNvSpPr/>
          <p:nvPr/>
        </p:nvSpPr>
        <p:spPr>
          <a:xfrm flipV="1">
            <a:off x="5208651" y="370271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0" name="Shape 1249"/>
          <p:cNvSpPr/>
          <p:nvPr/>
        </p:nvSpPr>
        <p:spPr>
          <a:xfrm>
            <a:off x="6741915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1" name="Shape 1250"/>
          <p:cNvSpPr/>
          <p:nvPr/>
        </p:nvSpPr>
        <p:spPr>
          <a:xfrm>
            <a:off x="3920155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2" name="Shape 1251"/>
          <p:cNvSpPr/>
          <p:nvPr/>
        </p:nvSpPr>
        <p:spPr>
          <a:xfrm>
            <a:off x="4973858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3" name="Shape 1252"/>
          <p:cNvSpPr/>
          <p:nvPr/>
        </p:nvSpPr>
        <p:spPr>
          <a:xfrm flipV="1">
            <a:off x="2277070" y="438177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4" name="Shape 1253"/>
          <p:cNvSpPr/>
          <p:nvPr/>
        </p:nvSpPr>
        <p:spPr>
          <a:xfrm>
            <a:off x="2053829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5" name="Shape 1254"/>
          <p:cNvSpPr/>
          <p:nvPr/>
        </p:nvSpPr>
        <p:spPr>
          <a:xfrm flipV="1">
            <a:off x="5197077" y="438246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6" name="Shape 1255"/>
          <p:cNvSpPr/>
          <p:nvPr/>
        </p:nvSpPr>
        <p:spPr>
          <a:xfrm>
            <a:off x="6732984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7" name="Shape 1256"/>
          <p:cNvSpPr/>
          <p:nvPr/>
        </p:nvSpPr>
        <p:spPr>
          <a:xfrm>
            <a:off x="3911225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8" name="Shape 1257"/>
          <p:cNvSpPr/>
          <p:nvPr/>
        </p:nvSpPr>
        <p:spPr>
          <a:xfrm>
            <a:off x="4964928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9" name="Shape 1258"/>
          <p:cNvSpPr/>
          <p:nvPr/>
        </p:nvSpPr>
        <p:spPr>
          <a:xfrm>
            <a:off x="4154614" y="2696314"/>
            <a:ext cx="80019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switch</a:t>
            </a:r>
          </a:p>
        </p:txBody>
      </p:sp>
      <p:sp>
        <p:nvSpPr>
          <p:cNvPr id="20" name="Shape 1259"/>
          <p:cNvSpPr/>
          <p:nvPr/>
        </p:nvSpPr>
        <p:spPr>
          <a:xfrm>
            <a:off x="1537028" y="342854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21" name="Shape 1260"/>
          <p:cNvSpPr/>
          <p:nvPr/>
        </p:nvSpPr>
        <p:spPr>
          <a:xfrm>
            <a:off x="7220361" y="4142919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chemeClr val="accent5"/>
                </a:solidFill>
              </a:rPr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20627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8536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200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376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1807</Words>
  <Application>Microsoft Macintosh PowerPoint</Application>
  <PresentationFormat>On-screen Show (4:3)</PresentationFormat>
  <Paragraphs>515</Paragraphs>
  <Slides>75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PMingLiU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EN.601.414/614 Computer Networks  Basic</vt:lpstr>
      <vt:lpstr>Agenda</vt:lpstr>
      <vt:lpstr>PowerPoint Presentation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Group Discussion</vt:lpstr>
      <vt:lpstr>Summary</vt:lpstr>
      <vt:lpstr>Thanks! Q&amp;A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281</cp:revision>
  <dcterms:created xsi:type="dcterms:W3CDTF">2017-09-02T14:15:58Z</dcterms:created>
  <dcterms:modified xsi:type="dcterms:W3CDTF">2020-09-03T18:49:58Z</dcterms:modified>
</cp:coreProperties>
</file>