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461" r:id="rId3"/>
    <p:sldId id="51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46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7"/>
    <p:restoredTop sz="88023"/>
  </p:normalViewPr>
  <p:slideViewPr>
    <p:cSldViewPr snapToObjects="1">
      <p:cViewPr>
        <p:scale>
          <a:sx n="110" d="100"/>
          <a:sy n="110" d="100"/>
        </p:scale>
        <p:origin x="824" y="-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901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2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0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25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6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27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31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44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0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91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7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56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8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9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5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5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55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6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Data Link Layer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(Carrier Sense Multiple Access)</a:t>
            </a:r>
            <a:endParaRPr lang="en-US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CSMA: </a:t>
            </a:r>
            <a:r>
              <a:rPr lang="en-US" dirty="0" smtClean="0">
                <a:solidFill>
                  <a:schemeClr val="accent5"/>
                </a:solidFill>
              </a:rPr>
              <a:t>listen before transmit</a:t>
            </a:r>
          </a:p>
          <a:p>
            <a:pPr lvl="1"/>
            <a:r>
              <a:rPr lang="en-US" dirty="0" smtClean="0"/>
              <a:t>If channel sensed idle: transmit entire frame</a:t>
            </a:r>
          </a:p>
          <a:p>
            <a:pPr lvl="1"/>
            <a:r>
              <a:rPr lang="en-US" dirty="0" smtClean="0"/>
              <a:t>If channel sensed busy, defer transmission </a:t>
            </a:r>
          </a:p>
          <a:p>
            <a:r>
              <a:rPr lang="en-US" dirty="0" smtClean="0"/>
              <a:t>Human analogy: don’t interrupt others!</a:t>
            </a:r>
          </a:p>
          <a:p>
            <a:r>
              <a:rPr lang="en-US" dirty="0" smtClean="0"/>
              <a:t>Does not eliminate all collisions</a:t>
            </a:r>
          </a:p>
          <a:p>
            <a:pPr lvl="1"/>
            <a:r>
              <a:rPr lang="en-US" dirty="0" smtClean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Spatial </a:t>
            </a:r>
            <a:r>
              <a:rPr lang="en-US" sz="1600" i="0" dirty="0">
                <a:latin typeface="Arial" charset="0"/>
                <a:cs typeface="+mn-cs"/>
              </a:rPr>
              <a:t>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(Collision Detection)</a:t>
            </a:r>
            <a:endParaRPr lang="en-US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CSMA/CD: carrier sensing, deferral as in CSMA</a:t>
            </a:r>
          </a:p>
          <a:p>
            <a:pPr lvl="1"/>
            <a:r>
              <a:rPr lang="en-US" dirty="0" smtClean="0"/>
              <a:t>Collisions detected within short time</a:t>
            </a:r>
          </a:p>
          <a:p>
            <a:pPr lvl="1"/>
            <a:r>
              <a:rPr lang="en-US" dirty="0" smtClean="0"/>
              <a:t>Colliding transmissions aborted, reducing wastage </a:t>
            </a:r>
          </a:p>
          <a:p>
            <a:r>
              <a:rPr lang="en-US" dirty="0" smtClean="0"/>
              <a:t>Collision detection easy in wired (broadcast) LANs</a:t>
            </a:r>
          </a:p>
          <a:p>
            <a:pPr lvl="1"/>
            <a:r>
              <a:rPr lang="en-US" dirty="0" smtClean="0"/>
              <a:t>Compare transmitted, received signals</a:t>
            </a:r>
          </a:p>
          <a:p>
            <a:r>
              <a:rPr lang="en-US" dirty="0" smtClean="0"/>
              <a:t>Collision detection difficult in wireless LANs</a:t>
            </a:r>
          </a:p>
          <a:p>
            <a:pPr lvl="1"/>
            <a:r>
              <a:rPr lang="en-US" dirty="0" smtClean="0"/>
              <a:t>Later!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 (Collision </a:t>
            </a:r>
            <a:r>
              <a:rPr lang="en-US" dirty="0"/>
              <a:t>D</a:t>
            </a:r>
            <a:r>
              <a:rPr lang="en-US" dirty="0" smtClean="0"/>
              <a:t>etection)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this to work, </a:t>
            </a:r>
            <a:r>
              <a:rPr lang="en-US" dirty="0">
                <a:solidFill>
                  <a:schemeClr val="accent5"/>
                </a:solidFill>
              </a:rPr>
              <a:t>need restrictions on minimum frame size and maximum </a:t>
            </a:r>
            <a:r>
              <a:rPr lang="en-US" dirty="0" smtClean="0">
                <a:solidFill>
                  <a:schemeClr val="accent5"/>
                </a:solidFill>
              </a:rPr>
              <a:t>distance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Why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 smtClean="0">
                  <a:latin typeface="Arial" charset="0"/>
                  <a:cs typeface="+mn-cs"/>
                </a:rPr>
                <a:t>patial </a:t>
              </a:r>
              <a:r>
                <a:rPr lang="en-US" sz="1600" i="0" dirty="0">
                  <a:latin typeface="Arial" charset="0"/>
                  <a:cs typeface="+mn-cs"/>
                </a:rPr>
                <a:t>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CSMA/CD network length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Latency depends on physical length of link</a:t>
            </a:r>
          </a:p>
          <a:p>
            <a:pPr lvl="1"/>
            <a:r>
              <a:rPr lang="en-US" dirty="0" smtClean="0"/>
              <a:t>Time to propagate a frame from one end to other</a:t>
            </a:r>
          </a:p>
          <a:p>
            <a:r>
              <a:rPr lang="en-US" dirty="0" smtClean="0"/>
              <a:t> Suppose A sends a frame at time </a:t>
            </a:r>
            <a:r>
              <a:rPr lang="en-US" b="1" dirty="0" smtClean="0"/>
              <a:t>t</a:t>
            </a:r>
          </a:p>
          <a:p>
            <a:pPr lvl="1"/>
            <a:r>
              <a:rPr lang="en-US" dirty="0" smtClean="0"/>
              <a:t>And B sees an idle line at a time just before </a:t>
            </a:r>
            <a:r>
              <a:rPr lang="en-US" b="1" dirty="0" smtClean="0"/>
              <a:t>t + d</a:t>
            </a:r>
          </a:p>
          <a:p>
            <a:pPr lvl="1"/>
            <a:r>
              <a:rPr lang="en-US" dirty="0" smtClean="0"/>
              <a:t>… so B happily starts transmitting a frame</a:t>
            </a:r>
          </a:p>
          <a:p>
            <a:r>
              <a:rPr lang="en-US" dirty="0" smtClean="0"/>
              <a:t>B detects a collision, and sends jamming signal</a:t>
            </a:r>
          </a:p>
          <a:p>
            <a:pPr lvl="1"/>
            <a:r>
              <a:rPr lang="en-US" dirty="0" smtClean="0"/>
              <a:t>But A cannot see collision until </a:t>
            </a:r>
            <a:r>
              <a:rPr lang="en-US" b="1" dirty="0" smtClean="0"/>
              <a:t>t + 2d</a:t>
            </a:r>
            <a:endParaRPr lang="en-US" b="1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CSMA/CD network length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 smtClean="0"/>
              <a:t>A needs to wait for time </a:t>
            </a:r>
            <a:r>
              <a:rPr lang="en-US" b="1" dirty="0" smtClean="0"/>
              <a:t>2d</a:t>
            </a:r>
            <a:r>
              <a:rPr lang="en-US" dirty="0" smtClean="0"/>
              <a:t> to detect collision</a:t>
            </a:r>
          </a:p>
          <a:p>
            <a:pPr lvl="1"/>
            <a:r>
              <a:rPr lang="en-US" dirty="0" smtClean="0"/>
              <a:t>So, A should keep transmitting during this period</a:t>
            </a:r>
          </a:p>
          <a:p>
            <a:pPr lvl="1"/>
            <a:r>
              <a:rPr lang="en-US" dirty="0" smtClean="0"/>
              <a:t>AND keep an eye out for a possible collision</a:t>
            </a:r>
          </a:p>
          <a:p>
            <a:r>
              <a:rPr lang="en-US" dirty="0" smtClean="0"/>
              <a:t>Imposes restrictions; e.g., for 10 Mbps Ethernet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Maximum length </a:t>
            </a:r>
            <a:r>
              <a:rPr lang="en-US" dirty="0" smtClean="0"/>
              <a:t>of the wire: 2,500 meters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Minimum length </a:t>
            </a:r>
            <a:r>
              <a:rPr lang="en-US" dirty="0" smtClean="0"/>
              <a:t>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ideas of random access</a:t>
            </a:r>
            <a:endParaRPr lang="en-US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Carrier sense</a:t>
            </a:r>
          </a:p>
          <a:p>
            <a:pPr lvl="1"/>
            <a:r>
              <a:rPr lang="en-US" dirty="0" smtClean="0"/>
              <a:t>Listen before speaking and don’t interrupt</a:t>
            </a:r>
          </a:p>
          <a:p>
            <a:pPr lvl="1"/>
            <a:r>
              <a:rPr lang="en-US" dirty="0" smtClean="0"/>
              <a:t>Checking if someone else is already sending data</a:t>
            </a:r>
          </a:p>
          <a:p>
            <a:pPr lvl="1"/>
            <a:r>
              <a:rPr lang="en-US" dirty="0" smtClean="0"/>
              <a:t>… and waiting till the other node is done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Collision detection</a:t>
            </a:r>
          </a:p>
          <a:p>
            <a:pPr lvl="1"/>
            <a:r>
              <a:rPr lang="en-US" dirty="0" smtClean="0"/>
              <a:t>If someone else starts talking at the same time, stop</a:t>
            </a:r>
          </a:p>
          <a:p>
            <a:pPr lvl="2"/>
            <a:r>
              <a:rPr lang="en-US" dirty="0" smtClean="0"/>
              <a:t>Make sure everyone knows there was a collision!</a:t>
            </a:r>
          </a:p>
          <a:p>
            <a:pPr lvl="1"/>
            <a:r>
              <a:rPr lang="en-US" dirty="0" smtClean="0"/>
              <a:t>Realizing when two nodes are transmitting at once</a:t>
            </a:r>
          </a:p>
          <a:p>
            <a:pPr lvl="1"/>
            <a:r>
              <a:rPr lang="en-US" dirty="0" smtClean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ideas of random access</a:t>
            </a:r>
            <a:endParaRPr lang="en-US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Randomness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it be immediate?</a:t>
            </a:r>
          </a:p>
          <a:p>
            <a:r>
              <a:rPr lang="en-US" dirty="0" smtClean="0"/>
              <a:t>Should it be a random number with a fixed distribution?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Ethernet: CSMA/CD Protocol</a:t>
            </a:r>
            <a:endParaRPr lang="en-US"/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 smtClean="0"/>
              <a:t>Carrier sense: wait for link to be idle</a:t>
            </a:r>
          </a:p>
          <a:p>
            <a:r>
              <a:rPr lang="en-US" dirty="0" smtClean="0"/>
              <a:t>Collision detection: listen while transmitting</a:t>
            </a:r>
          </a:p>
          <a:p>
            <a:pPr lvl="1"/>
            <a:r>
              <a:rPr lang="en-US" dirty="0" smtClean="0"/>
              <a:t>No collision: transmission is complete</a:t>
            </a:r>
          </a:p>
          <a:p>
            <a:pPr lvl="1"/>
            <a:r>
              <a:rPr lang="en-US" dirty="0" smtClean="0"/>
              <a:t>Collision: abort transmission &amp; send jam signal</a:t>
            </a:r>
          </a:p>
          <a:p>
            <a:r>
              <a:rPr lang="en-US" dirty="0" smtClean="0"/>
              <a:t>Random access: </a:t>
            </a:r>
            <a:r>
              <a:rPr lang="en-US" dirty="0" smtClean="0">
                <a:solidFill>
                  <a:schemeClr val="accent5"/>
                </a:solidFill>
              </a:rPr>
              <a:t>binary exponential back-off</a:t>
            </a:r>
          </a:p>
          <a:p>
            <a:pPr lvl="1"/>
            <a:r>
              <a:rPr lang="en-US" dirty="0" smtClean="0"/>
              <a:t>After collision, wait a random time before retrying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m</a:t>
            </a:r>
            <a:r>
              <a:rPr lang="en-US" baseline="30000" dirty="0" err="1" smtClean="0"/>
              <a:t>th</a:t>
            </a:r>
            <a:r>
              <a:rPr lang="en-US" dirty="0" smtClean="0"/>
              <a:t> collision, choose K randomly from {0, …, 2</a:t>
            </a:r>
            <a:r>
              <a:rPr lang="en-US" baseline="30000" dirty="0" smtClean="0"/>
              <a:t>m</a:t>
            </a:r>
            <a:r>
              <a:rPr lang="en-US" dirty="0" smtClean="0"/>
              <a:t>-1}</a:t>
            </a:r>
          </a:p>
          <a:p>
            <a:pPr lvl="2"/>
            <a:r>
              <a:rPr lang="en-US" dirty="0" smtClean="0"/>
              <a:t>Wait for K*512 bit times before trying again</a:t>
            </a:r>
          </a:p>
          <a:p>
            <a:pPr lvl="2"/>
            <a:r>
              <a:rPr lang="en-US" dirty="0" smtClean="0"/>
              <a:t>If transmission occurring when ready to send, wait until end of transmission (CSMA)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is defined as the long-run fraction of time during which frames are being transmitted without collision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</a:t>
            </a:r>
            <a:r>
              <a:rPr lang="en-US" baseline="-25000" dirty="0" smtClean="0">
                <a:solidFill>
                  <a:schemeClr val="accent5"/>
                </a:solidFill>
              </a:rPr>
              <a:t>prop</a:t>
            </a:r>
            <a:r>
              <a:rPr lang="en-US" dirty="0" smtClean="0"/>
              <a:t> = max propagation time between two adapters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</a:t>
            </a:r>
            <a:r>
              <a:rPr lang="en-US" baseline="-25000" dirty="0" smtClean="0">
                <a:solidFill>
                  <a:schemeClr val="accent5"/>
                </a:solidFill>
              </a:rPr>
              <a:t>trans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/>
              <a:t>= </a:t>
            </a:r>
            <a:r>
              <a:rPr lang="en-US" dirty="0" smtClean="0"/>
              <a:t>time to transmit a max-sized frame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Efficiency ≈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 + 5 d</a:t>
              </a:r>
              <a:r>
                <a:rPr lang="en-US" sz="2800" baseline="-25000" dirty="0" smtClean="0"/>
                <a:t>prop</a:t>
              </a:r>
              <a:r>
                <a:rPr lang="en-US" sz="2800" dirty="0" smtClean="0"/>
                <a:t> / d</a:t>
              </a:r>
              <a:r>
                <a:rPr lang="en-US" sz="2800" baseline="-25000" dirty="0" smtClean="0"/>
                <a:t>trans</a:t>
              </a:r>
              <a:endParaRPr lang="en-US" sz="28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45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prop</a:t>
            </a:r>
            <a:r>
              <a:rPr lang="en-US" dirty="0" smtClean="0"/>
              <a:t> → 0</a:t>
            </a:r>
          </a:p>
          <a:p>
            <a:pPr lvl="1"/>
            <a:r>
              <a:rPr lang="en-US" dirty="0" smtClean="0"/>
              <a:t>Efficiency approaches 1</a:t>
            </a:r>
          </a:p>
          <a:p>
            <a:pPr lvl="1"/>
            <a:r>
              <a:rPr lang="en-US" dirty="0" smtClean="0"/>
              <a:t>Colliding nodes abort immediately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trans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∞</a:t>
            </a:r>
            <a:endParaRPr lang="en-US" dirty="0"/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 smtClean="0"/>
              <a:t>Each frames uses the channel for a long time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Efficiency ≈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d</a:t>
              </a:r>
              <a:r>
                <a:rPr lang="en-US" sz="2800" baseline="-25000" smtClean="0"/>
                <a:t>trans</a:t>
              </a:r>
              <a:r>
                <a:rPr lang="en-US" sz="2800" smtClean="0"/>
                <a:t> </a:t>
              </a:r>
              <a:r>
                <a:rPr lang="en-US" sz="2800" dirty="0" smtClean="0"/>
                <a:t>+ 5 d</a:t>
              </a:r>
              <a:r>
                <a:rPr lang="en-US" sz="2800" baseline="-25000" dirty="0" smtClean="0"/>
                <a:t>prop</a:t>
              </a:r>
              <a:endParaRPr lang="en-US" sz="28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08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Ethernet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</a:t>
            </a:r>
            <a:r>
              <a:rPr lang="en-US" dirty="0" smtClean="0"/>
              <a:t>switched </a:t>
            </a:r>
            <a:r>
              <a:rPr lang="en-US" dirty="0"/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chemeClr val="accent5"/>
                </a:solidFill>
              </a:rPr>
              <a:t>Modern Ethernets are “switched</a:t>
            </a:r>
            <a:r>
              <a:rPr lang="en-US" dirty="0" smtClean="0">
                <a:solidFill>
                  <a:schemeClr val="accent5"/>
                </a:solidFill>
              </a:rPr>
              <a:t>”</a:t>
            </a:r>
          </a:p>
          <a:p>
            <a:pPr lvl="1"/>
            <a:r>
              <a:rPr lang="en-US" dirty="0" smtClean="0"/>
              <a:t>Point-to-point links between switches and between a host and switch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switched Ethernet?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smtClean="0"/>
              <a:t>collisions and no </a:t>
            </a:r>
            <a:r>
              <a:rPr lang="en-US" sz="2000" dirty="0"/>
              <a:t>need for </a:t>
            </a:r>
            <a:r>
              <a:rPr lang="en-US" sz="2000" dirty="0" smtClean="0"/>
              <a:t>CSMA/CD</a:t>
            </a:r>
            <a:endParaRPr lang="en-US" sz="2000" dirty="0"/>
          </a:p>
          <a:p>
            <a:pPr lvl="1"/>
            <a:r>
              <a:rPr lang="en-US" sz="2000" dirty="0"/>
              <a:t>No constraints on link lengths, etc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 smtClean="0">
                  <a:latin typeface="+mn-lt"/>
                </a:rPr>
                <a:t>Ethernet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switch</a:t>
              </a:r>
              <a:endParaRPr lang="en-US" dirty="0">
                <a:latin typeface="+mn-lt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 smtClean="0"/>
              <a:t>From the shared media coax cables to dedicated links</a:t>
            </a:r>
          </a:p>
          <a:p>
            <a:pPr lvl="1"/>
            <a:r>
              <a:rPr lang="en-US" dirty="0" smtClean="0"/>
              <a:t>From 3 Mbit/s to 100 </a:t>
            </a:r>
            <a:r>
              <a:rPr lang="en-US" dirty="0" err="1" smtClean="0"/>
              <a:t>Gbit</a:t>
            </a:r>
            <a:r>
              <a:rPr lang="en-US" dirty="0" smtClean="0"/>
              <a:t>/s</a:t>
            </a:r>
          </a:p>
          <a:p>
            <a:pPr lvl="1"/>
            <a:r>
              <a:rPr lang="en-US" dirty="0" smtClean="0"/>
              <a:t>From electrical signaling to optical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Lesson</a:t>
            </a:r>
            <a:r>
              <a:rPr lang="en-US" dirty="0" smtClean="0"/>
              <a:t>: the right interface can accommodate many changes </a:t>
            </a:r>
          </a:p>
          <a:p>
            <a:pPr lvl="1"/>
            <a:r>
              <a:rPr lang="en-US" dirty="0" smtClean="0"/>
              <a:t>Evolve the implementation while maintaining the</a:t>
            </a:r>
            <a:br>
              <a:rPr lang="en-US" dirty="0" smtClean="0"/>
            </a:br>
            <a:r>
              <a:rPr lang="en-US" dirty="0" smtClean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Frames and framing 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Encapsulates IP datagram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Preamble</a:t>
            </a:r>
            <a:r>
              <a:rPr lang="en-US" dirty="0" smtClean="0"/>
              <a:t>: 7 bytes for clock synchronization and 1 byte to indicate start of frame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Addresses</a:t>
            </a:r>
            <a:r>
              <a:rPr lang="en-US" dirty="0" smtClean="0"/>
              <a:t>: 6 bytes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Type</a:t>
            </a:r>
            <a:r>
              <a:rPr lang="en-US" dirty="0" smtClean="0"/>
              <a:t>: 2 bytes, higher-layer protocol (e.g., IP)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Data payload</a:t>
            </a:r>
            <a:r>
              <a:rPr lang="en-US" dirty="0" smtClean="0"/>
              <a:t>: max 1500 bytes, min 46 bytes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CRC</a:t>
            </a:r>
            <a:r>
              <a:rPr lang="en-US" dirty="0" smtClean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ea typeface="Arial" charset="0"/>
                <a:cs typeface="Arial" charset="0"/>
              </a:rPr>
              <a:t>type</a:t>
            </a:r>
            <a:endParaRPr lang="en-US" b="0" dirty="0"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  <a:endParaRPr lang="en-US" sz="17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  <a:endParaRPr lang="en-US" sz="17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  <a:endPara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  <a:endPara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layer puts bits on a link</a:t>
            </a:r>
          </a:p>
          <a:p>
            <a:r>
              <a:rPr lang="en-US" dirty="0" smtClean="0"/>
              <a:t>But, two hosts connected on the same physical medium need to be able to exchange frames</a:t>
            </a:r>
          </a:p>
          <a:p>
            <a:pPr lvl="1"/>
            <a:r>
              <a:rPr lang="en-US" dirty="0" smtClean="0"/>
              <a:t>Service provided by the link layer</a:t>
            </a:r>
          </a:p>
          <a:p>
            <a:pPr lvl="1"/>
            <a:r>
              <a:rPr lang="en-US" dirty="0" smtClean="0"/>
              <a:t>Implemented by the network adaptor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Framing problem</a:t>
            </a:r>
            <a:r>
              <a:rPr lang="en-US" dirty="0" smtClean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approach: Count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Sender includes number of bytes in header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Receiver extracts this number of bytes of body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the Count field is corrupted?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L2 will frame the wrong bytes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 framing error</a:t>
            </a:r>
          </a:p>
          <a:p>
            <a:pPr lvl="1"/>
            <a:r>
              <a:rPr lang="en-US" dirty="0" smtClean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53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Body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80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Body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53 bytes of data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80 bytes of data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145454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61</a:t>
              </a:r>
              <a:endParaRPr lang="en-US" b="0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Body</a:t>
              </a:r>
              <a:endParaRPr lang="en-US" b="0" dirty="0"/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80</a:t>
              </a:r>
              <a:endParaRPr lang="en-US" b="0" dirty="0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Body</a:t>
              </a:r>
              <a:endParaRPr lang="en-US" b="0" dirty="0"/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61 bytes of data </a:t>
              </a:r>
              <a:r>
                <a:rPr lang="en-US" b="0" dirty="0" smtClean="0">
                  <a:solidFill>
                    <a:srgbClr val="FF0000"/>
                  </a:solidFill>
                </a:rPr>
                <a:t>misdelivered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??? bytes of data </a:t>
              </a:r>
              <a:r>
                <a:rPr lang="en-US" b="0" dirty="0" smtClean="0">
                  <a:solidFill>
                    <a:srgbClr val="FF0000"/>
                  </a:solidFill>
                </a:rPr>
                <a:t>misdelivered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 smtClean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???</a:t>
              </a:r>
              <a:endParaRPr lang="en-US" b="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Bogus count field</a:t>
              </a:r>
              <a:endParaRPr lang="en-US" b="0" dirty="0"/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Transfers data between </a:t>
            </a:r>
            <a:r>
              <a:rPr lang="en-US" dirty="0" smtClean="0">
                <a:solidFill>
                  <a:schemeClr val="accent5"/>
                </a:solidFill>
              </a:rPr>
              <a:t>adjacent nodes </a:t>
            </a:r>
            <a:r>
              <a:rPr lang="en-US" dirty="0" smtClean="0"/>
              <a:t>or between </a:t>
            </a:r>
            <a:r>
              <a:rPr lang="en-US" dirty="0" smtClean="0">
                <a:solidFill>
                  <a:schemeClr val="accent5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framing on a link is desynchronized, it can stay that way</a:t>
            </a:r>
          </a:p>
          <a:p>
            <a:r>
              <a:rPr lang="en-US" dirty="0" smtClean="0"/>
              <a:t>Need a method to </a:t>
            </a:r>
            <a:r>
              <a:rPr lang="en-US" dirty="0" smtClean="0">
                <a:solidFill>
                  <a:schemeClr val="accent5"/>
                </a:solidFill>
              </a:rPr>
              <a:t>resynchronize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Delineate frame with special “sentinel” bit pattern</a:t>
            </a:r>
          </a:p>
          <a:p>
            <a:pPr lvl="1"/>
            <a:r>
              <a:rPr lang="en-US" dirty="0" smtClean="0"/>
              <a:t>e.g., 01111110 </a:t>
            </a:r>
            <a:r>
              <a:rPr lang="en-US" dirty="0" smtClean="0">
                <a:sym typeface="Symbol" charset="0"/>
              </a:rPr>
              <a:t> start, </a:t>
            </a:r>
            <a:r>
              <a:rPr lang="en-US" dirty="0" smtClean="0"/>
              <a:t>01111111 </a:t>
            </a:r>
            <a:r>
              <a:rPr lang="en-US" dirty="0" smtClean="0">
                <a:sym typeface="Symbol" charset="0"/>
              </a:rPr>
              <a:t> end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What if sentinel occurs within frame?</a:t>
            </a:r>
          </a:p>
          <a:p>
            <a:r>
              <a:rPr lang="en-US" dirty="0" smtClean="0"/>
              <a:t>Solution: bit stuffing</a:t>
            </a:r>
          </a:p>
          <a:p>
            <a:pPr lvl="1"/>
            <a:r>
              <a:rPr lang="en-US" dirty="0" smtClean="0"/>
              <a:t>Sender always inserts a 0 after five 1s in the frame contents</a:t>
            </a:r>
          </a:p>
          <a:p>
            <a:pPr lvl="1"/>
            <a:r>
              <a:rPr lang="en-US" dirty="0" smtClean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2928937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next bit 0, remove it; begin counting again</a:t>
            </a:r>
          </a:p>
          <a:p>
            <a:pPr lvl="1"/>
            <a:r>
              <a:rPr lang="en-US" dirty="0" smtClean="0"/>
              <a:t>Because this must be a stuffed bit; we can’t be at beginning/end of frame (those had six or seven 1s)</a:t>
            </a:r>
          </a:p>
          <a:p>
            <a:r>
              <a:rPr lang="en-US" dirty="0" smtClean="0"/>
              <a:t>If next bit 1 (i.e., we’ve seen six 1s) then:</a:t>
            </a:r>
          </a:p>
          <a:p>
            <a:pPr lvl="1"/>
            <a:r>
              <a:rPr lang="en-US" dirty="0" smtClean="0"/>
              <a:t>If following bit is 0, this is start of frame</a:t>
            </a:r>
          </a:p>
          <a:p>
            <a:pPr lvl="2"/>
            <a:r>
              <a:rPr lang="en-US" dirty="0" smtClean="0"/>
              <a:t>Because the receiver has seen 01111110</a:t>
            </a:r>
          </a:p>
          <a:p>
            <a:pPr lvl="1"/>
            <a:r>
              <a:rPr lang="en-US" dirty="0" smtClean="0"/>
              <a:t>If following bit is 1, this is end of frame</a:t>
            </a:r>
          </a:p>
          <a:p>
            <a:pPr lvl="2"/>
            <a:r>
              <a:rPr lang="en-US" dirty="0" smtClean="0"/>
              <a:t>Because the receiver has seen 01111111</a:t>
            </a:r>
            <a:endParaRPr lang="en-US" dirty="0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 smtClean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 smtClean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 smtClean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 smtClean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Access Control (MAC) Address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address</a:t>
            </a:r>
          </a:p>
          <a:p>
            <a:pPr lvl="1"/>
            <a:r>
              <a:rPr lang="en-US" dirty="0" smtClean="0"/>
              <a:t>Numerical address associated with a network adapter</a:t>
            </a:r>
          </a:p>
          <a:p>
            <a:pPr lvl="1"/>
            <a:r>
              <a:rPr lang="en-US" dirty="0" smtClean="0"/>
              <a:t>Flat name space of 48 bits (e.g., </a:t>
            </a:r>
            <a:r>
              <a:rPr lang="en-US" dirty="0" smtClean="0">
                <a:solidFill>
                  <a:schemeClr val="accent5"/>
                </a:solidFill>
              </a:rPr>
              <a:t>00-15-C5-49-04-A9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HEX)</a:t>
            </a:r>
          </a:p>
          <a:p>
            <a:pPr lvl="1"/>
            <a:r>
              <a:rPr lang="en-US" dirty="0" smtClean="0"/>
              <a:t>Unique, hard-coded in the adapter when it is built</a:t>
            </a:r>
          </a:p>
          <a:p>
            <a:r>
              <a:rPr lang="en-US" dirty="0" smtClean="0"/>
              <a:t>Hierarchical Allocation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Blocks</a:t>
            </a:r>
            <a:r>
              <a:rPr lang="en-US" dirty="0" smtClean="0"/>
              <a:t>: assigned to vendors (e.g., Dell) by the IEEE</a:t>
            </a:r>
          </a:p>
          <a:p>
            <a:pPr lvl="2"/>
            <a:r>
              <a:rPr lang="en-US" dirty="0" smtClean="0"/>
              <a:t>First 24 bits (e.g., 00-15-C5-**-**-**)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Adapter</a:t>
            </a:r>
            <a:r>
              <a:rPr lang="en-US" dirty="0" smtClean="0"/>
              <a:t>: assigned by the vendor from its block</a:t>
            </a:r>
          </a:p>
          <a:p>
            <a:pPr lvl="2"/>
            <a:r>
              <a:rPr lang="en-US" dirty="0" smtClean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 vs. IP address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Hard-coded when adapter is built</a:t>
            </a:r>
          </a:p>
          <a:p>
            <a:r>
              <a:rPr lang="en-US" b="0" dirty="0" smtClean="0"/>
              <a:t>Flat name space of 48 bits (e.g., 00-0E-9B-6E-49-76)</a:t>
            </a:r>
          </a:p>
          <a:p>
            <a:r>
              <a:rPr lang="en-US" b="0" dirty="0" smtClean="0"/>
              <a:t>Like a social security number</a:t>
            </a:r>
          </a:p>
          <a:p>
            <a:r>
              <a:rPr lang="en-US" b="0" dirty="0" smtClean="0"/>
              <a:t>Portable, and can stay the same as the host moves</a:t>
            </a:r>
          </a:p>
          <a:p>
            <a:r>
              <a:rPr lang="en-US" b="0" dirty="0" smtClean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Configured</a:t>
            </a:r>
            <a:r>
              <a:rPr lang="en-US" b="0" dirty="0"/>
              <a:t>, or learned dynamically</a:t>
            </a:r>
          </a:p>
          <a:p>
            <a:r>
              <a:rPr lang="en-US" b="0" dirty="0"/>
              <a:t>Hierarchical name space of 32 bits (e.g., 12.178.66.9)</a:t>
            </a:r>
          </a:p>
          <a:p>
            <a:r>
              <a:rPr lang="en-US" b="0" dirty="0"/>
              <a:t>Like a postal mailing address</a:t>
            </a:r>
          </a:p>
          <a:p>
            <a:r>
              <a:rPr lang="en-US" b="0" dirty="0"/>
              <a:t>Not portable, and depends on where the host is attached</a:t>
            </a:r>
          </a:p>
          <a:p>
            <a:r>
              <a:rPr lang="en-US" b="0" dirty="0"/>
              <a:t>Used to get a packet to destination IP subnet </a:t>
            </a:r>
          </a:p>
          <a:p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switched Ethernet?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  <a:solidFill>
            <a:schemeClr val="accent1"/>
          </a:solidFill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A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  <a:solidFill>
            <a:schemeClr val="accent1"/>
          </a:solidFill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  <a:solidFill>
            <a:schemeClr val="accent1"/>
          </a:solidFill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  <a:solidFill>
            <a:schemeClr val="accent1"/>
          </a:solidFill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B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C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D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E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F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Concerns over scalability  </a:t>
            </a:r>
          </a:p>
          <a:p>
            <a:pPr lvl="1"/>
            <a:r>
              <a:rPr lang="en-US" smtClean="0"/>
              <a:t>Flat MAC addresses cannot be aggregated like IP addresses </a:t>
            </a:r>
          </a:p>
          <a:p>
            <a:r>
              <a:rPr lang="en-US" smtClean="0"/>
              <a:t>Legacy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four primary services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Framing</a:t>
            </a:r>
          </a:p>
          <a:p>
            <a:pPr lvl="2"/>
            <a:r>
              <a:rPr lang="en-US" dirty="0" smtClean="0"/>
              <a:t>Encapsulates network layer data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Link access</a:t>
            </a:r>
          </a:p>
          <a:p>
            <a:pPr lvl="2"/>
            <a:r>
              <a:rPr lang="en-US" dirty="0" smtClean="0"/>
              <a:t>Medium access control (MAC) protocol defines when to transmit frames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Reliable delivery</a:t>
            </a:r>
          </a:p>
          <a:p>
            <a:pPr lvl="2"/>
            <a:r>
              <a:rPr lang="en-US" dirty="0" smtClean="0"/>
              <a:t>Primarily for mediums with high error rates (e.g., wireless)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Error detection and correction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 smtClean="0"/>
              <a:t>Sender transmits frame onto broadcast link</a:t>
            </a:r>
          </a:p>
          <a:p>
            <a:r>
              <a:rPr lang="en-US" dirty="0" smtClean="0"/>
              <a:t>Each receiver’s link layer passes the frame to the network layer: </a:t>
            </a:r>
          </a:p>
          <a:p>
            <a:pPr lvl="1"/>
            <a:r>
              <a:rPr lang="en-US" dirty="0" smtClean="0"/>
              <a:t>If destination address matches the receiver’s MAC address OR if the destination address is the broadcast MAC address (</a:t>
            </a:r>
            <a:r>
              <a:rPr lang="en-US" dirty="0" err="1" smtClean="0"/>
              <a:t>ff:ff:ff:ff:ff:ff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  <a:solidFill>
            <a:schemeClr val="accent1"/>
          </a:solidFill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A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  <a:grpFill/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B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C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D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E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F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</a:t>
            </a:r>
            <a:r>
              <a:rPr lang="en-US" dirty="0" smtClean="0"/>
              <a:t>“plug-n-play”</a:t>
            </a:r>
            <a:endParaRPr lang="en-US" dirty="0"/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 smtClean="0"/>
              <a:t>bootstrapping </a:t>
            </a:r>
            <a:r>
              <a:rPr lang="en-US" smtClean="0"/>
              <a:t>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A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B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C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D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E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F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Concerns over scalability  </a:t>
            </a:r>
          </a:p>
          <a:p>
            <a:pPr lvl="1"/>
            <a:r>
              <a:rPr lang="en-US" dirty="0" smtClean="0"/>
              <a:t>Flat MAC addresses cannot be aggregated like IP addresses </a:t>
            </a:r>
          </a:p>
          <a:p>
            <a:r>
              <a:rPr lang="en-US" dirty="0" smtClean="0"/>
              <a:t>Legacy</a:t>
            </a:r>
          </a:p>
          <a:p>
            <a:pPr lvl="1"/>
            <a:r>
              <a:rPr lang="en-US" dirty="0" smtClean="0"/>
              <a:t>Backward compatibility with broadcast Ethernet </a:t>
            </a:r>
          </a:p>
          <a:p>
            <a:pPr lvl="1"/>
            <a:r>
              <a:rPr lang="en-US" dirty="0" smtClean="0"/>
              <a:t>Desire to maintain Ethernet’s plug-n-play behavior</a:t>
            </a:r>
          </a:p>
          <a:p>
            <a:pPr lvl="1"/>
            <a:r>
              <a:rPr lang="en-US" dirty="0" smtClean="0"/>
              <a:t>How broadcast Ethernet evolved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Routing in extended LANs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Local-Area</a:t>
            </a:r>
            <a:br>
              <a:rPr lang="en-US" dirty="0" smtClean="0"/>
            </a:br>
            <a:r>
              <a:rPr lang="en-US" dirty="0" smtClean="0"/>
              <a:t>Network (LAN)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-13850" y="2777922"/>
            <a:ext cx="216232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Bridges</a:t>
            </a:r>
            <a:r>
              <a:rPr lang="en-US" b="0" dirty="0" smtClean="0"/>
              <a:t> relay</a:t>
            </a:r>
            <a:br>
              <a:rPr lang="en-US" b="0" dirty="0" smtClean="0"/>
            </a:br>
            <a:r>
              <a:rPr lang="en-US" b="0" dirty="0" smtClean="0"/>
              <a:t>broadcasts from</a:t>
            </a:r>
            <a:br>
              <a:rPr lang="en-US" b="0" dirty="0" smtClean="0"/>
            </a:br>
            <a:r>
              <a:rPr lang="en-US" b="0" dirty="0" smtClean="0"/>
              <a:t>one LAN to the other</a:t>
            </a:r>
            <a:endParaRPr lang="en-US" b="0" dirty="0"/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“broadcast storm” problem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Radia Perlman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 smtClean="0"/>
              <a:t>Perlman’s idea</a:t>
            </a:r>
            <a:r>
              <a:rPr lang="en-US" sz="2800" b="0" dirty="0" smtClean="0"/>
              <a:t>: eliminate loops in </a:t>
            </a:r>
            <a:r>
              <a:rPr lang="en-US" sz="2800" b="0" smtClean="0"/>
              <a:t>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7978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1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Easiest way to avoid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topology where loops are impossible!</a:t>
            </a:r>
          </a:p>
          <a:p>
            <a:r>
              <a:rPr lang="en-US" dirty="0" smtClean="0"/>
              <a:t>Take arbitrary topology and build a </a:t>
            </a:r>
            <a:r>
              <a:rPr lang="en-US" dirty="0" smtClean="0">
                <a:solidFill>
                  <a:schemeClr val="accent5"/>
                </a:solidFill>
              </a:rPr>
              <a:t>spanning tree </a:t>
            </a:r>
          </a:p>
          <a:p>
            <a:pPr lvl="1"/>
            <a:r>
              <a:rPr lang="en-US" dirty="0" smtClean="0"/>
              <a:t>Sub-graph that includes all vertices but contains no cycles</a:t>
            </a:r>
          </a:p>
          <a:p>
            <a:pPr lvl="1"/>
            <a:r>
              <a:rPr lang="en-US" dirty="0" smtClean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graph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41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spanning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89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s</a:t>
            </a:r>
            <a:r>
              <a:rPr lang="en-US" dirty="0" smtClean="0"/>
              <a:t>panning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12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are now “frames”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 smtClean="0"/>
              <a:t>Frames encapsulate network layer packets</a:t>
            </a:r>
          </a:p>
          <a:p>
            <a:r>
              <a:rPr lang="en-US" dirty="0" smtClean="0"/>
              <a:t>Link layer protocols are implemented in h/w</a:t>
            </a:r>
          </a:p>
          <a:p>
            <a:r>
              <a:rPr lang="en-US" dirty="0" smtClean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917172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3117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receiving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59977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data</a:t>
            </a:r>
            <a:endParaRPr lang="en-US" sz="1800" dirty="0">
              <a:latin typeface="+mn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346922" y="304958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network</a:t>
            </a:r>
          </a:p>
          <a:p>
            <a:pPr algn="ctr"/>
            <a:r>
              <a:rPr lang="en-US" sz="1800" dirty="0" smtClean="0">
                <a:latin typeface="+mn-lt"/>
              </a:rPr>
              <a:t>adaptor</a:t>
            </a:r>
            <a:endParaRPr lang="en-US" sz="1800" dirty="0">
              <a:latin typeface="+mn-lt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60047" y="305593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 (Perlman’85)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by which bridges construct a spanning tree</a:t>
            </a:r>
          </a:p>
          <a:p>
            <a:r>
              <a:rPr lang="en-US" dirty="0" smtClean="0"/>
              <a:t>Nice properties</a:t>
            </a:r>
          </a:p>
          <a:p>
            <a:pPr lvl="1"/>
            <a:r>
              <a:rPr lang="en-US" dirty="0" smtClean="0"/>
              <a:t>Zero configuration (by operators or users)</a:t>
            </a:r>
          </a:p>
          <a:p>
            <a:pPr lvl="1"/>
            <a:r>
              <a:rPr lang="en-US" dirty="0" smtClean="0"/>
              <a:t>Self healing</a:t>
            </a:r>
          </a:p>
          <a:p>
            <a:r>
              <a:rPr lang="en-US" dirty="0" smtClean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extended LANs to switched Ethernet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link layer transfers data between adjacent nodes or nodes connected to the same switch</a:t>
            </a:r>
          </a:p>
          <a:p>
            <a:r>
              <a:rPr lang="en-US" dirty="0"/>
              <a:t>Ethernet </a:t>
            </a:r>
            <a:r>
              <a:rPr lang="en-US" dirty="0" smtClean="0"/>
              <a:t> evolved from a broadcast medium to switched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week</a:t>
            </a:r>
            <a:r>
              <a:rPr lang="en-US" dirty="0" smtClean="0"/>
              <a:t>: Link layer wrap up + putting everything together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vs. </a:t>
            </a:r>
            <a:r>
              <a:rPr lang="en-US" dirty="0"/>
              <a:t>b</a:t>
            </a:r>
            <a:r>
              <a:rPr lang="en-US" dirty="0" smtClean="0"/>
              <a:t>roadcast medium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Point-to-point</a:t>
            </a:r>
            <a:r>
              <a:rPr lang="en-US" dirty="0" smtClean="0"/>
              <a:t>: dedicated pairwise communication</a:t>
            </a:r>
          </a:p>
          <a:p>
            <a:pPr lvl="1"/>
            <a:r>
              <a:rPr lang="en-US" dirty="0" smtClean="0"/>
              <a:t>E.g., long-distance fiber link</a:t>
            </a:r>
          </a:p>
          <a:p>
            <a:pPr lvl="1"/>
            <a:r>
              <a:rPr lang="en-US" dirty="0" smtClean="0"/>
              <a:t>E.g., Point-to-point link b/n Ethernet switch and host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Broadcast</a:t>
            </a:r>
            <a:r>
              <a:rPr lang="en-US" dirty="0" smtClean="0"/>
              <a:t>: shared wire or medium</a:t>
            </a:r>
          </a:p>
          <a:p>
            <a:pPr lvl="1"/>
            <a:r>
              <a:rPr lang="en-US" dirty="0" smtClean="0"/>
              <a:t>Traditional Ethernet (pre ~2000)</a:t>
            </a:r>
          </a:p>
          <a:p>
            <a:pPr lvl="1"/>
            <a:r>
              <a:rPr lang="en-US" dirty="0" smtClean="0"/>
              <a:t>802.11 wireless 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access algorithm</a:t>
            </a:r>
            <a:endParaRPr lang="en-US" dirty="0"/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a shared broadcast channel</a:t>
            </a:r>
          </a:p>
          <a:p>
            <a:pPr lvl="1"/>
            <a:r>
              <a:rPr lang="en-US" dirty="0" smtClean="0"/>
              <a:t>Must avoid having multiple nodes speaking at once</a:t>
            </a:r>
          </a:p>
          <a:p>
            <a:pPr lvl="2"/>
            <a:r>
              <a:rPr lang="en-US" dirty="0" smtClean="0"/>
              <a:t>Otherwise, collisions lead to garbled data</a:t>
            </a:r>
          </a:p>
          <a:p>
            <a:pPr lvl="1"/>
            <a:r>
              <a:rPr lang="en-US" dirty="0" smtClean="0"/>
              <a:t>Need distributed algorithm to determine which node can transmit</a:t>
            </a:r>
          </a:p>
          <a:p>
            <a:r>
              <a:rPr lang="en-US" dirty="0" smtClean="0"/>
              <a:t>Three classes of techniques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Channel partitioning</a:t>
            </a:r>
            <a:r>
              <a:rPr lang="en-US" dirty="0" smtClean="0"/>
              <a:t>: divide channel into pieces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Taking turns</a:t>
            </a:r>
            <a:r>
              <a:rPr lang="en-US" dirty="0" smtClean="0"/>
              <a:t>: scheme for deciding who transmits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Random access</a:t>
            </a:r>
            <a:r>
              <a:rPr lang="en-US" dirty="0" smtClean="0"/>
              <a:t>: allow collisions, and then recover</a:t>
            </a:r>
          </a:p>
          <a:p>
            <a:pPr lvl="2"/>
            <a:r>
              <a:rPr lang="en-US" dirty="0" smtClean="0"/>
              <a:t>More in the Internet style!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MAC protocols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 has packet to send</a:t>
            </a:r>
          </a:p>
          <a:p>
            <a:pPr lvl="1"/>
            <a:r>
              <a:rPr lang="en-US" dirty="0" smtClean="0"/>
              <a:t>Transmit at full channel data rate </a:t>
            </a:r>
            <a:r>
              <a:rPr lang="en-US" b="1" dirty="0" smtClean="0"/>
              <a:t>w/o</a:t>
            </a:r>
            <a:r>
              <a:rPr lang="en-US" dirty="0" smtClean="0"/>
              <a:t> coordination</a:t>
            </a:r>
          </a:p>
          <a:p>
            <a:r>
              <a:rPr lang="en-US" dirty="0" smtClean="0"/>
              <a:t>Two or more transmitting nodes </a:t>
            </a:r>
            <a:r>
              <a:rPr lang="en-US" dirty="0" smtClean="0">
                <a:sym typeface="Symbol" charset="0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collision</a:t>
            </a:r>
          </a:p>
          <a:p>
            <a:pPr lvl="1"/>
            <a:r>
              <a:rPr lang="en-US" dirty="0" smtClean="0"/>
              <a:t>Data lost</a:t>
            </a:r>
          </a:p>
          <a:p>
            <a:r>
              <a:rPr lang="en-US" dirty="0" smtClean="0"/>
              <a:t>Random access MAC protocol specifies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chemeClr val="accent5"/>
                </a:solidFill>
              </a:rPr>
              <a:t>detect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recover </a:t>
            </a:r>
            <a:r>
              <a:rPr lang="en-US" dirty="0" smtClean="0"/>
              <a:t>from collisions </a:t>
            </a:r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ALOHA and Slotted ALOHA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CSMA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CSMA/CD</a:t>
            </a:r>
            <a:r>
              <a:rPr lang="en-US" dirty="0" smtClean="0"/>
              <a:t>, CSMA/CA (wireless)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as a broadcast technology</a:t>
            </a:r>
          </a:p>
          <a:p>
            <a:pPr lvl="1"/>
            <a:r>
              <a:rPr lang="en-US" dirty="0" smtClean="0"/>
              <a:t>Hosts share channel</a:t>
            </a:r>
          </a:p>
          <a:p>
            <a:pPr lvl="1"/>
            <a:r>
              <a:rPr lang="en-US" dirty="0" smtClean="0"/>
              <a:t>Each packet received by all attached hosts</a:t>
            </a:r>
          </a:p>
          <a:p>
            <a:pPr lvl="1"/>
            <a:r>
              <a:rPr lang="en-US" dirty="0" smtClean="0"/>
              <a:t>CSMA/CD for media access control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Modern Ethernets are “switched” </a:t>
            </a:r>
            <a:r>
              <a:rPr lang="en-US" dirty="0" smtClean="0"/>
              <a:t>(later)</a:t>
            </a:r>
          </a:p>
          <a:p>
            <a:pPr lvl="1"/>
            <a:r>
              <a:rPr lang="en-US" dirty="0" smtClean="0"/>
              <a:t>Point-to-point links between switches and between a host and switch</a:t>
            </a:r>
          </a:p>
          <a:p>
            <a:pPr lvl="1"/>
            <a:r>
              <a:rPr lang="en-US" dirty="0" smtClean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 smtClean="0"/>
              <a:t> no CSMA/CD</a:t>
            </a:r>
          </a:p>
          <a:p>
            <a:pPr lvl="2"/>
            <a:r>
              <a:rPr lang="en-US" dirty="0" smtClean="0"/>
              <a:t>Uses “self learning” and “spanning tree” algorithms for routing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3084</TotalTime>
  <Words>2143</Words>
  <Application>Microsoft Macintosh PowerPoint</Application>
  <PresentationFormat>On-screen Show (4:3)</PresentationFormat>
  <Paragraphs>486</Paragraphs>
  <Slides>54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Calibri</vt:lpstr>
      <vt:lpstr>Calibri Light</vt:lpstr>
      <vt:lpstr>Courier New</vt:lpstr>
      <vt:lpstr>Helvetica</vt:lpstr>
      <vt:lpstr>ＭＳ Ｐゴシック</vt:lpstr>
      <vt:lpstr>Symbol</vt:lpstr>
      <vt:lpstr>Times New Roman</vt:lpstr>
      <vt:lpstr>Wingdings</vt:lpstr>
      <vt:lpstr>Arial</vt:lpstr>
      <vt:lpstr>Office Theme</vt:lpstr>
      <vt:lpstr>Clip</vt:lpstr>
      <vt:lpstr>EN.601.414/614 Computer Networks  Data Link Layer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505</cp:revision>
  <dcterms:created xsi:type="dcterms:W3CDTF">2017-09-02T14:15:58Z</dcterms:created>
  <dcterms:modified xsi:type="dcterms:W3CDTF">2019-04-22T17:40:18Z</dcterms:modified>
</cp:coreProperties>
</file>