
<file path=[Content_Types].xml><?xml version="1.0" encoding="utf-8"?>
<Types xmlns="http://schemas.openxmlformats.org/package/2006/content-types">
  <Default Extension="xml" ContentType="application/xml"/>
  <Default Extension="png" ContentType="image/png"/>
  <Default Extension="jpeg" ContentType="image/jpeg"/>
  <Default Extension="tiff" ContentType="image/tiff"/>
  <Default Extension="rels" ContentType="application/vnd.openxmlformats-package.relationships+xml"/>
  <Default Extension="vml" ContentType="application/vnd.openxmlformats-officedocument.vmlDrawing"/>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461"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4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3"/>
    <p:restoredTop sz="90048"/>
  </p:normalViewPr>
  <p:slideViewPr>
    <p:cSldViewPr snapToObjects="1">
      <p:cViewPr>
        <p:scale>
          <a:sx n="110" d="100"/>
          <a:sy n="110" d="100"/>
        </p:scale>
        <p:origin x="2336" y="632"/>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4/22/19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1" Type="http://schemas.openxmlformats.org/officeDocument/2006/relationships/hyperlink" Target="http://en.wikipedia.org/wiki/Coupling_loss" TargetMode="External"/><Relationship Id="rId12" Type="http://schemas.openxmlformats.org/officeDocument/2006/relationships/hyperlink" Target="http://en.wikipedia.org/wiki/Absorption_(optics)" TargetMode="External"/><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en.wikipedia.org/wiki/Attenuation_(electromagnetic_radiation)" TargetMode="External"/><Relationship Id="rId4" Type="http://schemas.openxmlformats.org/officeDocument/2006/relationships/hyperlink" Target="http://en.wikipedia.org/wiki/Electromagnetic_wave" TargetMode="External"/><Relationship Id="rId5" Type="http://schemas.openxmlformats.org/officeDocument/2006/relationships/hyperlink" Target="http://en.wikipedia.org/wiki/Free-space_loss" TargetMode="External"/><Relationship Id="rId6" Type="http://schemas.openxmlformats.org/officeDocument/2006/relationships/hyperlink" Target="http://en.wikipedia.org/wiki/Refraction" TargetMode="External"/><Relationship Id="rId7" Type="http://schemas.openxmlformats.org/officeDocument/2006/relationships/hyperlink" Target="http://en.wikipedia.org/wiki/Diffraction" TargetMode="External"/><Relationship Id="rId8" Type="http://schemas.openxmlformats.org/officeDocument/2006/relationships/hyperlink" Target="http://en.wikipedia.org/wiki/Reflection_(physics)" TargetMode="External"/><Relationship Id="rId9" Type="http://schemas.openxmlformats.org/officeDocument/2006/relationships/hyperlink" Target="http://en.wikipedia.org/wiki/Aperture_(antenna)" TargetMode="External"/><Relationship Id="rId10" Type="http://schemas.openxmlformats.org/officeDocument/2006/relationships/hyperlink" Target="http://en.wikipedia.org/wiki/Transmission_mediu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13</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2452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reduction in power density (</a:t>
            </a:r>
            <a:r>
              <a:rPr lang="en-US" smtClean="0">
                <a:latin typeface="Times New Roman" pitchFamily="18" charset="0"/>
                <a:hlinkClick r:id="rId3" tooltip="Attenuation (electromagnetic radiation)"/>
              </a:rPr>
              <a:t>attenuation</a:t>
            </a:r>
            <a:r>
              <a:rPr lang="en-US" smtClean="0">
                <a:latin typeface="Times New Roman" pitchFamily="18" charset="0"/>
              </a:rPr>
              <a:t>) of an </a:t>
            </a:r>
            <a:r>
              <a:rPr lang="en-US" smtClean="0">
                <a:latin typeface="Times New Roman" pitchFamily="18" charset="0"/>
                <a:hlinkClick r:id="rId4" tooltip="Electromagnetic wave"/>
              </a:rPr>
              <a:t>electromagnetic wave</a:t>
            </a:r>
            <a:r>
              <a:rPr lang="en-US" smtClean="0">
                <a:latin typeface="Times New Roman" pitchFamily="18" charset="0"/>
              </a:rPr>
              <a:t> as it propagates through space.</a:t>
            </a:r>
          </a:p>
          <a:p>
            <a:endParaRPr lang="en-US" smtClean="0">
              <a:latin typeface="Times New Roman" pitchFamily="18" charset="0"/>
            </a:endParaRPr>
          </a:p>
          <a:p>
            <a:r>
              <a:rPr lang="en-US" smtClean="0">
                <a:latin typeface="Times New Roman" pitchFamily="18" charset="0"/>
              </a:rPr>
              <a:t>Path loss may be due to many effects, such as </a:t>
            </a:r>
            <a:r>
              <a:rPr lang="en-US" smtClean="0">
                <a:latin typeface="Times New Roman" pitchFamily="18" charset="0"/>
                <a:hlinkClick r:id="rId5" tooltip="Free-space loss"/>
              </a:rPr>
              <a:t>free-space loss</a:t>
            </a:r>
            <a:r>
              <a:rPr lang="en-US" smtClean="0">
                <a:latin typeface="Times New Roman" pitchFamily="18" charset="0"/>
              </a:rPr>
              <a:t>,</a:t>
            </a:r>
            <a:r>
              <a:rPr lang="en-US" smtClean="0">
                <a:latin typeface="Times New Roman" pitchFamily="18" charset="0"/>
                <a:hlinkClick r:id="rId6" tooltip="Refraction"/>
              </a:rPr>
              <a:t>refraction</a:t>
            </a:r>
            <a:r>
              <a:rPr lang="en-US" smtClean="0">
                <a:latin typeface="Times New Roman" pitchFamily="18" charset="0"/>
              </a:rPr>
              <a:t>, </a:t>
            </a:r>
            <a:r>
              <a:rPr lang="en-US" smtClean="0">
                <a:latin typeface="Times New Roman" pitchFamily="18" charset="0"/>
                <a:hlinkClick r:id="rId7" tooltip="Diffraction"/>
              </a:rPr>
              <a:t>diffraction</a:t>
            </a:r>
            <a:r>
              <a:rPr lang="en-US" smtClean="0">
                <a:latin typeface="Times New Roman" pitchFamily="18" charset="0"/>
              </a:rPr>
              <a:t>, </a:t>
            </a:r>
            <a:r>
              <a:rPr lang="en-US" smtClean="0">
                <a:latin typeface="Times New Roman" pitchFamily="18" charset="0"/>
                <a:hlinkClick r:id="rId8" tooltip="Reflection (physics)"/>
              </a:rPr>
              <a:t>reflection</a:t>
            </a:r>
            <a:r>
              <a:rPr lang="en-US" smtClean="0">
                <a:latin typeface="Times New Roman" pitchFamily="18" charset="0"/>
              </a:rPr>
              <a:t>, </a:t>
            </a:r>
            <a:r>
              <a:rPr lang="en-US" smtClean="0">
                <a:latin typeface="Times New Roman" pitchFamily="18" charset="0"/>
                <a:hlinkClick r:id="rId9" tooltip="Aperture (antenna)"/>
              </a:rPr>
              <a:t>aperture</a:t>
            </a:r>
            <a:r>
              <a:rPr lang="en-US" smtClean="0">
                <a:latin typeface="Times New Roman" pitchFamily="18" charset="0"/>
              </a:rPr>
              <a:t>-</a:t>
            </a:r>
            <a:r>
              <a:rPr lang="en-US" smtClean="0">
                <a:latin typeface="Times New Roman" pitchFamily="18" charset="0"/>
                <a:hlinkClick r:id="rId10" tooltip="Transmission medium"/>
              </a:rPr>
              <a:t>medium</a:t>
            </a:r>
            <a:r>
              <a:rPr lang="en-US" smtClean="0">
                <a:latin typeface="Times New Roman" pitchFamily="18" charset="0"/>
              </a:rPr>
              <a:t> </a:t>
            </a:r>
            <a:r>
              <a:rPr lang="en-US" smtClean="0">
                <a:latin typeface="Times New Roman" pitchFamily="18" charset="0"/>
                <a:hlinkClick r:id="rId11" tooltip="Coupling loss"/>
              </a:rPr>
              <a:t>coupling loss</a:t>
            </a:r>
            <a:r>
              <a:rPr lang="en-US" smtClean="0">
                <a:latin typeface="Times New Roman" pitchFamily="18" charset="0"/>
              </a:rPr>
              <a:t>, and </a:t>
            </a:r>
            <a:r>
              <a:rPr lang="en-US" smtClean="0">
                <a:latin typeface="Times New Roman" pitchFamily="18" charset="0"/>
                <a:hlinkClick r:id="rId12" tooltip="Absorption (optics)"/>
              </a:rPr>
              <a:t>absorption</a:t>
            </a:r>
            <a:r>
              <a:rPr lang="en-US" smtClean="0">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14</a:t>
            </a:fld>
            <a:endParaRPr lang="en-US" sz="1300" b="0" smtClean="0">
              <a:latin typeface="Times New Roman" pitchFamily="18" charset="0"/>
            </a:endParaRPr>
          </a:p>
        </p:txBody>
      </p:sp>
    </p:spTree>
    <p:extLst>
      <p:ext uri="{BB962C8B-B14F-4D97-AF65-F5344CB8AC3E}">
        <p14:creationId xmlns:p14="http://schemas.microsoft.com/office/powerpoint/2010/main" val="143590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15</a:t>
            </a:fld>
            <a:endParaRPr lang="en-US" dirty="0" smtClean="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ＭＳ Ｐゴシック" charset="-128"/>
              </a:rPr>
              <a:t>BPSK: Binary phase-shift keying</a:t>
            </a:r>
          </a:p>
          <a:p>
            <a:r>
              <a:rPr lang="en-US" dirty="0" smtClean="0">
                <a:latin typeface="Times New Roman" charset="0"/>
                <a:cs typeface="+mn-cs"/>
              </a:rPr>
              <a:t>QAM:</a:t>
            </a:r>
            <a:r>
              <a:rPr lang="en-US" baseline="0" dirty="0" smtClean="0">
                <a:latin typeface="Times New Roman" charset="0"/>
                <a:cs typeface="+mn-cs"/>
              </a:rPr>
              <a:t> </a:t>
            </a:r>
            <a:r>
              <a:rPr lang="en-US" sz="1200" b="0" i="0" kern="1200" dirty="0" smtClean="0">
                <a:solidFill>
                  <a:schemeClr val="tx1"/>
                </a:solidFill>
                <a:effectLst/>
                <a:latin typeface="Arial" charset="0"/>
                <a:ea typeface="ＭＳ Ｐゴシック" charset="-128"/>
                <a:cs typeface="ＭＳ Ｐゴシック" charset="-128"/>
              </a:rPr>
              <a:t>Quadrature amplitude modulation</a:t>
            </a:r>
          </a:p>
          <a:p>
            <a:endParaRPr lang="en-US" sz="1200" b="0" i="0" kern="1200" dirty="0" smtClean="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90640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16</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32265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17</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921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18</a:t>
            </a:fld>
            <a:endParaRPr lang="en-US" sz="13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6777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19</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5887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Broadcast – anybody in</a:t>
            </a:r>
            <a:r>
              <a:rPr lang="en-US" baseline="0" dirty="0" smtClean="0"/>
              <a:t> proximity can hear and interfere (assuming the same channel)</a:t>
            </a:r>
          </a:p>
          <a:p>
            <a:endParaRPr lang="en-US" baseline="0" dirty="0" smtClean="0"/>
          </a:p>
          <a:p>
            <a:r>
              <a:rPr lang="en-US" baseline="0" dirty="0" smtClean="0"/>
              <a:t>Half-duplex:</a:t>
            </a:r>
            <a:br>
              <a:rPr lang="en-US" baseline="0" dirty="0" smtClean="0"/>
            </a:br>
            <a:r>
              <a:rPr lang="en-US" baseline="0" dirty="0" smtClean="0"/>
              <a:t>Not an engineering problem – but a fundamental physics that our strong transmission is deafening to our receiver.</a:t>
            </a:r>
          </a:p>
          <a:p>
            <a:r>
              <a:rPr lang="en-US" baseline="0" dirty="0" smtClean="0"/>
              <a:t>Solve by different channels/bands for RX/TX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20</a:t>
            </a:fld>
            <a:endParaRPr lang="en-US"/>
          </a:p>
        </p:txBody>
      </p:sp>
    </p:spTree>
    <p:extLst>
      <p:ext uri="{BB962C8B-B14F-4D97-AF65-F5344CB8AC3E}">
        <p14:creationId xmlns:p14="http://schemas.microsoft.com/office/powerpoint/2010/main" val="1099571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21</a:t>
            </a:fld>
            <a:endParaRPr lang="en-US" dirty="0"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181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24</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1184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892251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25</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6797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26</a:t>
            </a:fld>
            <a:endParaRPr lang="en-US" dirty="0"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8246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Why do we wait?</a:t>
            </a:r>
          </a:p>
          <a:p>
            <a:r>
              <a:rPr lang="en-US" smtClean="0">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28</a:t>
            </a:fld>
            <a:endParaRPr lang="en-US" sz="1300" b="0" smtClean="0">
              <a:latin typeface="Times New Roman" pitchFamily="18" charset="0"/>
            </a:endParaRPr>
          </a:p>
        </p:txBody>
      </p:sp>
    </p:spTree>
    <p:extLst>
      <p:ext uri="{BB962C8B-B14F-4D97-AF65-F5344CB8AC3E}">
        <p14:creationId xmlns:p14="http://schemas.microsoft.com/office/powerpoint/2010/main" val="897629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29</a:t>
            </a:fld>
            <a:endParaRPr lang="en-US" sz="1300" b="0" smtClean="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29</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extLst>
      <p:ext uri="{BB962C8B-B14F-4D97-AF65-F5344CB8AC3E}">
        <p14:creationId xmlns:p14="http://schemas.microsoft.com/office/powerpoint/2010/main" val="1416791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31</a:t>
            </a:fld>
            <a:endParaRPr lang="en-US" sz="1300" b="0"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85275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32</a:t>
            </a:fld>
            <a:endParaRPr lang="en-US" dirty="0" smtClean="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214453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33</a:t>
            </a:fld>
            <a:endParaRPr lang="en-US" dirty="0"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115397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34</a:t>
            </a:fld>
            <a:endParaRPr lang="en-US" dirty="0"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12467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35</a:t>
            </a:fld>
            <a:endParaRPr lang="en-US" dirty="0" smtClean="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65067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3</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8835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4</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5746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3121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5721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8</a:t>
            </a:fld>
            <a:endParaRPr lang="en-US" dirty="0"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875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7864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12</a:t>
            </a:fld>
            <a:endParaRPr lang="en-US" dirty="0"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536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4/22/19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4/22/19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4/22/19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4/22/19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oleObject" Target="../embeddings/oleObject10.bin"/><Relationship Id="rId15" Type="http://schemas.openxmlformats.org/officeDocument/2006/relationships/image" Target="../media/image21.png"/><Relationship Id="rId16" Type="http://schemas.openxmlformats.org/officeDocument/2006/relationships/image" Target="../media/image22.png"/><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25.wmf"/><Relationship Id="rId5" Type="http://schemas.openxmlformats.org/officeDocument/2006/relationships/oleObject" Target="../embeddings/oleObject2.bin"/><Relationship Id="rId6" Type="http://schemas.openxmlformats.org/officeDocument/2006/relationships/image" Target="../media/image26.wmf"/><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oleObject" Target="../embeddings/oleObject5.bin"/><Relationship Id="rId10"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34.png"/><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a:t>Spring 2019 (MW 3:00-4:15pm in Shaffer 301)</a:t>
            </a:r>
            <a:endParaRPr lang="en-US" b="0" dirty="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Wireless</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smtClean="0"/>
              <a:t>Infrastructure mode</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167252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Ad-hoc mode</a:t>
            </a:r>
            <a:endParaRPr lang="en-US" dirty="0"/>
          </a:p>
        </p:txBody>
      </p:sp>
      <p:sp>
        <p:nvSpPr>
          <p:cNvPr id="7" name="Content Placeholder 6"/>
          <p:cNvSpPr>
            <a:spLocks noGrp="1"/>
          </p:cNvSpPr>
          <p:nvPr>
            <p:ph sz="half" idx="1"/>
          </p:nvPr>
        </p:nvSpPr>
        <p:spPr/>
        <p:txBody>
          <a:bodyPr/>
          <a:lstStyle/>
          <a:p>
            <a:r>
              <a:rPr lang="en-US" sz="2400" dirty="0" smtClean="0"/>
              <a:t>No base station</a:t>
            </a:r>
          </a:p>
          <a:p>
            <a:r>
              <a:rPr lang="en-US" sz="2400" dirty="0" smtClean="0"/>
              <a:t>Nodes </a:t>
            </a:r>
            <a:r>
              <a:rPr lang="en-US" sz="2400" dirty="0"/>
              <a:t>can only transmit to other nodes within link coverage</a:t>
            </a:r>
          </a:p>
          <a:p>
            <a:r>
              <a:rPr lang="en-US" sz="2400" dirty="0" smtClean="0"/>
              <a:t>Nodes </a:t>
            </a:r>
            <a:r>
              <a:rPr lang="en-US" sz="2400" dirty="0">
                <a:solidFill>
                  <a:schemeClr val="accent5"/>
                </a:solidFill>
              </a:rPr>
              <a:t>organize themselves </a:t>
            </a:r>
            <a:r>
              <a:rPr lang="en-US" sz="2400" dirty="0"/>
              <a:t>into a network: route among themselves</a:t>
            </a:r>
          </a:p>
        </p:txBody>
      </p:sp>
      <p:sp>
        <p:nvSpPr>
          <p:cNvPr id="5" name="Slide Number Placeholder 4"/>
          <p:cNvSpPr>
            <a:spLocks noGrp="1"/>
          </p:cNvSpPr>
          <p:nvPr>
            <p:ph type="sldNum" sz="quarter" idx="12"/>
          </p:nvPr>
        </p:nvSpPr>
        <p:spPr/>
        <p:txBody>
          <a:bodyPr/>
          <a:lstStyle/>
          <a:p>
            <a:fld id="{9507A418-0CEB-9E4A-BA45-3B7D3D133EB9}" type="slidenum">
              <a:rPr lang="en-US" smtClean="0"/>
              <a:pPr/>
              <a:t>11</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27"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28"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29"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0"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1"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2"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3"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4"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5"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6"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4100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S</a:t>
            </a:r>
            <a:r>
              <a:rPr lang="en-US" sz="2400" b="1" dirty="0" smtClean="0">
                <a:latin typeface="Arial" charset="0"/>
                <a:ea typeface="Arial" charset="0"/>
                <a:cs typeface="Arial" charset="0"/>
              </a:rPr>
              <a:t>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M</a:t>
            </a:r>
            <a:r>
              <a:rPr lang="en-US" sz="2400" b="1" dirty="0" smtClean="0">
                <a:latin typeface="Arial" charset="0"/>
                <a:ea typeface="Arial" charset="0"/>
                <a:cs typeface="Arial" charset="0"/>
              </a:rPr>
              <a:t>ultiple hops</a:t>
            </a:r>
          </a:p>
        </p:txBody>
      </p:sp>
      <p:sp>
        <p:nvSpPr>
          <p:cNvPr id="11271" name="Text Box 7"/>
          <p:cNvSpPr txBox="1">
            <a:spLocks noChangeArrowheads="1"/>
          </p:cNvSpPr>
          <p:nvPr/>
        </p:nvSpPr>
        <p:spPr bwMode="auto">
          <a:xfrm>
            <a:off x="891468" y="2920980"/>
            <a:ext cx="2021708"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I</a:t>
            </a:r>
            <a:r>
              <a:rPr lang="en-US" sz="2200" b="1" dirty="0" smtClean="0">
                <a:latin typeface="Arial" charset="0"/>
                <a:ea typeface="Arial" charset="0"/>
                <a:cs typeface="Arial" charset="0"/>
              </a:rPr>
              <a:t>nfrastructure</a:t>
            </a:r>
          </a:p>
          <a:p>
            <a:pPr algn="ctr">
              <a:defRPr/>
            </a:pPr>
            <a:r>
              <a:rPr lang="en-US" sz="2200" b="1" dirty="0" smtClean="0">
                <a:latin typeface="Arial" charset="0"/>
                <a:ea typeface="Arial" charset="0"/>
                <a:cs typeface="Arial" charset="0"/>
              </a:rPr>
              <a:t>(e.g., APs)</a:t>
            </a:r>
          </a:p>
        </p:txBody>
      </p:sp>
      <p:sp>
        <p:nvSpPr>
          <p:cNvPr id="11272" name="Text Box 8"/>
          <p:cNvSpPr txBox="1">
            <a:spLocks noChangeArrowheads="1"/>
          </p:cNvSpPr>
          <p:nvPr/>
        </p:nvSpPr>
        <p:spPr bwMode="auto">
          <a:xfrm>
            <a:off x="891468" y="4603810"/>
            <a:ext cx="2021708"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N</a:t>
            </a:r>
            <a:r>
              <a:rPr lang="en-US" sz="2200" b="1" dirty="0" smtClean="0">
                <a:latin typeface="Arial" charset="0"/>
                <a:ea typeface="Arial" charset="0"/>
                <a:cs typeface="Arial" charset="0"/>
              </a:rPr>
              <a:t>o</a:t>
            </a:r>
          </a:p>
          <a:p>
            <a:pPr algn="ctr">
              <a:defRPr/>
            </a:pPr>
            <a:r>
              <a:rPr lang="en-US" sz="2200" b="1" dirty="0" smtClean="0">
                <a:latin typeface="Arial" charset="0"/>
                <a:ea typeface="Arial" charset="0"/>
                <a:cs typeface="Arial" charset="0"/>
              </a:rPr>
              <a:t>infrastructure</a:t>
            </a:r>
          </a:p>
        </p:txBody>
      </p:sp>
      <p:sp>
        <p:nvSpPr>
          <p:cNvPr id="11273" name="Text Box 14"/>
          <p:cNvSpPr txBox="1">
            <a:spLocks noChangeArrowheads="1"/>
          </p:cNvSpPr>
          <p:nvPr/>
        </p:nvSpPr>
        <p:spPr bwMode="auto">
          <a:xfrm>
            <a:off x="2975003" y="2643981"/>
            <a:ext cx="2095445"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smtClean="0">
                <a:latin typeface="Arial" charset="0"/>
                <a:ea typeface="Arial" charset="0"/>
                <a:cs typeface="Arial" charset="0"/>
              </a:rPr>
              <a:t>Host connects to </a:t>
            </a:r>
          </a:p>
          <a:p>
            <a:pPr algn="ctr">
              <a:defRPr/>
            </a:pPr>
            <a:r>
              <a:rPr lang="en-US" b="0" dirty="0" smtClean="0">
                <a:latin typeface="Arial" charset="0"/>
                <a:ea typeface="Arial" charset="0"/>
                <a:cs typeface="Arial" charset="0"/>
              </a:rPr>
              <a:t>base station (WiFi,</a:t>
            </a:r>
          </a:p>
          <a:p>
            <a:pPr algn="ctr">
              <a:defRPr/>
            </a:pPr>
            <a:r>
              <a:rPr lang="en-US" b="0" dirty="0" smtClean="0">
                <a:latin typeface="Arial" charset="0"/>
                <a:ea typeface="Arial" charset="0"/>
                <a:cs typeface="Arial" charset="0"/>
              </a:rPr>
              <a:t>WiMAX, cellular), </a:t>
            </a:r>
          </a:p>
          <a:p>
            <a:pPr algn="ctr">
              <a:defRPr/>
            </a:pPr>
            <a:r>
              <a:rPr lang="en-US" b="0" dirty="0" smtClean="0">
                <a:latin typeface="Arial" charset="0"/>
                <a:ea typeface="Arial" charset="0"/>
                <a:cs typeface="Arial" charset="0"/>
              </a:rPr>
              <a:t>which connects to </a:t>
            </a:r>
          </a:p>
          <a:p>
            <a:pPr algn="ctr">
              <a:defRPr/>
            </a:pPr>
            <a:r>
              <a:rPr lang="en-US" b="0" dirty="0" smtClean="0">
                <a:latin typeface="Arial" charset="0"/>
                <a:ea typeface="Arial" charset="0"/>
                <a:cs typeface="Arial" charset="0"/>
              </a:rPr>
              <a:t>larger Internet</a:t>
            </a:r>
          </a:p>
        </p:txBody>
      </p:sp>
      <p:sp>
        <p:nvSpPr>
          <p:cNvPr id="11274" name="Text Box 15"/>
          <p:cNvSpPr txBox="1">
            <a:spLocks noChangeArrowheads="1"/>
          </p:cNvSpPr>
          <p:nvPr/>
        </p:nvSpPr>
        <p:spPr bwMode="auto">
          <a:xfrm>
            <a:off x="2885235" y="4449921"/>
            <a:ext cx="2274982"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(Bluetooth, </a:t>
            </a:r>
          </a:p>
          <a:p>
            <a:pPr algn="ctr">
              <a:defRPr/>
            </a:pPr>
            <a:r>
              <a:rPr lang="en-US" b="0" dirty="0" smtClean="0">
                <a:latin typeface="Arial" charset="0"/>
                <a:ea typeface="Arial" charset="0"/>
                <a:cs typeface="Arial" charset="0"/>
              </a:rPr>
              <a:t>ad hoc nets)</a:t>
            </a:r>
          </a:p>
        </p:txBody>
      </p:sp>
      <p:sp>
        <p:nvSpPr>
          <p:cNvPr id="11275" name="Text Box 16"/>
          <p:cNvSpPr txBox="1">
            <a:spLocks noChangeArrowheads="1"/>
          </p:cNvSpPr>
          <p:nvPr/>
        </p:nvSpPr>
        <p:spPr bwMode="auto">
          <a:xfrm>
            <a:off x="5551437" y="2643981"/>
            <a:ext cx="2339102"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H</a:t>
            </a:r>
            <a:r>
              <a:rPr lang="en-US" b="0" dirty="0" smtClean="0">
                <a:latin typeface="Arial" charset="0"/>
                <a:ea typeface="Arial" charset="0"/>
                <a:cs typeface="Arial" charset="0"/>
              </a:rPr>
              <a:t>ost may have to</a:t>
            </a:r>
          </a:p>
          <a:p>
            <a:pPr algn="ctr">
              <a:defRPr/>
            </a:pPr>
            <a:r>
              <a:rPr lang="en-US" b="0" dirty="0" smtClean="0">
                <a:latin typeface="Arial" charset="0"/>
                <a:ea typeface="Arial" charset="0"/>
                <a:cs typeface="Arial" charset="0"/>
              </a:rPr>
              <a:t>relay through several</a:t>
            </a:r>
          </a:p>
          <a:p>
            <a:pPr algn="ctr">
              <a:defRPr/>
            </a:pPr>
            <a:r>
              <a:rPr lang="en-US" b="0" dirty="0" smtClean="0">
                <a:latin typeface="Arial" charset="0"/>
                <a:ea typeface="Arial" charset="0"/>
                <a:cs typeface="Arial" charset="0"/>
              </a:rPr>
              <a:t>wireless nodes to </a:t>
            </a:r>
          </a:p>
          <a:p>
            <a:pPr algn="ctr">
              <a:defRPr/>
            </a:pPr>
            <a:r>
              <a:rPr lang="en-US" b="0" dirty="0" smtClean="0">
                <a:latin typeface="Arial" charset="0"/>
                <a:ea typeface="Arial" charset="0"/>
                <a:cs typeface="Arial" charset="0"/>
              </a:rPr>
              <a:t>connect to larger </a:t>
            </a:r>
          </a:p>
          <a:p>
            <a:pPr algn="ctr">
              <a:defRPr/>
            </a:pPr>
            <a:r>
              <a:rPr lang="en-US" b="0" dirty="0" smtClean="0">
                <a:latin typeface="Arial" charset="0"/>
                <a:ea typeface="Arial" charset="0"/>
                <a:cs typeface="Arial" charset="0"/>
              </a:rPr>
              <a:t>Internet: </a:t>
            </a:r>
            <a:r>
              <a:rPr lang="en-US" b="0" i="1" dirty="0" smtClean="0">
                <a:latin typeface="Arial" charset="0"/>
                <a:ea typeface="Arial" charset="0"/>
                <a:cs typeface="Arial" charset="0"/>
              </a:rPr>
              <a:t>mesh net</a:t>
            </a:r>
          </a:p>
        </p:txBody>
      </p:sp>
      <p:sp>
        <p:nvSpPr>
          <p:cNvPr id="11276" name="Text Box 17"/>
          <p:cNvSpPr txBox="1">
            <a:spLocks noChangeArrowheads="1"/>
          </p:cNvSpPr>
          <p:nvPr/>
        </p:nvSpPr>
        <p:spPr bwMode="auto">
          <a:xfrm>
            <a:off x="5545025" y="4203700"/>
            <a:ext cx="2351926"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May have to</a:t>
            </a:r>
          </a:p>
          <a:p>
            <a:pPr algn="ctr">
              <a:defRPr/>
            </a:pPr>
            <a:r>
              <a:rPr lang="en-US" b="0" dirty="0" smtClean="0">
                <a:latin typeface="Arial" charset="0"/>
                <a:ea typeface="Arial" charset="0"/>
                <a:cs typeface="Arial" charset="0"/>
              </a:rPr>
              <a:t>relay to reach other</a:t>
            </a:r>
          </a:p>
          <a:p>
            <a:pPr algn="ctr">
              <a:defRPr/>
            </a:pPr>
            <a:r>
              <a:rPr lang="en-US" b="0" dirty="0" smtClean="0">
                <a:latin typeface="Arial" charset="0"/>
                <a:ea typeface="Arial" charset="0"/>
                <a:cs typeface="Arial" charset="0"/>
              </a:rPr>
              <a:t>given wireless node</a:t>
            </a:r>
          </a:p>
          <a:p>
            <a:pPr algn="ctr">
              <a:defRPr/>
            </a:pPr>
            <a:r>
              <a:rPr lang="en-US" b="0" dirty="0" smtClean="0">
                <a:latin typeface="Arial" charset="0"/>
                <a:ea typeface="Arial" charset="0"/>
                <a:cs typeface="Arial" charset="0"/>
              </a:rPr>
              <a:t>MANET, VANET</a:t>
            </a:r>
            <a:endParaRPr lang="en-US" b="0" i="1" dirty="0" smtClean="0">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chemeClr val="accent5"/>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1587952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18245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Path loss/path attenuation</a:t>
            </a:r>
          </a:p>
        </p:txBody>
      </p:sp>
      <p:sp>
        <p:nvSpPr>
          <p:cNvPr id="26626" name="Content Placeholder 2"/>
          <p:cNvSpPr>
            <a:spLocks noGrp="1"/>
          </p:cNvSpPr>
          <p:nvPr>
            <p:ph idx="1"/>
          </p:nvPr>
        </p:nvSpPr>
        <p:spPr/>
        <p:txBody>
          <a:bodyPr/>
          <a:lstStyle/>
          <a:p>
            <a:r>
              <a:rPr lang="en-US" dirty="0" smtClean="0"/>
              <a:t>Free Space Path Loss (FSPL):</a:t>
            </a:r>
          </a:p>
          <a:p>
            <a:pPr lvl="1"/>
            <a:endParaRPr lang="en-US" dirty="0" smtClean="0"/>
          </a:p>
          <a:p>
            <a:pPr lvl="1"/>
            <a:endParaRPr lang="en-US" dirty="0" smtClean="0"/>
          </a:p>
          <a:p>
            <a:pPr lvl="1"/>
            <a:r>
              <a:rPr lang="en-US" dirty="0" smtClean="0"/>
              <a:t>d = distance</a:t>
            </a:r>
          </a:p>
          <a:p>
            <a:pPr lvl="1"/>
            <a:r>
              <a:rPr lang="el-GR" dirty="0" smtClean="0"/>
              <a:t>λ</a:t>
            </a:r>
            <a:r>
              <a:rPr lang="en-US" dirty="0" smtClean="0"/>
              <a:t> = wave length (c/f)</a:t>
            </a:r>
          </a:p>
          <a:p>
            <a:pPr lvl="1"/>
            <a:r>
              <a:rPr lang="en-US" dirty="0" smtClean="0"/>
              <a:t>f = frequency</a:t>
            </a:r>
          </a:p>
          <a:p>
            <a:pPr lvl="1"/>
            <a:r>
              <a:rPr lang="en-US" dirty="0" smtClean="0"/>
              <a:t>c = speed of light</a:t>
            </a:r>
          </a:p>
          <a:p>
            <a:r>
              <a:rPr lang="en-US" dirty="0" smtClean="0"/>
              <a:t>Due to</a:t>
            </a:r>
          </a:p>
          <a:p>
            <a:pPr lvl="1"/>
            <a:r>
              <a:rPr lang="en-US" dirty="0" smtClean="0"/>
              <a:t>Reflection, diffraction, absorption, terrain contours (urban, rural, vegetation), humidity</a:t>
            </a:r>
          </a:p>
          <a:p>
            <a:endParaRPr lang="en-US" dirty="0" smtClean="0"/>
          </a:p>
          <a:p>
            <a:endParaRPr lang="en-US" dirty="0" smtClean="0"/>
          </a:p>
          <a:p>
            <a:endParaRPr lang="en-US" dirty="0" smtClean="0"/>
          </a:p>
          <a:p>
            <a:endParaRPr lang="en-US" dirty="0" smtClean="0"/>
          </a:p>
        </p:txBody>
      </p:sp>
      <p:grpSp>
        <p:nvGrpSpPr>
          <p:cNvPr id="12" name="Group 11"/>
          <p:cNvGrpSpPr/>
          <p:nvPr/>
        </p:nvGrpSpPr>
        <p:grpSpPr>
          <a:xfrm>
            <a:off x="3408245" y="2094181"/>
            <a:ext cx="2424710" cy="877619"/>
            <a:chOff x="7083492" y="2932381"/>
            <a:chExt cx="2424710" cy="877619"/>
          </a:xfrm>
        </p:grpSpPr>
        <p:sp>
          <p:nvSpPr>
            <p:cNvPr id="11" name="TextBox 10"/>
            <p:cNvSpPr txBox="1"/>
            <p:nvPr/>
          </p:nvSpPr>
          <p:spPr>
            <a:xfrm>
              <a:off x="8018647" y="2979003"/>
              <a:ext cx="1489555" cy="830997"/>
            </a:xfrm>
            <a:prstGeom prst="rect">
              <a:avLst/>
            </a:prstGeom>
            <a:noFill/>
          </p:spPr>
          <p:txBody>
            <a:bodyPr wrap="square" rtlCol="0">
              <a:spAutoFit/>
            </a:bodyPr>
            <a:lstStyle/>
            <a:p>
              <a:r>
                <a:rPr lang="en-US" sz="4800" b="0" dirty="0" smtClean="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smtClean="0"/>
                <a:t>FSPL </a:t>
              </a:r>
              <a:r>
                <a:rPr lang="en-US" dirty="0" smtClean="0"/>
                <a:t>= </a:t>
              </a:r>
              <a:endParaRPr lang="en-US" dirty="0"/>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smtClean="0"/>
                <a:t>4π</a:t>
              </a:r>
              <a:r>
                <a:rPr lang="en-US" sz="1800" dirty="0" err="1" smtClean="0"/>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smtClean="0"/>
                <a:t>c</a:t>
              </a:r>
              <a:endParaRPr lang="en-US" sz="1800" dirty="0"/>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smtClean="0"/>
                <a:t>2</a:t>
              </a:r>
              <a:endParaRPr lang="en-US" dirty="0"/>
            </a:p>
          </p:txBody>
        </p:sp>
      </p:grpSp>
      <p:sp>
        <p:nvSpPr>
          <p:cNvPr id="15" name="Slide Number Placeholder 14"/>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12057553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smtClean="0"/>
              <a:t>SNR and BER</a:t>
            </a:r>
            <a:endParaRPr lang="en-US" dirty="0"/>
          </a:p>
        </p:txBody>
      </p:sp>
      <p:sp>
        <p:nvSpPr>
          <p:cNvPr id="14341" name="Rectangle 3"/>
          <p:cNvSpPr>
            <a:spLocks noGrp="1" noChangeArrowheads="1"/>
          </p:cNvSpPr>
          <p:nvPr>
            <p:ph sz="half" idx="1"/>
          </p:nvPr>
        </p:nvSpPr>
        <p:spPr>
          <a:xfrm>
            <a:off x="685799" y="1600200"/>
            <a:ext cx="3976689" cy="4419600"/>
          </a:xfrm>
        </p:spPr>
        <p:txBody>
          <a:bodyPr>
            <a:normAutofit fontScale="85000" lnSpcReduction="20000"/>
          </a:bodyPr>
          <a:lstStyle/>
          <a:p>
            <a:r>
              <a:rPr lang="en-US" dirty="0" smtClean="0">
                <a:solidFill>
                  <a:schemeClr val="accent5"/>
                </a:solidFill>
              </a:rPr>
              <a:t>SNR</a:t>
            </a:r>
            <a:r>
              <a:rPr lang="en-US" dirty="0" smtClean="0"/>
              <a:t>: Signal-to-noise ratio</a:t>
            </a:r>
          </a:p>
          <a:p>
            <a:pPr lvl="1"/>
            <a:r>
              <a:rPr lang="en-US" dirty="0"/>
              <a:t>L</a:t>
            </a:r>
            <a:r>
              <a:rPr lang="en-US" dirty="0" smtClean="0"/>
              <a:t>arger SNR makes it easier to extract signal from noise (good)</a:t>
            </a:r>
          </a:p>
          <a:p>
            <a:r>
              <a:rPr lang="en-US" dirty="0" smtClean="0">
                <a:solidFill>
                  <a:schemeClr val="accent5"/>
                </a:solidFill>
              </a:rPr>
              <a:t>BER</a:t>
            </a:r>
            <a:r>
              <a:rPr lang="en-US" dirty="0" smtClean="0"/>
              <a:t>: Bit error rate</a:t>
            </a:r>
          </a:p>
          <a:p>
            <a:r>
              <a:rPr lang="en-US" dirty="0" smtClean="0"/>
              <a:t>SNR vs. BER tradeoffs</a:t>
            </a:r>
          </a:p>
          <a:p>
            <a:pPr lvl="1"/>
            <a:r>
              <a:rPr lang="en-US" dirty="0">
                <a:solidFill>
                  <a:schemeClr val="accent5"/>
                </a:solidFill>
              </a:rPr>
              <a:t>G</a:t>
            </a:r>
            <a:r>
              <a:rPr lang="en-US" dirty="0" smtClean="0">
                <a:solidFill>
                  <a:schemeClr val="accent5"/>
                </a:solidFill>
              </a:rPr>
              <a:t>iven physical layer</a:t>
            </a:r>
            <a:r>
              <a:rPr lang="en-US" dirty="0" smtClean="0"/>
              <a:t>: Increase power → </a:t>
            </a:r>
            <a:r>
              <a:rPr lang="en-US" dirty="0"/>
              <a:t>increase SNR </a:t>
            </a:r>
            <a:r>
              <a:rPr lang="en-US" dirty="0" smtClean="0"/>
              <a:t>→ decrease BER</a:t>
            </a:r>
          </a:p>
          <a:p>
            <a:pPr lvl="1"/>
            <a:r>
              <a:rPr lang="en-US" dirty="0">
                <a:solidFill>
                  <a:schemeClr val="accent5"/>
                </a:solidFill>
              </a:rPr>
              <a:t>G</a:t>
            </a:r>
            <a:r>
              <a:rPr lang="en-US" dirty="0" smtClean="0">
                <a:solidFill>
                  <a:schemeClr val="accent5"/>
                </a:solidFill>
              </a:rPr>
              <a:t>iven SNR</a:t>
            </a:r>
            <a:r>
              <a:rPr lang="en-US" dirty="0" smtClean="0"/>
              <a:t>: Choose physical layer that meets BER requirement, giving highest throughput</a:t>
            </a:r>
          </a:p>
          <a:p>
            <a:pPr lvl="1"/>
            <a:r>
              <a:rPr lang="en-US" dirty="0" smtClean="0">
                <a:solidFill>
                  <a:schemeClr val="accent5"/>
                </a:solidFill>
              </a:rPr>
              <a:t>SNR may change with mobility</a:t>
            </a:r>
            <a:r>
              <a:rPr lang="en-US" dirty="0" smtClean="0"/>
              <a:t>: Dynamically adapt physical layer</a:t>
            </a:r>
            <a:endParaRPr lang="en-US" dirty="0"/>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endParaRPr lang="en-US" sz="1200" b="0" baseline="30000" dirty="0" smtClean="0">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20</a:t>
              </a:r>
              <a:endParaRPr lang="en-US" sz="1200" b="0" baseline="30000" dirty="0" smtClean="0">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30</a:t>
              </a:r>
              <a:endParaRPr lang="en-US" sz="1200" b="0" baseline="30000" dirty="0" smtClean="0">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40</a:t>
              </a:r>
              <a:endParaRPr lang="en-US" sz="1200" b="0" baseline="30000" dirty="0" smtClean="0">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-4</a:t>
              </a:r>
            </a:p>
          </p:txBody>
        </p:sp>
      </p:grpSp>
      <p:sp>
        <p:nvSpPr>
          <p:cNvPr id="11" name="Slide Number Placeholder 10"/>
          <p:cNvSpPr>
            <a:spLocks noGrp="1"/>
          </p:cNvSpPr>
          <p:nvPr>
            <p:ph type="sldNum" sz="quarter" idx="12"/>
          </p:nvPr>
        </p:nvSpPr>
        <p:spPr/>
        <p:txBody>
          <a:bodyPr/>
          <a:lstStyle/>
          <a:p>
            <a:fld id="{F36FED86-94EF-254D-90EE-B810FE8299EE}" type="slidenum">
              <a:rPr lang="en-US" smtClean="0"/>
              <a:pPr/>
              <a:t>15</a:t>
            </a:fld>
            <a:endParaRPr lang="en-US"/>
          </a:p>
        </p:txBody>
      </p:sp>
    </p:spTree>
    <p:extLst>
      <p:ext uri="{BB962C8B-B14F-4D97-AF65-F5344CB8AC3E}">
        <p14:creationId xmlns:p14="http://schemas.microsoft.com/office/powerpoint/2010/main" val="1964954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smtClean="0"/>
              <a:t>Dealing with bit errors</a:t>
            </a:r>
            <a:endParaRPr lang="en-US" dirty="0"/>
          </a:p>
        </p:txBody>
      </p:sp>
      <p:sp>
        <p:nvSpPr>
          <p:cNvPr id="1890307" name="Rectangle 3"/>
          <p:cNvSpPr>
            <a:spLocks noGrp="1" noChangeArrowheads="1"/>
          </p:cNvSpPr>
          <p:nvPr>
            <p:ph idx="1"/>
          </p:nvPr>
        </p:nvSpPr>
        <p:spPr>
          <a:xfrm>
            <a:off x="685800" y="1600200"/>
            <a:ext cx="8153400" cy="4419600"/>
          </a:xfrm>
        </p:spPr>
        <p:txBody>
          <a:bodyPr/>
          <a:lstStyle/>
          <a:p>
            <a:r>
              <a:rPr lang="en-US" dirty="0" smtClean="0"/>
              <a:t>Wired vs. wireless links: most loss due to congestion vs. higher, time-varying bit error rate (BER)</a:t>
            </a:r>
          </a:p>
          <a:p>
            <a:r>
              <a:rPr lang="en-US" dirty="0" smtClean="0"/>
              <a:t>Dealing with high wireless bit error rates</a:t>
            </a:r>
          </a:p>
          <a:p>
            <a:pPr lvl="1"/>
            <a:r>
              <a:rPr lang="en-US" dirty="0">
                <a:solidFill>
                  <a:schemeClr val="accent5"/>
                </a:solidFill>
              </a:rPr>
              <a:t>S</a:t>
            </a:r>
            <a:r>
              <a:rPr lang="en-US" dirty="0" smtClean="0">
                <a:solidFill>
                  <a:schemeClr val="accent5"/>
                </a:solidFill>
              </a:rPr>
              <a:t>ender could increase transmission power</a:t>
            </a:r>
          </a:p>
          <a:p>
            <a:pPr lvl="2"/>
            <a:r>
              <a:rPr lang="en-US" dirty="0" smtClean="0"/>
              <a:t>Needs high energy (bad for battery-powered hosts)</a:t>
            </a:r>
          </a:p>
          <a:p>
            <a:pPr lvl="2"/>
            <a:r>
              <a:rPr lang="en-US" dirty="0"/>
              <a:t>C</a:t>
            </a:r>
            <a:r>
              <a:rPr lang="en-US" dirty="0" smtClean="0"/>
              <a:t>reates more interference with other senders</a:t>
            </a:r>
          </a:p>
          <a:p>
            <a:pPr lvl="1"/>
            <a:r>
              <a:rPr lang="en-US" dirty="0">
                <a:solidFill>
                  <a:schemeClr val="accent5"/>
                </a:solidFill>
              </a:rPr>
              <a:t>S</a:t>
            </a:r>
            <a:r>
              <a:rPr lang="en-US" dirty="0" smtClean="0">
                <a:solidFill>
                  <a:schemeClr val="accent5"/>
                </a:solidFill>
              </a:rPr>
              <a:t>tronger error detection and recovery</a:t>
            </a:r>
          </a:p>
          <a:p>
            <a:pPr lvl="2"/>
            <a:r>
              <a:rPr lang="en-US" dirty="0"/>
              <a:t>M</a:t>
            </a:r>
            <a:r>
              <a:rPr lang="en-US" dirty="0" smtClean="0"/>
              <a:t>ore powerful error detection/correction codes</a:t>
            </a:r>
          </a:p>
          <a:p>
            <a:pPr lvl="2"/>
            <a:r>
              <a:rPr lang="en-US" dirty="0"/>
              <a:t>L</a:t>
            </a:r>
            <a:r>
              <a:rPr lang="en-US" dirty="0" smtClean="0"/>
              <a:t>ink-layer retransmission of corrupted frames</a:t>
            </a:r>
          </a:p>
          <a:p>
            <a:pPr lvl="1"/>
            <a:r>
              <a:rPr lang="en-US" dirty="0" smtClean="0">
                <a:solidFill>
                  <a:schemeClr val="accent5"/>
                </a:solidFill>
              </a:rPr>
              <a:t>Many TCP alternatives/extensions for wireless</a:t>
            </a:r>
          </a:p>
          <a:p>
            <a:pPr lvl="2"/>
            <a:r>
              <a:rPr lang="en-US" dirty="0" smtClean="0"/>
              <a:t>TCP Westwood uses Explicit Loss Notification (ELN)</a:t>
            </a:r>
            <a:endParaRPr lang="en-US" dirty="0"/>
          </a:p>
        </p:txBody>
      </p:sp>
    </p:spTree>
    <p:extLst>
      <p:ext uri="{BB962C8B-B14F-4D97-AF65-F5344CB8AC3E}">
        <p14:creationId xmlns:p14="http://schemas.microsoft.com/office/powerpoint/2010/main" val="25166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a:t>
            </a:r>
            <a:r>
              <a:rPr lang="en-US" dirty="0" smtClean="0"/>
              <a:t>times</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281523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Multipath effects</a:t>
            </a:r>
          </a:p>
        </p:txBody>
      </p:sp>
      <p:sp>
        <p:nvSpPr>
          <p:cNvPr id="3" name="Content Placeholder 2"/>
          <p:cNvSpPr>
            <a:spLocks noGrp="1"/>
          </p:cNvSpPr>
          <p:nvPr>
            <p:ph idx="1"/>
          </p:nvPr>
        </p:nvSpPr>
        <p:spPr>
          <a:xfrm>
            <a:off x="685800" y="4170362"/>
            <a:ext cx="7924800" cy="1849438"/>
          </a:xfrm>
        </p:spPr>
        <p:txBody>
          <a:bodyPr/>
          <a:lstStyle/>
          <a:p>
            <a:r>
              <a:rPr lang="en-US" dirty="0" smtClean="0"/>
              <a:t>Signals bounce off surface and interfere with one another</a:t>
            </a:r>
          </a:p>
          <a:p>
            <a:r>
              <a:rPr lang="en-US" dirty="0" smtClean="0">
                <a:solidFill>
                  <a:schemeClr val="accent5"/>
                </a:solidFill>
              </a:rPr>
              <a:t>Self-interference</a:t>
            </a:r>
          </a:p>
        </p:txBody>
      </p:sp>
      <p:sp>
        <p:nvSpPr>
          <p:cNvPr id="1843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D5CD9BA-6642-4683-8062-03802883FF3C}" type="slidenum">
              <a:rPr lang="en-US" sz="1400" b="0">
                <a:latin typeface="Times New Roman" pitchFamily="18" charset="0"/>
              </a:rPr>
              <a:pPr eaLnBrk="1" hangingPunct="1"/>
              <a:t>18</a:t>
            </a:fld>
            <a:endParaRPr lang="en-US" sz="1400" b="0">
              <a:latin typeface="Times New Roman" pitchFamily="18" charset="0"/>
            </a:endParaRP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5309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times</a:t>
            </a:r>
          </a:p>
          <a:p>
            <a:pPr lvl="1"/>
            <a:r>
              <a:rPr lang="en-US" dirty="0" smtClean="0">
                <a:solidFill>
                  <a:schemeClr val="accent5"/>
                </a:solidFill>
              </a:rPr>
              <a:t>Interference from other sources</a:t>
            </a:r>
            <a:r>
              <a:rPr lang="en-US" dirty="0" smtClean="0"/>
              <a:t>: Standardized wireless network frequencies (e.g., 2.4 GHz) shared by other devices (e.g., phone); devices (motors) interfere as well</a:t>
            </a:r>
          </a:p>
          <a:p>
            <a:r>
              <a:rPr lang="en-US" dirty="0" smtClean="0"/>
              <a:t>… make communication across (even a point-to-point) wireless link much more </a:t>
            </a:r>
            <a:r>
              <a:rPr lang="ja-JP" altLang="en-US" dirty="0" smtClean="0"/>
              <a:t>“</a:t>
            </a:r>
            <a:r>
              <a:rPr lang="en-US" dirty="0" smtClean="0"/>
              <a:t>difficult</a:t>
            </a:r>
            <a:r>
              <a:rPr lang="ja-JP" altLang="en-US" dirty="0" smtClean="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25636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Wireless network basics</a:t>
            </a:r>
          </a:p>
          <a:p>
            <a:r>
              <a:rPr lang="en-US" dirty="0" smtClean="0"/>
              <a:t>802.11 Wireless LAN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587123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endParaRPr lang="en-US" dirty="0" smtClean="0"/>
          </a:p>
        </p:txBody>
      </p:sp>
      <p:sp>
        <p:nvSpPr>
          <p:cNvPr id="4" name="Content Placeholder 3"/>
          <p:cNvSpPr>
            <a:spLocks noGrp="1"/>
          </p:cNvSpPr>
          <p:nvPr>
            <p:ph idx="1"/>
          </p:nvPr>
        </p:nvSpPr>
        <p:spPr/>
        <p:txBody>
          <a:bodyPr/>
          <a:lstStyle/>
          <a:p>
            <a:r>
              <a:rPr lang="en-US" dirty="0" smtClean="0"/>
              <a:t>Broadcast medium</a:t>
            </a:r>
          </a:p>
          <a:p>
            <a:pPr lvl="1"/>
            <a:r>
              <a:rPr lang="en-US" dirty="0" smtClean="0"/>
              <a:t>Anybody in proximity can hear and interfere</a:t>
            </a:r>
          </a:p>
          <a:p>
            <a:r>
              <a:rPr lang="en-US" dirty="0" smtClean="0"/>
              <a:t>Cannot receive while transmitting</a:t>
            </a:r>
          </a:p>
          <a:p>
            <a:pPr lvl="1"/>
            <a:r>
              <a:rPr lang="en-US" dirty="0" smtClean="0"/>
              <a:t>Our own (or nearby) transmission is deafening our receiver ⇒ </a:t>
            </a:r>
            <a:r>
              <a:rPr lang="en-US" dirty="0" smtClean="0">
                <a:solidFill>
                  <a:schemeClr val="accent5"/>
                </a:solidFill>
              </a:rPr>
              <a:t>Half-duplex</a:t>
            </a:r>
          </a:p>
          <a:p>
            <a:pPr lvl="1"/>
            <a:r>
              <a:rPr lang="en-US" dirty="0" smtClean="0"/>
              <a:t>Recent work has shown that full duplex may also be possible</a:t>
            </a:r>
          </a:p>
          <a:p>
            <a:r>
              <a:rPr lang="en-US" dirty="0" smtClean="0"/>
              <a:t>Signals sent by sender don’</a:t>
            </a:r>
            <a:r>
              <a:rPr lang="en-US" altLang="ja-JP" dirty="0" smtClean="0"/>
              <a:t>t always end up at receiver intact</a:t>
            </a:r>
          </a:p>
        </p:txBody>
      </p:sp>
      <p:sp>
        <p:nvSpPr>
          <p:cNvPr id="8" name="Slide Number Placeholder 7"/>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9564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smtClean="0"/>
              <a:t>Wireless network characteristics</a:t>
            </a:r>
            <a:endParaRPr lang="en-US" dirty="0"/>
          </a:p>
        </p:txBody>
      </p:sp>
      <p:sp>
        <p:nvSpPr>
          <p:cNvPr id="15366" name="Rectangle 3"/>
          <p:cNvSpPr>
            <a:spLocks noGrp="1" noChangeArrowheads="1"/>
          </p:cNvSpPr>
          <p:nvPr>
            <p:ph idx="1"/>
          </p:nvPr>
        </p:nvSpPr>
        <p:spPr/>
        <p:txBody>
          <a:bodyPr/>
          <a:lstStyle/>
          <a:p>
            <a:r>
              <a:rPr lang="en-US" dirty="0" smtClean="0"/>
              <a:t>Multiple wireless senders and receivers create many problems</a:t>
            </a:r>
          </a:p>
          <a:p>
            <a:pPr lvl="1"/>
            <a:r>
              <a:rPr lang="en-US" dirty="0" smtClean="0"/>
              <a:t>Multiple access issues (we’ve seen this before)</a:t>
            </a:r>
          </a:p>
          <a:p>
            <a:pPr lvl="1"/>
            <a:r>
              <a:rPr lang="en-US" dirty="0" smtClean="0">
                <a:solidFill>
                  <a:schemeClr val="accent5"/>
                </a:solidFill>
              </a:rPr>
              <a:t>Hidden terminal problem</a:t>
            </a:r>
          </a:p>
          <a:p>
            <a:pPr lvl="1"/>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403989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terminal problem</a:t>
            </a:r>
            <a:endParaRPr lang="en-US" dirty="0"/>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a:t>
            </a:r>
            <a:r>
              <a:rPr lang="en-US" sz="2400" dirty="0" smtClean="0">
                <a:ea typeface="Arial" charset="0"/>
                <a:cs typeface="Arial" charset="0"/>
              </a:rPr>
              <a:t>other</a:t>
            </a:r>
          </a:p>
          <a:p>
            <a:pPr marL="177800" indent="-177800">
              <a:lnSpc>
                <a:spcPct val="90000"/>
              </a:lnSpc>
              <a:buClr>
                <a:srgbClr val="000099"/>
              </a:buClr>
              <a:buSzPct val="100000"/>
              <a:buFont typeface="Arial" charset="0"/>
              <a:buChar char="•"/>
              <a:defRPr/>
            </a:pPr>
            <a:r>
              <a:rPr lang="en-US" sz="2400" dirty="0" smtClean="0">
                <a:ea typeface="Arial" charset="0"/>
                <a:cs typeface="Arial" charset="0"/>
              </a:rPr>
              <a:t>Hence, A</a:t>
            </a:r>
            <a:r>
              <a:rPr lang="en-US" sz="2400" dirty="0">
                <a:ea typeface="Arial" charset="0"/>
                <a:cs typeface="Arial" charset="0"/>
              </a:rPr>
              <a:t>, C </a:t>
            </a:r>
            <a:r>
              <a:rPr lang="en-US" sz="2400" dirty="0" smtClean="0">
                <a:ea typeface="Arial" charset="0"/>
                <a:cs typeface="Arial" charset="0"/>
              </a:rPr>
              <a:t>are unaware </a:t>
            </a:r>
            <a:r>
              <a:rPr lang="en-US" sz="2400" dirty="0">
                <a:ea typeface="Arial" charset="0"/>
                <a:cs typeface="Arial" charset="0"/>
              </a:rPr>
              <a:t>of their interference at B</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712153" cy="2263775"/>
            <a:chOff x="4943475" y="2124075"/>
            <a:chExt cx="3712153"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rgbClr val="0000FF"/>
                  </a:solidFill>
                  <a:latin typeface="Arial" charset="0"/>
                  <a:cs typeface="Arial" charset="0"/>
                </a:rPr>
                <a:t>A</a:t>
              </a:r>
              <a:r>
                <a:rPr lang="ja-JP" altLang="en-US" sz="1400" dirty="0" smtClean="0">
                  <a:solidFill>
                    <a:srgbClr val="0000FF"/>
                  </a:solidFill>
                  <a:latin typeface="Arial" charset="0"/>
                  <a:cs typeface="Arial" charset="0"/>
                </a:rPr>
                <a:t>’</a:t>
              </a:r>
              <a:r>
                <a:rPr lang="en-US" sz="1400" dirty="0" smtClean="0">
                  <a:solidFill>
                    <a:srgbClr val="0000FF"/>
                  </a:solidFill>
                  <a:latin typeface="Arial" charset="0"/>
                  <a:cs typeface="Arial" charset="0"/>
                </a:rPr>
                <a:t>s signal</a:t>
              </a:r>
            </a:p>
            <a:p>
              <a:pPr>
                <a:defRPr/>
              </a:pPr>
              <a:r>
                <a:rPr lang="en-US" sz="1400" dirty="0" smtClean="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smtClean="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101181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latin typeface="Arial" charset="0"/>
                  <a:cs typeface="Arial" charset="0"/>
                </a:rPr>
                <a:t>C</a:t>
              </a:r>
              <a:r>
                <a:rPr lang="ja-JP" altLang="en-US" sz="1400" dirty="0" smtClean="0">
                  <a:latin typeface="Arial" charset="0"/>
                  <a:cs typeface="Arial" charset="0"/>
                </a:rPr>
                <a:t>’</a:t>
              </a:r>
              <a:r>
                <a:rPr lang="en-US" sz="1400" dirty="0" smtClean="0">
                  <a:latin typeface="Arial" charset="0"/>
                  <a:cs typeface="Arial" charset="0"/>
                </a:rPr>
                <a:t>s signal</a:t>
              </a:r>
            </a:p>
            <a:p>
              <a:pPr>
                <a:defRPr/>
              </a:pPr>
              <a:r>
                <a:rPr lang="en-US" sz="1400" dirty="0" smtClean="0">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040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wireless LAN (aka WiFi)</a:t>
            </a:r>
            <a:endParaRPr lang="en-US" dirty="0"/>
          </a:p>
        </p:txBody>
      </p:sp>
      <p:sp>
        <p:nvSpPr>
          <p:cNvPr id="3" name="Content Placeholder 2"/>
          <p:cNvSpPr>
            <a:spLocks noGrp="1"/>
          </p:cNvSpPr>
          <p:nvPr>
            <p:ph idx="1"/>
          </p:nvPr>
        </p:nvSpPr>
        <p:spPr/>
        <p:txBody>
          <a:bodyPr/>
          <a:lstStyle/>
          <a:p>
            <a:r>
              <a:rPr lang="en-US" dirty="0" smtClean="0"/>
              <a:t>Many variations</a:t>
            </a:r>
          </a:p>
          <a:p>
            <a:pPr lvl="1"/>
            <a:r>
              <a:rPr lang="en-US" dirty="0" smtClean="0"/>
              <a:t>802.11b, 802.11a, 802.11g, 802.11n</a:t>
            </a:r>
          </a:p>
          <a:p>
            <a:r>
              <a:rPr lang="en-US" dirty="0" smtClean="0"/>
              <a:t>All </a:t>
            </a:r>
            <a:r>
              <a:rPr lang="en-US" dirty="0"/>
              <a:t>use CSMA/CA for multiple access</a:t>
            </a:r>
          </a:p>
          <a:p>
            <a:r>
              <a:rPr lang="en-US" dirty="0" smtClean="0"/>
              <a:t>All </a:t>
            </a:r>
            <a:r>
              <a:rPr lang="en-US" dirty="0"/>
              <a:t>have </a:t>
            </a:r>
            <a:r>
              <a:rPr lang="en-US" dirty="0" smtClean="0"/>
              <a:t>infrastructure and </a:t>
            </a:r>
            <a:r>
              <a:rPr lang="en-US" dirty="0"/>
              <a:t>ad-hoc </a:t>
            </a:r>
            <a:r>
              <a:rPr lang="en-US" dirty="0" smtClean="0"/>
              <a:t>modes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967040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smtClean="0"/>
              <a:t>Wireless </a:t>
            </a:r>
            <a:r>
              <a:rPr lang="en-US" dirty="0"/>
              <a:t>host communicates with base station</a:t>
            </a:r>
          </a:p>
          <a:p>
            <a:pPr lvl="1"/>
            <a:r>
              <a:rPr lang="en-US" dirty="0" smtClean="0">
                <a:solidFill>
                  <a:schemeClr val="accent5"/>
                </a:solidFill>
              </a:rPr>
              <a:t>Base </a:t>
            </a:r>
            <a:r>
              <a:rPr lang="en-US" dirty="0">
                <a:solidFill>
                  <a:schemeClr val="accent5"/>
                </a:solidFill>
              </a:rPr>
              <a:t>station </a:t>
            </a:r>
            <a:r>
              <a:rPr lang="en-US" dirty="0"/>
              <a:t>= access point (AP)</a:t>
            </a:r>
          </a:p>
          <a:p>
            <a:r>
              <a:rPr lang="en-US" dirty="0">
                <a:solidFill>
                  <a:schemeClr val="accent5"/>
                </a:solidFill>
              </a:rPr>
              <a:t>Basic Service Set (BSS) </a:t>
            </a:r>
            <a:r>
              <a:rPr lang="en-US" dirty="0"/>
              <a:t>(aka “cell”) in infrastructure mode </a:t>
            </a:r>
            <a:r>
              <a:rPr lang="en-US" dirty="0" smtClean="0"/>
              <a:t>contains</a:t>
            </a:r>
            <a:endParaRPr lang="en-US" dirty="0"/>
          </a:p>
          <a:p>
            <a:pPr lvl="1"/>
            <a:r>
              <a:rPr lang="en-US" dirty="0" smtClean="0"/>
              <a:t>Wireless </a:t>
            </a:r>
            <a:r>
              <a:rPr lang="en-US" dirty="0"/>
              <a:t>hosts</a:t>
            </a:r>
          </a:p>
          <a:p>
            <a:pPr lvl="1"/>
            <a:r>
              <a:rPr lang="en-US" dirty="0" smtClean="0"/>
              <a:t>Access </a:t>
            </a:r>
            <a:r>
              <a:rPr lang="en-US" dirty="0"/>
              <a:t>point (AP): base station</a:t>
            </a:r>
          </a:p>
          <a:p>
            <a:r>
              <a:rPr lang="en-US" dirty="0" smtClean="0"/>
              <a:t>Ad-hoc </a:t>
            </a:r>
            <a:r>
              <a:rPr lang="en-US" dirty="0"/>
              <a:t>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24</a:t>
            </a:fld>
            <a:endParaRPr lang="en-US"/>
          </a:p>
        </p:txBody>
      </p:sp>
    </p:spTree>
    <p:extLst>
      <p:ext uri="{BB962C8B-B14F-4D97-AF65-F5344CB8AC3E}">
        <p14:creationId xmlns:p14="http://schemas.microsoft.com/office/powerpoint/2010/main" val="892737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a:bodyPr>
          <a:lstStyle/>
          <a:p>
            <a:r>
              <a:rPr lang="en-US" dirty="0" smtClean="0"/>
              <a:t>Designed </a:t>
            </a:r>
            <a:r>
              <a:rPr lang="en-US" dirty="0"/>
              <a:t>for limited area</a:t>
            </a:r>
          </a:p>
          <a:p>
            <a:r>
              <a:rPr lang="en-US" dirty="0" smtClean="0"/>
              <a:t>AP</a:t>
            </a:r>
            <a:r>
              <a:rPr lang="en-US" dirty="0"/>
              <a:t> </a:t>
            </a:r>
            <a:r>
              <a:rPr lang="en-US" dirty="0" smtClean="0"/>
              <a:t>is set </a:t>
            </a:r>
            <a:r>
              <a:rPr lang="en-US" dirty="0"/>
              <a:t>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chemeClr val="accent5"/>
                </a:solidFill>
              </a:rPr>
              <a:t>associates </a:t>
            </a:r>
            <a:r>
              <a:rPr lang="en-US" dirty="0"/>
              <a:t>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1809732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802.11: Passive/active scanning</a:t>
            </a:r>
            <a:endParaRPr lang="en-US" dirty="0"/>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846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P</a:t>
            </a:r>
            <a:r>
              <a:rPr lang="en-US" sz="2400" b="1" dirty="0" smtClean="0">
                <a:latin typeface="Arial" charset="0"/>
                <a:ea typeface="Arial" charset="0"/>
                <a:cs typeface="Arial" charset="0"/>
              </a:rPr>
              <a:t>assive scanning</a:t>
            </a:r>
          </a:p>
          <a:p>
            <a:pPr marL="290513" indent="-290513" eaLnBrk="1" hangingPunct="1">
              <a:buFont typeface="+mj-lt"/>
              <a:buAutoNum type="arabicPeriod"/>
              <a:defRPr/>
            </a:pPr>
            <a:r>
              <a:rPr lang="en-US" b="0" dirty="0">
                <a:latin typeface="Arial" charset="0"/>
                <a:ea typeface="Arial" charset="0"/>
                <a:cs typeface="Arial" charset="0"/>
              </a:rPr>
              <a:t>B</a:t>
            </a:r>
            <a:r>
              <a:rPr lang="en-US" b="0" dirty="0" smtClean="0">
                <a:latin typeface="Arial" charset="0"/>
                <a:ea typeface="Arial" charset="0"/>
                <a:cs typeface="Arial" charset="0"/>
              </a:rPr>
              <a:t>eacon frames sent from APs</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Request frame sent: H1 to selected AP </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5049996"/>
            <a:chOff x="4618038" y="1520825"/>
            <a:chExt cx="4297362" cy="5049996"/>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A</a:t>
              </a:r>
              <a:r>
                <a:rPr lang="en-US" sz="2400" b="1" dirty="0" smtClean="0">
                  <a:latin typeface="Arial" charset="0"/>
                  <a:ea typeface="Arial" charset="0"/>
                  <a:cs typeface="Arial" charset="0"/>
                </a:rPr>
                <a:t>ctive scanning</a:t>
              </a:r>
            </a:p>
            <a:p>
              <a:pPr marL="290513" indent="-290513" eaLnBrk="1" hangingPunct="1">
                <a:buFont typeface="+mj-lt"/>
                <a:buAutoNum type="arabicPeriod"/>
                <a:defRPr/>
              </a:pPr>
              <a:r>
                <a:rPr lang="en-US" b="0" dirty="0" smtClean="0">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smtClean="0">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smtClean="0">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smtClean="0">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11" name="Slide Number Placeholder 10"/>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8939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multiple access</a:t>
            </a:r>
            <a:endParaRPr lang="en-US" dirty="0"/>
          </a:p>
        </p:txBody>
      </p:sp>
      <p:sp>
        <p:nvSpPr>
          <p:cNvPr id="3" name="Content Placeholder 2"/>
          <p:cNvSpPr>
            <a:spLocks noGrp="1"/>
          </p:cNvSpPr>
          <p:nvPr>
            <p:ph idx="1"/>
          </p:nvPr>
        </p:nvSpPr>
        <p:spPr/>
        <p:txBody>
          <a:bodyPr/>
          <a:lstStyle/>
          <a:p>
            <a:r>
              <a:rPr lang="en-US" dirty="0" smtClean="0"/>
              <a:t>802.11 CSMA: sense </a:t>
            </a:r>
            <a:r>
              <a:rPr lang="en-US" dirty="0"/>
              <a:t>before transmitting</a:t>
            </a:r>
          </a:p>
          <a:p>
            <a:pPr lvl="1"/>
            <a:r>
              <a:rPr lang="en-US" dirty="0" smtClean="0"/>
              <a:t>Don’t </a:t>
            </a:r>
            <a:r>
              <a:rPr lang="en-US" dirty="0"/>
              <a:t>collide with ongoing </a:t>
            </a:r>
            <a:r>
              <a:rPr lang="en-US" dirty="0" smtClean="0"/>
              <a:t>transmissions </a:t>
            </a:r>
            <a:r>
              <a:rPr lang="en-US" dirty="0"/>
              <a:t>by </a:t>
            </a:r>
            <a:r>
              <a:rPr lang="en-US" dirty="0" smtClean="0"/>
              <a:t>others</a:t>
            </a:r>
            <a:endParaRPr lang="en-US" dirty="0"/>
          </a:p>
          <a:p>
            <a:r>
              <a:rPr lang="en-US" dirty="0" smtClean="0"/>
              <a:t>802.11 has </a:t>
            </a:r>
            <a:r>
              <a:rPr lang="en-US" dirty="0"/>
              <a:t>no collision detection!</a:t>
            </a:r>
          </a:p>
          <a:p>
            <a:pPr lvl="1"/>
            <a:r>
              <a:rPr lang="en-US" dirty="0" smtClean="0"/>
              <a:t>Difficult </a:t>
            </a:r>
            <a:r>
              <a:rPr lang="en-US" dirty="0"/>
              <a:t>to receive (sense collisions) when transmitting due to weak received signals (fading)</a:t>
            </a:r>
          </a:p>
          <a:p>
            <a:pPr lvl="1"/>
            <a:r>
              <a:rPr lang="en-US" dirty="0" smtClean="0"/>
              <a:t>Can’t </a:t>
            </a:r>
            <a:r>
              <a:rPr lang="en-US" dirty="0"/>
              <a:t>sense all collisions in any case: hidden terminal, fading</a:t>
            </a:r>
          </a:p>
          <a:p>
            <a:r>
              <a:rPr lang="en-US" dirty="0" smtClean="0">
                <a:solidFill>
                  <a:schemeClr val="accent5"/>
                </a:solidFill>
              </a:rPr>
              <a:t>Avoid collisions</a:t>
            </a:r>
            <a:r>
              <a:rPr lang="en-US" dirty="0" smtClean="0"/>
              <a:t>: CSMA/CA</a:t>
            </a:r>
          </a:p>
          <a:p>
            <a:pPr lvl="1"/>
            <a:r>
              <a:rPr lang="en-US" dirty="0" smtClean="0"/>
              <a:t>CA: Collision Avoidance</a:t>
            </a:r>
            <a:endParaRPr lang="en-US" dirty="0"/>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4520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Basic collision avoidance</a:t>
            </a:r>
          </a:p>
        </p:txBody>
      </p:sp>
      <p:sp>
        <p:nvSpPr>
          <p:cNvPr id="3" name="Content Placeholder 2"/>
          <p:cNvSpPr>
            <a:spLocks noGrp="1"/>
          </p:cNvSpPr>
          <p:nvPr>
            <p:ph idx="1"/>
          </p:nvPr>
        </p:nvSpPr>
        <p:spPr/>
        <p:txBody>
          <a:bodyPr/>
          <a:lstStyle/>
          <a:p>
            <a:r>
              <a:rPr lang="en-US" dirty="0" smtClean="0"/>
              <a:t>Carrier sense:</a:t>
            </a:r>
          </a:p>
          <a:p>
            <a:pPr lvl="1"/>
            <a:r>
              <a:rPr lang="en-US" dirty="0" smtClean="0"/>
              <a:t>When medium busy, choose random interval</a:t>
            </a:r>
          </a:p>
          <a:p>
            <a:pPr lvl="1"/>
            <a:r>
              <a:rPr lang="en-US" dirty="0" smtClean="0"/>
              <a:t>Wait that many idle timeslots to pass before sending </a:t>
            </a:r>
          </a:p>
          <a:p>
            <a:r>
              <a:rPr lang="en-US" dirty="0" smtClean="0"/>
              <a:t>When a collision is inferred, retransmit with binary exponential backoff (like Ethernet) </a:t>
            </a:r>
          </a:p>
          <a:p>
            <a:pPr lvl="1"/>
            <a:r>
              <a:rPr lang="en-US" dirty="0" smtClean="0"/>
              <a:t>Use ACK from receiver to infer </a:t>
            </a:r>
            <a:r>
              <a:rPr lang="ja-JP" altLang="en-US" dirty="0" smtClean="0"/>
              <a:t>“</a:t>
            </a:r>
            <a:r>
              <a:rPr lang="en-US" altLang="ja-JP" dirty="0" smtClean="0"/>
              <a:t>no collision</a:t>
            </a:r>
            <a:r>
              <a:rPr lang="ja-JP" altLang="en-US" dirty="0" smtClean="0"/>
              <a:t>”</a:t>
            </a:r>
            <a:endParaRPr lang="en-US" altLang="ja-JP" dirty="0" smtClean="0"/>
          </a:p>
          <a:p>
            <a:pPr lvl="1"/>
            <a:r>
              <a:rPr lang="en-US" dirty="0" smtClean="0"/>
              <a:t>Use exponential backoff to adapt contention window</a:t>
            </a:r>
          </a:p>
          <a:p>
            <a:pPr lvl="1"/>
            <a:endParaRPr lang="en-US" dirty="0" smtClean="0"/>
          </a:p>
          <a:p>
            <a:endParaRPr lang="en-US" dirty="0" smtClean="0"/>
          </a:p>
        </p:txBody>
      </p:sp>
      <p:sp>
        <p:nvSpPr>
          <p:cNvPr id="8" name="Slide Number Placeholder 7"/>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1547003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CSMA/CA</a:t>
            </a:r>
          </a:p>
        </p:txBody>
      </p:sp>
      <p:sp>
        <p:nvSpPr>
          <p:cNvPr id="1080323" name="Rectangle 3"/>
          <p:cNvSpPr>
            <a:spLocks noGrp="1" noChangeArrowheads="1"/>
          </p:cNvSpPr>
          <p:nvPr>
            <p:ph idx="1"/>
          </p:nvPr>
        </p:nvSpPr>
        <p:spPr>
          <a:xfrm>
            <a:off x="685800" y="3262313"/>
            <a:ext cx="7924800" cy="2757487"/>
          </a:xfrm>
        </p:spPr>
        <p:txBody>
          <a:bodyPr>
            <a:normAutofit fontScale="92500"/>
          </a:bodyPr>
          <a:lstStyle/>
          <a:p>
            <a:r>
              <a:rPr lang="en-US" dirty="0" smtClean="0"/>
              <a:t>Before every data transmission </a:t>
            </a:r>
          </a:p>
          <a:p>
            <a:pPr lvl="1"/>
            <a:r>
              <a:rPr lang="en-US" dirty="0" smtClean="0"/>
              <a:t>Sender sends a Request to Send (RTS) frame with the length of transmission and the destination</a:t>
            </a:r>
          </a:p>
          <a:p>
            <a:pPr lvl="1"/>
            <a:r>
              <a:rPr lang="en-US" dirty="0" smtClean="0"/>
              <a:t>Receiver respond with a Clear to Send (CTS) frame</a:t>
            </a:r>
          </a:p>
          <a:p>
            <a:pPr lvl="1"/>
            <a:r>
              <a:rPr lang="en-US" dirty="0" smtClean="0"/>
              <a:t>Sender sends data</a:t>
            </a:r>
          </a:p>
          <a:p>
            <a:pPr lvl="1"/>
            <a:r>
              <a:rPr lang="en-US" dirty="0" smtClean="0"/>
              <a:t>Receiver sends an ACK</a:t>
            </a:r>
          </a:p>
          <a:p>
            <a:r>
              <a:rPr lang="en-US" dirty="0" smtClean="0"/>
              <a:t>If sender doesn’</a:t>
            </a:r>
            <a:r>
              <a:rPr lang="en-US" altLang="ja-JP" dirty="0" smtClean="0"/>
              <a:t>t get a CTS back, it assumes collision </a:t>
            </a:r>
            <a:endParaRPr lang="en-US" dirty="0" smtClean="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a:t>
            </a:r>
            <a:r>
              <a:rPr lang="en-US" sz="1600" dirty="0" smtClean="0">
                <a:latin typeface="Arial" charset="0"/>
                <a:ea typeface="Arial" charset="0"/>
                <a:cs typeface="Arial" charset="0"/>
              </a:rPr>
              <a:t>ender</a:t>
            </a:r>
            <a:endParaRPr lang="en-US" sz="1600" dirty="0">
              <a:latin typeface="Arial" charset="0"/>
              <a:ea typeface="Arial" charset="0"/>
              <a:cs typeface="Arial" charset="0"/>
            </a:endParaRP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a:t>
            </a:r>
            <a:r>
              <a:rPr lang="en-US" sz="1600" dirty="0" smtClean="0">
                <a:latin typeface="Arial" charset="0"/>
                <a:ea typeface="Arial" charset="0"/>
                <a:cs typeface="Arial" charset="0"/>
              </a:rPr>
              <a:t>eceiver</a:t>
            </a:r>
            <a:endParaRPr lang="en-US" sz="1600" dirty="0">
              <a:latin typeface="Arial" charset="0"/>
              <a:ea typeface="Arial" charset="0"/>
              <a:cs typeface="Arial" charset="0"/>
            </a:endParaRP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a:t>
            </a:r>
            <a:r>
              <a:rPr lang="en-US" sz="1600" dirty="0" smtClean="0">
                <a:latin typeface="Arial" charset="0"/>
                <a:ea typeface="Arial" charset="0"/>
                <a:cs typeface="Arial" charset="0"/>
              </a:rPr>
              <a:t>ther </a:t>
            </a:r>
            <a:r>
              <a:rPr lang="en-US" sz="1600" dirty="0">
                <a:latin typeface="Arial" charset="0"/>
                <a:ea typeface="Arial" charset="0"/>
                <a:cs typeface="Arial" charset="0"/>
              </a:rPr>
              <a:t>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6"/>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chemeClr val="accent5"/>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5"/>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
              </a:r>
              <a:r>
                <a:rPr lang="en-US" sz="1600" dirty="0" smtClean="0">
                  <a:solidFill>
                    <a:schemeClr val="accent2"/>
                  </a:solidFill>
                  <a:latin typeface="Arial" charset="0"/>
                  <a:ea typeface="Arial" charset="0"/>
                  <a:cs typeface="Arial" charset="0"/>
                </a:rPr>
                <a:t>ata</a:t>
              </a:r>
              <a:endParaRPr lang="en-US" sz="1600" dirty="0">
                <a:solidFill>
                  <a:schemeClr val="accent2"/>
                </a:solidFill>
                <a:latin typeface="Arial" charset="0"/>
                <a:ea typeface="Arial" charset="0"/>
                <a:cs typeface="Arial" charset="0"/>
              </a:endParaRP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386470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solidFill>
              <a:schemeClr val="accent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5" name="Slide Number Placeholder 4"/>
          <p:cNvSpPr>
            <a:spLocks noGrp="1"/>
          </p:cNvSpPr>
          <p:nvPr>
            <p:ph type="sldNum" sz="quarter" idx="12"/>
          </p:nvPr>
        </p:nvSpPr>
        <p:spPr/>
        <p:txBody>
          <a:bodyPr/>
          <a:lstStyle/>
          <a:p>
            <a:fld id="{9507A418-0CEB-9E4A-BA45-3B7D3D133EB9}" type="slidenum">
              <a:rPr lang="en-US" smtClean="0"/>
              <a:pPr/>
              <a:t>3</a:t>
            </a:fld>
            <a:endParaRPr lang="en-US"/>
          </a:p>
        </p:txBody>
      </p:sp>
    </p:spTree>
    <p:extLst>
      <p:ext uri="{BB962C8B-B14F-4D97-AF65-F5344CB8AC3E}">
        <p14:creationId xmlns:p14="http://schemas.microsoft.com/office/powerpoint/2010/main" val="1910674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RTS/CTS</a:t>
            </a:r>
            <a:endParaRPr lang="en-US" dirty="0"/>
          </a:p>
        </p:txBody>
      </p:sp>
      <p:sp>
        <p:nvSpPr>
          <p:cNvPr id="3" name="Content Placeholder 2"/>
          <p:cNvSpPr>
            <a:spLocks noGrp="1"/>
          </p:cNvSpPr>
          <p:nvPr>
            <p:ph idx="1"/>
          </p:nvPr>
        </p:nvSpPr>
        <p:spPr/>
        <p:txBody>
          <a:bodyPr/>
          <a:lstStyle/>
          <a:p>
            <a:r>
              <a:rPr lang="en-US" dirty="0" smtClean="0"/>
              <a:t>Works by reserving the channel using short frames before transferring much longer DATA frame</a:t>
            </a:r>
          </a:p>
          <a:p>
            <a:pPr lvl="1"/>
            <a:r>
              <a:rPr lang="en-US" dirty="0" smtClean="0"/>
              <a:t>Explicitly reserving the channel enables avoidance</a:t>
            </a:r>
          </a:p>
          <a:p>
            <a:r>
              <a:rPr lang="en-US" dirty="0" smtClean="0"/>
              <a:t>Required to avoid hidden terminals</a:t>
            </a:r>
          </a:p>
          <a:p>
            <a:pPr lvl="1"/>
            <a:r>
              <a:rPr lang="en-US" dirty="0" smtClean="0"/>
              <a:t>Hidden terminals will hear CTS from the receiver</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7243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Preventing collisions altogether</a:t>
            </a:r>
          </a:p>
        </p:txBody>
      </p:sp>
      <p:sp>
        <p:nvSpPr>
          <p:cNvPr id="3" name="Content Placeholder 2"/>
          <p:cNvSpPr>
            <a:spLocks noGrp="1"/>
          </p:cNvSpPr>
          <p:nvPr>
            <p:ph idx="1"/>
          </p:nvPr>
        </p:nvSpPr>
        <p:spPr/>
        <p:txBody>
          <a:bodyPr/>
          <a:lstStyle/>
          <a:p>
            <a:r>
              <a:rPr lang="en-US" dirty="0" smtClean="0"/>
              <a:t>Frequency Spectrum partitioned into several channels</a:t>
            </a:r>
          </a:p>
          <a:p>
            <a:pPr lvl="1"/>
            <a:r>
              <a:rPr lang="en-US" dirty="0" smtClean="0"/>
              <a:t>Nodes within interference range can use separate channels</a:t>
            </a:r>
          </a:p>
          <a:p>
            <a:pPr lvl="1"/>
            <a:endParaRPr lang="en-US" dirty="0" smtClean="0"/>
          </a:p>
          <a:p>
            <a:pPr lvl="1"/>
            <a:endParaRPr lang="en-US" dirty="0" smtClean="0"/>
          </a:p>
          <a:p>
            <a:pPr lvl="1"/>
            <a:endParaRPr lang="en-US" dirty="0" smtClean="0"/>
          </a:p>
          <a:p>
            <a:pPr lvl="1"/>
            <a:endParaRPr lang="en-US" dirty="0" smtClean="0"/>
          </a:p>
          <a:p>
            <a:pPr lvl="1"/>
            <a:r>
              <a:rPr lang="en-US" dirty="0" smtClean="0"/>
              <a:t>Now A and C can send without any interference!</a:t>
            </a:r>
          </a:p>
          <a:p>
            <a:pPr lvl="1"/>
            <a:r>
              <a:rPr lang="en-US" dirty="0" smtClean="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chemeClr val="tx1"/>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accent4"/>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90402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smtClean="0">
                <a:latin typeface="Arial" charset="0"/>
                <a:ea typeface="Arial" charset="0"/>
                <a:cs typeface="Arial" charset="0"/>
              </a:rPr>
              <a:t>seq</a:t>
            </a:r>
          </a:p>
          <a:p>
            <a:pPr algn="ctr" eaLnBrk="1" hangingPunct="1">
              <a:defRPr/>
            </a:pPr>
            <a:r>
              <a:rPr lang="en-US" sz="1600" b="0" dirty="0" smtClean="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smtClean="0"/>
              <a:t>802.11 frame: Addressing</a:t>
            </a:r>
            <a:endParaRPr lang="en-US" dirty="0"/>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2</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1</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3</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4</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32</a:t>
            </a:fld>
            <a:endParaRPr lang="en-US"/>
          </a:p>
        </p:txBody>
      </p:sp>
    </p:spTree>
    <p:extLst>
      <p:ext uri="{BB962C8B-B14F-4D97-AF65-F5344CB8AC3E}">
        <p14:creationId xmlns:p14="http://schemas.microsoft.com/office/powerpoint/2010/main" val="83508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chemeClr val="accent1"/>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R1</a:t>
            </a:r>
          </a:p>
        </p:txBody>
      </p:sp>
      <p:grpSp>
        <p:nvGrpSpPr>
          <p:cNvPr id="411805" name="Group 157"/>
          <p:cNvGrpSpPr>
            <a:grpSpLocks/>
          </p:cNvGrpSpPr>
          <p:nvPr/>
        </p:nvGrpSpPr>
        <p:grpSpPr bwMode="auto">
          <a:xfrm>
            <a:off x="349250" y="2820988"/>
            <a:ext cx="5356225" cy="3797300"/>
            <a:chOff x="268" y="1180"/>
            <a:chExt cx="3374" cy="2392"/>
          </a:xfrm>
        </p:grpSpPr>
        <p:sp>
          <p:nvSpPr>
            <p:cNvPr id="29747" name="Line 94"/>
            <p:cNvSpPr>
              <a:spLocks noChangeShapeType="1"/>
            </p:cNvSpPr>
            <p:nvPr/>
          </p:nvSpPr>
          <p:spPr bwMode="auto">
            <a:xfrm>
              <a:off x="1612" y="1180"/>
              <a:ext cx="566" cy="211"/>
            </a:xfrm>
            <a:prstGeom prst="line">
              <a:avLst/>
            </a:prstGeom>
            <a:noFill/>
            <a:ln w="5715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AP MAC </a:t>
              </a:r>
              <a:r>
                <a:rPr lang="en-US" b="0" dirty="0" err="1" smtClean="0">
                  <a:latin typeface="Arial" charset="0"/>
                  <a:cs typeface="Arial" charset="0"/>
                </a:rPr>
                <a:t>addr</a:t>
              </a:r>
              <a:r>
                <a:rPr lang="en-US" b="0" dirty="0" smtClean="0">
                  <a:latin typeface="Arial" charset="0"/>
                  <a:cs typeface="Arial" charset="0"/>
                </a:rPr>
                <a:t>     H1 MAC </a:t>
              </a:r>
              <a:r>
                <a:rPr lang="en-US" b="0" dirty="0" err="1" smtClean="0">
                  <a:latin typeface="Arial" charset="0"/>
                  <a:cs typeface="Arial" charset="0"/>
                </a:rPr>
                <a:t>addr</a:t>
              </a:r>
              <a:r>
                <a:rPr lang="en-US" b="0" dirty="0" smtClean="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3</a:t>
              </a:r>
            </a:p>
          </p:txBody>
        </p:sp>
        <p:sp>
          <p:nvSpPr>
            <p:cNvPr id="29763" name="Text Box 123"/>
            <p:cNvSpPr txBox="1">
              <a:spLocks noChangeArrowheads="1"/>
            </p:cNvSpPr>
            <p:nvPr/>
          </p:nvSpPr>
          <p:spPr bwMode="auto">
            <a:xfrm>
              <a:off x="2619" y="3339"/>
              <a:ext cx="96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11</a:t>
              </a:r>
              <a:r>
                <a:rPr lang="en-US" dirty="0" smtClean="0">
                  <a:solidFill>
                    <a:srgbClr val="C00000"/>
                  </a:solidFill>
                  <a:latin typeface="Arial" charset="0"/>
                  <a:cs typeface="Arial" charset="0"/>
                </a:rPr>
                <a:t> </a:t>
              </a:r>
              <a:r>
                <a:rPr lang="en-US" dirty="0" smtClean="0">
                  <a:latin typeface="Arial" charset="0"/>
                  <a:cs typeface="Arial" charset="0"/>
                </a:rPr>
                <a:t>frame</a:t>
              </a:r>
            </a:p>
          </p:txBody>
        </p:sp>
      </p:grpSp>
      <p:grpSp>
        <p:nvGrpSpPr>
          <p:cNvPr id="411808" name="Group 160"/>
          <p:cNvGrpSpPr>
            <a:grpSpLocks/>
          </p:cNvGrpSpPr>
          <p:nvPr/>
        </p:nvGrpSpPr>
        <p:grpSpPr bwMode="auto">
          <a:xfrm>
            <a:off x="3811588" y="3240088"/>
            <a:ext cx="4186238" cy="2155825"/>
            <a:chOff x="2401" y="1771"/>
            <a:chExt cx="2637" cy="135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R1 MAC </a:t>
              </a:r>
              <a:r>
                <a:rPr lang="en-US" b="0" dirty="0" err="1" smtClean="0">
                  <a:latin typeface="Arial" charset="0"/>
                  <a:cs typeface="Arial" charset="0"/>
                </a:rPr>
                <a:t>addr</a:t>
              </a:r>
              <a:r>
                <a:rPr lang="en-US" b="0" dirty="0" smtClean="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source address </a:t>
              </a:r>
            </a:p>
          </p:txBody>
        </p:sp>
        <p:sp>
          <p:nvSpPr>
            <p:cNvPr id="29734" name="Text Box 156"/>
            <p:cNvSpPr txBox="1">
              <a:spLocks noChangeArrowheads="1"/>
            </p:cNvSpPr>
            <p:nvPr/>
          </p:nvSpPr>
          <p:spPr bwMode="auto">
            <a:xfrm>
              <a:off x="4146" y="2896"/>
              <a:ext cx="89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3</a:t>
              </a:r>
              <a:r>
                <a:rPr lang="en-US" dirty="0" smtClean="0">
                  <a:solidFill>
                    <a:srgbClr val="FF0000"/>
                  </a:solidFill>
                  <a:latin typeface="Arial" charset="0"/>
                  <a:cs typeface="Arial" charset="0"/>
                </a:rPr>
                <a:t> </a:t>
              </a:r>
              <a:r>
                <a:rPr lang="en-US" dirty="0" smtClean="0">
                  <a:latin typeface="Arial" charset="0"/>
                  <a:cs typeface="Arial" charset="0"/>
                </a:rPr>
                <a:t>frame</a:t>
              </a:r>
            </a:p>
          </p:txBody>
        </p:sp>
      </p:grpSp>
      <p:sp>
        <p:nvSpPr>
          <p:cNvPr id="5" name="Title 4"/>
          <p:cNvSpPr>
            <a:spLocks noGrp="1"/>
          </p:cNvSpPr>
          <p:nvPr>
            <p:ph type="title"/>
          </p:nvPr>
        </p:nvSpPr>
        <p:spPr/>
        <p:txBody>
          <a:bodyPr/>
          <a:lstStyle/>
          <a:p>
            <a:r>
              <a:rPr lang="en-US" dirty="0" smtClean="0"/>
              <a:t>Why do we need Address 3?</a:t>
            </a:r>
            <a:endParaRPr lang="en-US" dirty="0"/>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33</a:t>
            </a:fld>
            <a:endParaRPr lang="en-US"/>
          </a:p>
        </p:txBody>
      </p:sp>
    </p:spTree>
    <p:extLst>
      <p:ext uri="{BB962C8B-B14F-4D97-AF65-F5344CB8AC3E}">
        <p14:creationId xmlns:p14="http://schemas.microsoft.com/office/powerpoint/2010/main" val="1641696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a:t>
            </a:r>
            <a:r>
              <a:rPr lang="en-US" dirty="0" smtClean="0"/>
              <a:t>Mobility </a:t>
            </a:r>
            <a:r>
              <a:rPr lang="en-US" dirty="0"/>
              <a:t>within same </a:t>
            </a:r>
            <a:r>
              <a:rPr lang="en-US" dirty="0" smtClean="0"/>
              <a:t>subnet</a:t>
            </a:r>
            <a:endParaRPr lang="en-US" dirty="0"/>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smtClean="0"/>
              <a:t>Self-learning: Switch </a:t>
            </a:r>
            <a:r>
              <a:rPr lang="en-US" dirty="0"/>
              <a:t>will see frame from H1 </a:t>
            </a:r>
            <a:r>
              <a:rPr lang="en-US" dirty="0" smtClean="0"/>
              <a:t>and </a:t>
            </a:r>
            <a:r>
              <a:rPr lang="ja-JP" altLang="en-US" dirty="0" smtClean="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 name="Slide Number Placeholder 10"/>
          <p:cNvSpPr>
            <a:spLocks noGrp="1"/>
          </p:cNvSpPr>
          <p:nvPr>
            <p:ph type="sldNum" sz="quarter" idx="12"/>
          </p:nvPr>
        </p:nvSpPr>
        <p:spPr/>
        <p:txBody>
          <a:bodyPr/>
          <a:lstStyle/>
          <a:p>
            <a:fld id="{F36FED86-94EF-254D-90EE-B810FE8299EE}" type="slidenum">
              <a:rPr lang="en-US" smtClean="0"/>
              <a:pPr/>
              <a:t>34</a:t>
            </a:fld>
            <a:endParaRPr lang="en-US"/>
          </a:p>
        </p:txBody>
      </p:sp>
    </p:spTree>
    <p:extLst>
      <p:ext uri="{BB962C8B-B14F-4D97-AF65-F5344CB8AC3E}">
        <p14:creationId xmlns:p14="http://schemas.microsoft.com/office/powerpoint/2010/main" val="1096036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a:t>
            </a:r>
            <a:r>
              <a:rPr lang="en-US" dirty="0" smtClean="0"/>
              <a:t>Personal </a:t>
            </a:r>
            <a:r>
              <a:rPr lang="en-US" dirty="0"/>
              <a:t>area network</a:t>
            </a:r>
          </a:p>
        </p:txBody>
      </p:sp>
      <p:sp>
        <p:nvSpPr>
          <p:cNvPr id="34834" name="Rectangle 44"/>
          <p:cNvSpPr>
            <a:spLocks noGrp="1" noChangeArrowheads="1"/>
          </p:cNvSpPr>
          <p:nvPr>
            <p:ph sz="half" idx="1"/>
          </p:nvPr>
        </p:nvSpPr>
        <p:spPr/>
        <p:txBody>
          <a:bodyPr>
            <a:normAutofit fontScale="92500" lnSpcReduction="10000"/>
          </a:bodyPr>
          <a:lstStyle/>
          <a:p>
            <a:r>
              <a:rPr lang="en-US" dirty="0"/>
              <a:t>802.15: evolved from Bluetooth specification</a:t>
            </a:r>
          </a:p>
          <a:p>
            <a:r>
              <a:rPr lang="en-US" dirty="0" smtClean="0"/>
              <a:t>Less than 10 m diameter</a:t>
            </a:r>
          </a:p>
          <a:p>
            <a:r>
              <a:rPr lang="en-US" dirty="0"/>
              <a:t>R</a:t>
            </a:r>
            <a:r>
              <a:rPr lang="en-US" dirty="0" smtClean="0"/>
              <a:t>eplacement for cables (mouse, keyboard, headphones)</a:t>
            </a:r>
          </a:p>
          <a:p>
            <a:r>
              <a:rPr lang="en-US" dirty="0" smtClean="0">
                <a:solidFill>
                  <a:schemeClr val="accent5"/>
                </a:solidFill>
              </a:rPr>
              <a:t>Ad-hoc</a:t>
            </a:r>
            <a:r>
              <a:rPr lang="en-US" dirty="0" smtClean="0"/>
              <a:t>: no infrastructure</a:t>
            </a:r>
          </a:p>
          <a:p>
            <a:r>
              <a:rPr lang="en-US" dirty="0">
                <a:solidFill>
                  <a:schemeClr val="accent5"/>
                </a:solidFill>
              </a:rPr>
              <a:t>M</a:t>
            </a:r>
            <a:r>
              <a:rPr lang="en-US" dirty="0" smtClean="0">
                <a:solidFill>
                  <a:schemeClr val="accent5"/>
                </a:solidFill>
              </a:rPr>
              <a:t>aster/slaves</a:t>
            </a:r>
            <a:r>
              <a:rPr lang="en-US" dirty="0" smtClean="0"/>
              <a:t>:</a:t>
            </a:r>
          </a:p>
          <a:p>
            <a:pPr lvl="1"/>
            <a:r>
              <a:rPr lang="en-US" dirty="0"/>
              <a:t>S</a:t>
            </a:r>
            <a:r>
              <a:rPr lang="en-US" dirty="0" smtClean="0"/>
              <a:t>laves request permission to send (to master)</a:t>
            </a:r>
          </a:p>
          <a:p>
            <a:pPr lvl="1"/>
            <a:r>
              <a:rPr lang="en-US" dirty="0"/>
              <a:t>M</a:t>
            </a:r>
            <a:r>
              <a:rPr lang="en-US" dirty="0" smtClean="0"/>
              <a:t>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accent1">
                <a:lumMod val="40000"/>
                <a:lumOff val="6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mn-cs"/>
                </a:rPr>
                <a:t>radius of</a:t>
              </a:r>
            </a:p>
            <a:p>
              <a:pPr eaLnBrk="1" hangingPunct="1">
                <a:defRPr/>
              </a:pPr>
              <a:r>
                <a:rPr lang="en-US" sz="1600" dirty="0" smtClean="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smtClean="0">
                  <a:latin typeface="Arial" charset="0"/>
                  <a:cs typeface="+mn-cs"/>
                </a:rPr>
                <a:t>Parked </a:t>
              </a:r>
              <a:r>
                <a:rPr lang="en-US" dirty="0" smtClean="0">
                  <a:latin typeface="Arial" charset="0"/>
                  <a:cs typeface="+mn-cs"/>
                </a:rPr>
                <a:t>device (inactive)</a:t>
              </a:r>
            </a:p>
          </p:txBody>
        </p:sp>
      </p:grpSp>
      <p:sp>
        <p:nvSpPr>
          <p:cNvPr id="12" name="Slide Number Placeholder 11"/>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2036359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Wireless networking introduces more challenges than wired networks</a:t>
            </a:r>
          </a:p>
          <a:p>
            <a:pPr lvl="1"/>
            <a:r>
              <a:rPr lang="en-US" dirty="0" smtClean="0"/>
              <a:t>Interference, attenuation, multipath, hidden terminals, etc.</a:t>
            </a:r>
          </a:p>
          <a:p>
            <a:r>
              <a:rPr lang="en-US" dirty="0" smtClean="0"/>
              <a:t>CSMA/CD doesn’t work because collision detection is difficult </a:t>
            </a:r>
          </a:p>
          <a:p>
            <a:pPr lvl="1"/>
            <a:r>
              <a:rPr lang="en-US" dirty="0" smtClean="0"/>
              <a:t>Instead, CSMA/CA is used that avoid collisions by reserving the channel a priori</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986920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37</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1" dirty="0">
                <a:ea typeface="Arial" charset="0"/>
                <a:cs typeface="Arial" charset="0"/>
              </a:rPr>
              <a:t>W</a:t>
            </a:r>
            <a:r>
              <a:rPr lang="en-US" sz="2400" b="1" dirty="0" smtClean="0">
                <a:ea typeface="Arial" charset="0"/>
                <a:cs typeface="Arial" charset="0"/>
              </a:rPr>
              <a:t>ireless </a:t>
            </a:r>
            <a:r>
              <a:rPr lang="en-US" sz="2400" b="1" dirty="0">
                <a:ea typeface="Arial" charset="0"/>
                <a:cs typeface="Arial" charset="0"/>
              </a:rPr>
              <a:t>hosts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L</a:t>
            </a:r>
            <a:r>
              <a:rPr lang="en-US" sz="2000" b="0" dirty="0" smtClean="0">
                <a:ea typeface="Arial" charset="0"/>
                <a:cs typeface="Arial" charset="0"/>
              </a:rPr>
              <a:t>aptop</a:t>
            </a:r>
            <a:r>
              <a:rPr lang="en-US" sz="2000" b="0" dirty="0">
                <a:ea typeface="Arial" charset="0"/>
                <a:cs typeface="Arial" charset="0"/>
              </a:rPr>
              <a:t>, smartphone</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R</a:t>
            </a:r>
            <a:r>
              <a:rPr lang="en-US" sz="2000" b="0" dirty="0" smtClean="0">
                <a:ea typeface="Arial" charset="0"/>
                <a:cs typeface="Arial" charset="0"/>
              </a:rPr>
              <a:t>un </a:t>
            </a:r>
            <a:r>
              <a:rPr lang="en-US" sz="2000" b="0" dirty="0">
                <a:ea typeface="Arial" charset="0"/>
                <a:cs typeface="Arial" charset="0"/>
              </a:rPr>
              <a:t>applications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ay </a:t>
            </a:r>
            <a:r>
              <a:rPr lang="en-US" sz="2000" b="0" dirty="0">
                <a:ea typeface="Arial" charset="0"/>
                <a:cs typeface="Arial" charset="0"/>
              </a:rPr>
              <a:t>be stationary (non-mobile) or mobile</a:t>
            </a:r>
          </a:p>
          <a:p>
            <a:pPr marL="635000" lvl="1" indent="-177800">
              <a:lnSpc>
                <a:spcPct val="90000"/>
              </a:lnSpc>
              <a:spcBef>
                <a:spcPct val="20000"/>
              </a:spcBef>
              <a:buClr>
                <a:srgbClr val="000099"/>
              </a:buClr>
              <a:buFont typeface="Arial" charset="0"/>
              <a:buChar char="•"/>
              <a:defRPr/>
            </a:pPr>
            <a:r>
              <a:rPr lang="en-US" b="0" dirty="0">
                <a:solidFill>
                  <a:schemeClr val="accent5"/>
                </a:solidFill>
                <a:ea typeface="Arial" charset="0"/>
                <a:cs typeface="Arial" charset="0"/>
              </a:rPr>
              <a:t>W</a:t>
            </a:r>
            <a:r>
              <a:rPr lang="en-US" b="0" dirty="0" smtClean="0">
                <a:solidFill>
                  <a:schemeClr val="accent5"/>
                </a:solidFill>
                <a:ea typeface="Arial" charset="0"/>
                <a:cs typeface="Arial" charset="0"/>
              </a:rPr>
              <a:t>ireless </a:t>
            </a:r>
            <a:r>
              <a:rPr lang="en-US" b="0" dirty="0">
                <a:solidFill>
                  <a:schemeClr val="accent5"/>
                </a:solidFill>
                <a:ea typeface="Arial" charset="0"/>
                <a:cs typeface="Arial" charset="0"/>
              </a:rPr>
              <a:t>does </a:t>
            </a:r>
            <a:r>
              <a:rPr lang="en-US" b="0" i="1" dirty="0">
                <a:solidFill>
                  <a:schemeClr val="accent5"/>
                </a:solidFill>
                <a:ea typeface="Arial" charset="0"/>
                <a:cs typeface="Arial" charset="0"/>
              </a:rPr>
              <a:t>not</a:t>
            </a:r>
            <a:r>
              <a:rPr lang="en-US" b="0" dirty="0">
                <a:solidFill>
                  <a:schemeClr val="accent5"/>
                </a:solidFill>
                <a:ea typeface="Arial" charset="0"/>
                <a:cs typeface="Arial" charset="0"/>
              </a:rPr>
              <a:t> always mean mobility</a:t>
            </a:r>
          </a:p>
        </p:txBody>
      </p:sp>
      <p:sp>
        <p:nvSpPr>
          <p:cNvPr id="4" name="Slide Number Placeholder 3"/>
          <p:cNvSpPr>
            <a:spLocks noGrp="1"/>
          </p:cNvSpPr>
          <p:nvPr>
            <p:ph type="sldNum" sz="quarter" idx="12"/>
          </p:nvPr>
        </p:nvSpPr>
        <p:spPr/>
        <p:txBody>
          <a:bodyPr/>
          <a:lstStyle/>
          <a:p>
            <a:fld id="{9507A418-0CEB-9E4A-BA45-3B7D3D133EB9}" type="slidenum">
              <a:rPr lang="en-US" smtClean="0"/>
              <a:pPr/>
              <a:t>4</a:t>
            </a:fld>
            <a:endParaRPr lang="en-US"/>
          </a:p>
        </p:txBody>
      </p:sp>
    </p:spTree>
    <p:extLst>
      <p:ext uri="{BB962C8B-B14F-4D97-AF65-F5344CB8AC3E}">
        <p14:creationId xmlns:p14="http://schemas.microsoft.com/office/powerpoint/2010/main" val="16961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Wireless vs. mobile</a:t>
            </a:r>
            <a:endParaRPr lang="en-US" dirty="0"/>
          </a:p>
        </p:txBody>
      </p:sp>
      <p:sp>
        <p:nvSpPr>
          <p:cNvPr id="7" name="Content Placeholder 6"/>
          <p:cNvSpPr>
            <a:spLocks noGrp="1"/>
          </p:cNvSpPr>
          <p:nvPr>
            <p:ph idx="1"/>
          </p:nvPr>
        </p:nvSpPr>
        <p:spPr/>
        <p:txBody>
          <a:bodyPr/>
          <a:lstStyle/>
          <a:p>
            <a:r>
              <a:rPr lang="en-US" dirty="0" smtClean="0"/>
              <a:t>Wireless networks deal with communication over wireless links</a:t>
            </a:r>
          </a:p>
          <a:p>
            <a:r>
              <a:rPr lang="en-US" dirty="0" smtClean="0"/>
              <a:t>Mobility deals with handling mobile users that change point of attachment to network</a:t>
            </a:r>
          </a:p>
          <a:p>
            <a:pPr lvl="1"/>
            <a:r>
              <a:rPr lang="en-US" dirty="0" smtClean="0"/>
              <a:t>Non-wireless networks may also have to deal with mobility issues</a:t>
            </a:r>
          </a:p>
          <a:p>
            <a:pPr lvl="1"/>
            <a:r>
              <a:rPr lang="en-US" dirty="0">
                <a:solidFill>
                  <a:schemeClr val="accent5"/>
                </a:solidFill>
                <a:ea typeface="Arial" charset="0"/>
                <a:cs typeface="Arial" charset="0"/>
              </a:rPr>
              <a:t>Handoff</a:t>
            </a:r>
            <a:r>
              <a:rPr lang="en-US" dirty="0">
                <a:ea typeface="Arial" charset="0"/>
                <a:cs typeface="Arial" charset="0"/>
              </a:rPr>
              <a:t>: </a:t>
            </a:r>
            <a:r>
              <a:rPr lang="en-US" dirty="0" smtClean="0">
                <a:ea typeface="Arial" charset="0"/>
                <a:cs typeface="Arial" charset="0"/>
              </a:rPr>
              <a:t>Mobile </a:t>
            </a:r>
            <a:r>
              <a:rPr lang="en-US" dirty="0">
                <a:ea typeface="Arial" charset="0"/>
                <a:cs typeface="Arial" charset="0"/>
              </a:rPr>
              <a:t>changes base station providing connection into wired </a:t>
            </a:r>
            <a:r>
              <a:rPr lang="en-US" dirty="0" smtClean="0">
                <a:ea typeface="Arial" charset="0"/>
                <a:cs typeface="Arial" charset="0"/>
              </a:rPr>
              <a:t>network</a:t>
            </a:r>
            <a:endParaRPr lang="en-US" dirty="0">
              <a:ea typeface="Arial" charset="0"/>
              <a:cs typeface="Arial"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5</a:t>
            </a:fld>
            <a:endParaRPr lang="en-US"/>
          </a:p>
        </p:txBody>
      </p:sp>
    </p:spTree>
    <p:extLst>
      <p:ext uri="{BB962C8B-B14F-4D97-AF65-F5344CB8AC3E}">
        <p14:creationId xmlns:p14="http://schemas.microsoft.com/office/powerpoint/2010/main" val="355429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Base </a:t>
            </a:r>
            <a:r>
              <a:rPr lang="en-US" sz="2400" b="1" dirty="0">
                <a:ea typeface="Arial" charset="0"/>
                <a:cs typeface="Arial" charset="0"/>
              </a:rPr>
              <a:t>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connected to wired network</a:t>
            </a:r>
          </a:p>
          <a:p>
            <a:pPr marL="180975" indent="-180975">
              <a:lnSpc>
                <a:spcPct val="90000"/>
              </a:lnSpc>
              <a:spcBef>
                <a:spcPct val="20000"/>
              </a:spcBef>
              <a:buClr>
                <a:srgbClr val="000099"/>
              </a:buClr>
              <a:buSzPct val="100000"/>
              <a:buFont typeface="Arial" charset="0"/>
              <a:buChar char="•"/>
              <a:defRPr/>
            </a:pPr>
            <a:r>
              <a:rPr lang="en-US" sz="2000" b="0" dirty="0" smtClean="0">
                <a:solidFill>
                  <a:schemeClr val="accent5"/>
                </a:solidFill>
                <a:ea typeface="Arial" charset="0"/>
                <a:cs typeface="Arial" charset="0"/>
              </a:rPr>
              <a:t>Relay</a:t>
            </a:r>
            <a:r>
              <a:rPr lang="en-US" sz="2000" b="0" dirty="0" smtClean="0">
                <a:ea typeface="Arial" charset="0"/>
                <a:cs typeface="Arial" charset="0"/>
              </a:rPr>
              <a:t>: responsible </a:t>
            </a:r>
            <a:r>
              <a:rPr lang="en-US" sz="2000" b="0" dirty="0">
                <a:ea typeface="Arial" charset="0"/>
                <a:cs typeface="Arial" charset="0"/>
              </a:rPr>
              <a:t>for sending packets between wired network and wireless host(s) in its </a:t>
            </a:r>
            <a:r>
              <a:rPr lang="ja-JP" altLang="en-US" sz="2000" b="0" dirty="0">
                <a:ea typeface="Arial" charset="0"/>
                <a:cs typeface="Arial" charset="0"/>
              </a:rPr>
              <a:t>“</a:t>
            </a:r>
            <a:r>
              <a:rPr lang="en-US" sz="2000" b="0" dirty="0">
                <a:ea typeface="Arial" charset="0"/>
                <a:cs typeface="Arial" charset="0"/>
              </a:rPr>
              <a:t>area</a:t>
            </a:r>
            <a:r>
              <a:rPr lang="ja-JP" altLang="en-US" sz="2000" b="0" dirty="0">
                <a:ea typeface="Arial" charset="0"/>
                <a:cs typeface="Arial" charset="0"/>
              </a:rPr>
              <a:t>”</a:t>
            </a:r>
            <a:endParaRPr lang="en-US" sz="2000" b="0" dirty="0">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ea typeface="Arial" charset="0"/>
                <a:cs typeface="Arial" charset="0"/>
              </a:rPr>
              <a:t>E</a:t>
            </a:r>
            <a:r>
              <a:rPr lang="en-US" sz="2000" b="0" dirty="0" smtClean="0">
                <a:ea typeface="Arial" charset="0"/>
                <a:cs typeface="Arial" charset="0"/>
              </a:rPr>
              <a:t>.g</a:t>
            </a:r>
            <a:r>
              <a:rPr lang="en-US" sz="2000" b="0" dirty="0">
                <a:ea typeface="Arial" charset="0"/>
                <a:cs typeface="Arial" charset="0"/>
              </a:rPr>
              <a:t>., cell towers,  802.11 access points </a:t>
            </a:r>
            <a:r>
              <a:rPr lang="en-US" sz="2000" b="0" dirty="0" smtClean="0">
                <a:ea typeface="Arial" charset="0"/>
                <a:cs typeface="Arial" charset="0"/>
              </a:rPr>
              <a:t>(AP)</a:t>
            </a:r>
            <a:endParaRPr lang="en-US" sz="2000" b="0" dirty="0">
              <a:ea typeface="Arial" charset="0"/>
              <a:cs typeface="Arial"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553735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Wireless </a:t>
            </a:r>
            <a:r>
              <a:rPr lang="en-US" sz="2400" b="1" dirty="0">
                <a:ea typeface="Arial" charset="0"/>
                <a:cs typeface="Arial" charset="0"/>
              </a:rPr>
              <a:t>link</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A</a:t>
            </a:r>
            <a:r>
              <a:rPr lang="en-US" sz="2000" b="0" dirty="0" smtClean="0">
                <a:ea typeface="Arial" charset="0"/>
                <a:cs typeface="Arial" charset="0"/>
              </a:rPr>
              <a:t>lso </a:t>
            </a:r>
            <a:r>
              <a:rPr lang="en-US" sz="2000" b="0" dirty="0">
                <a:ea typeface="Arial" charset="0"/>
                <a:cs typeface="Arial" charset="0"/>
              </a:rPr>
              <a:t>used as backbone link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ultiple </a:t>
            </a:r>
            <a:r>
              <a:rPr lang="en-US" sz="2000" b="0" dirty="0">
                <a:ea typeface="Arial" charset="0"/>
                <a:cs typeface="Arial" charset="0"/>
              </a:rPr>
              <a:t>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V</a:t>
            </a:r>
            <a:r>
              <a:rPr lang="en-US" sz="2000" b="0" dirty="0" smtClean="0">
                <a:ea typeface="Arial" charset="0"/>
                <a:cs typeface="Arial" charset="0"/>
              </a:rPr>
              <a:t>arious </a:t>
            </a:r>
            <a:r>
              <a:rPr lang="en-US" sz="2000" b="0" dirty="0">
                <a:ea typeface="Arial" charset="0"/>
                <a:cs typeface="Arial" charset="0"/>
              </a:rPr>
              <a:t>data rates, transmission distance</a:t>
            </a: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1251125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1554" y="5691187"/>
            <a:ext cx="8386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Indoor</a:t>
            </a:r>
          </a:p>
          <a:p>
            <a:pPr algn="ctr" eaLnBrk="1" hangingPunct="1">
              <a:defRPr/>
            </a:pPr>
            <a:r>
              <a:rPr lang="en-US" sz="1400" b="0" dirty="0" smtClean="0">
                <a:latin typeface="Arial" charset="0"/>
                <a:cs typeface="+mn-cs"/>
              </a:rPr>
              <a:t>10-30m</a:t>
            </a:r>
          </a:p>
        </p:txBody>
      </p:sp>
      <p:sp>
        <p:nvSpPr>
          <p:cNvPr id="8200" name="Text Box 114"/>
          <p:cNvSpPr txBox="1">
            <a:spLocks noChangeArrowheads="1"/>
          </p:cNvSpPr>
          <p:nvPr/>
        </p:nvSpPr>
        <p:spPr bwMode="auto">
          <a:xfrm>
            <a:off x="3213574" y="5694362"/>
            <a:ext cx="1018227"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50-200m</a:t>
            </a:r>
          </a:p>
        </p:txBody>
      </p:sp>
      <p:sp>
        <p:nvSpPr>
          <p:cNvPr id="8201" name="Text Box 115"/>
          <p:cNvSpPr txBox="1">
            <a:spLocks noChangeArrowheads="1"/>
          </p:cNvSpPr>
          <p:nvPr/>
        </p:nvSpPr>
        <p:spPr bwMode="auto">
          <a:xfrm>
            <a:off x="4690420" y="5699125"/>
            <a:ext cx="1249060"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Mid-range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200m – 4 Km</a:t>
            </a:r>
          </a:p>
        </p:txBody>
      </p:sp>
      <p:sp>
        <p:nvSpPr>
          <p:cNvPr id="8202" name="Text Box 116"/>
          <p:cNvSpPr txBox="1">
            <a:spLocks noChangeArrowheads="1"/>
          </p:cNvSpPr>
          <p:nvPr/>
        </p:nvSpPr>
        <p:spPr bwMode="auto">
          <a:xfrm>
            <a:off x="6194812" y="5699125"/>
            <a:ext cx="1364477"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Long-range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5Km – 20 Km</a:t>
            </a:r>
          </a:p>
        </p:txBody>
      </p:sp>
      <p:sp>
        <p:nvSpPr>
          <p:cNvPr id="8203" name="Text Box 117"/>
          <p:cNvSpPr txBox="1">
            <a:spLocks noChangeArrowheads="1"/>
          </p:cNvSpPr>
          <p:nvPr/>
        </p:nvSpPr>
        <p:spPr bwMode="auto">
          <a:xfrm>
            <a:off x="677021" y="5078412"/>
            <a:ext cx="63350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.056</a:t>
            </a:r>
            <a:endParaRPr lang="en-US" sz="1400" b="0" dirty="0" smtClean="0">
              <a:latin typeface="Arial" charset="0"/>
              <a:cs typeface="+mn-cs"/>
            </a:endParaRPr>
          </a:p>
        </p:txBody>
      </p:sp>
      <p:sp>
        <p:nvSpPr>
          <p:cNvPr id="8204" name="Text Box 118"/>
          <p:cNvSpPr txBox="1">
            <a:spLocks noChangeArrowheads="1"/>
          </p:cNvSpPr>
          <p:nvPr/>
        </p:nvSpPr>
        <p:spPr bwMode="auto">
          <a:xfrm>
            <a:off x="680196" y="4646612"/>
            <a:ext cx="63350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.384</a:t>
            </a:r>
            <a:endParaRPr lang="en-US" sz="1400" b="0" dirty="0" smtClean="0">
              <a:latin typeface="Arial" charset="0"/>
              <a:cs typeface="+mn-cs"/>
            </a:endParaRPr>
          </a:p>
        </p:txBody>
      </p:sp>
      <p:sp>
        <p:nvSpPr>
          <p:cNvPr id="8205" name="Text Box 119"/>
          <p:cNvSpPr txBox="1">
            <a:spLocks noChangeArrowheads="1"/>
          </p:cNvSpPr>
          <p:nvPr/>
        </p:nvSpPr>
        <p:spPr bwMode="auto">
          <a:xfrm>
            <a:off x="923047" y="3956050"/>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1</a:t>
            </a:r>
            <a:endParaRPr lang="en-US" sz="1400" b="0" dirty="0" smtClean="0">
              <a:latin typeface="Arial" charset="0"/>
              <a:cs typeface="+mn-cs"/>
            </a:endParaRPr>
          </a:p>
        </p:txBody>
      </p:sp>
      <p:sp>
        <p:nvSpPr>
          <p:cNvPr id="8206" name="Text Box 120"/>
          <p:cNvSpPr txBox="1">
            <a:spLocks noChangeArrowheads="1"/>
          </p:cNvSpPr>
          <p:nvPr/>
        </p:nvSpPr>
        <p:spPr bwMode="auto">
          <a:xfrm>
            <a:off x="921460" y="3524250"/>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a:t>
            </a:r>
            <a:endParaRPr lang="en-US" sz="1400" b="0" dirty="0" smtClean="0">
              <a:latin typeface="Arial" charset="0"/>
              <a:cs typeface="+mn-cs"/>
            </a:endParaRPr>
          </a:p>
        </p:txBody>
      </p:sp>
      <p:sp>
        <p:nvSpPr>
          <p:cNvPr id="8207" name="Text Box 121"/>
          <p:cNvSpPr txBox="1">
            <a:spLocks noChangeArrowheads="1"/>
          </p:cNvSpPr>
          <p:nvPr/>
        </p:nvSpPr>
        <p:spPr bwMode="auto">
          <a:xfrm>
            <a:off x="631512" y="3128962"/>
            <a:ext cx="6292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5-11</a:t>
            </a:r>
            <a:endParaRPr lang="en-US" sz="1400" b="0" dirty="0" smtClean="0">
              <a:latin typeface="Arial" charset="0"/>
              <a:cs typeface="+mn-cs"/>
            </a:endParaRPr>
          </a:p>
        </p:txBody>
      </p:sp>
      <p:sp>
        <p:nvSpPr>
          <p:cNvPr id="8208" name="Text Box 122"/>
          <p:cNvSpPr txBox="1">
            <a:spLocks noChangeArrowheads="1"/>
          </p:cNvSpPr>
          <p:nvPr/>
        </p:nvSpPr>
        <p:spPr bwMode="auto">
          <a:xfrm>
            <a:off x="812890" y="2713037"/>
            <a:ext cx="44114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54</a:t>
            </a:r>
            <a:endParaRPr lang="en-US" sz="1400" b="0" dirty="0" smtClean="0">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chemeClr val="accent1"/>
          </a:solidFill>
          <a:ln>
            <a:solidFill>
              <a:schemeClr val="tx1"/>
            </a:solid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chemeClr val="accent1"/>
          </a:solidFill>
          <a:ln>
            <a:solidFill>
              <a:schemeClr val="tx1"/>
            </a:solid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 point-to-point</a:t>
            </a:r>
          </a:p>
        </p:txBody>
      </p:sp>
      <p:sp>
        <p:nvSpPr>
          <p:cNvPr id="8227" name="Text Box 144"/>
          <p:cNvSpPr txBox="1">
            <a:spLocks noChangeArrowheads="1"/>
          </p:cNvSpPr>
          <p:nvPr/>
        </p:nvSpPr>
        <p:spPr bwMode="auto">
          <a:xfrm>
            <a:off x="712256" y="2300287"/>
            <a:ext cx="5693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450</a:t>
            </a:r>
            <a:endParaRPr lang="en-US" sz="1400" b="0" dirty="0" smtClean="0">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802.11n</a:t>
            </a:r>
          </a:p>
        </p:txBody>
      </p:sp>
      <p:sp>
        <p:nvSpPr>
          <p:cNvPr id="8230" name="Text Box 147"/>
          <p:cNvSpPr txBox="1">
            <a:spLocks noChangeArrowheads="1"/>
          </p:cNvSpPr>
          <p:nvPr/>
        </p:nvSpPr>
        <p:spPr bwMode="auto">
          <a:xfrm rot="-5400000">
            <a:off x="-455511" y="3693596"/>
            <a:ext cx="191590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cs typeface="+mn-cs"/>
              </a:rPr>
              <a:t>Data rate (Mbps)</a:t>
            </a:r>
          </a:p>
        </p:txBody>
      </p:sp>
      <p:sp>
        <p:nvSpPr>
          <p:cNvPr id="42" name="TextBox 41"/>
          <p:cNvSpPr txBox="1"/>
          <p:nvPr/>
        </p:nvSpPr>
        <p:spPr>
          <a:xfrm>
            <a:off x="208634" y="1879404"/>
            <a:ext cx="1041841" cy="369332"/>
          </a:xfrm>
          <a:prstGeom prst="rect">
            <a:avLst/>
          </a:prstGeom>
          <a:solidFill>
            <a:schemeClr val="bg1"/>
          </a:solidFill>
        </p:spPr>
        <p:txBody>
          <a:bodyPr wrap="square" rtlCol="0">
            <a:spAutoFit/>
          </a:bodyPr>
          <a:lstStyle/>
          <a:p>
            <a:pPr algn="r"/>
            <a:r>
              <a:rPr lang="en-US" b="0" dirty="0" smtClean="0"/>
              <a:t>1300</a:t>
            </a:r>
            <a:endParaRPr lang="en-US" b="0" dirty="0"/>
          </a:p>
        </p:txBody>
      </p:sp>
      <p:sp>
        <p:nvSpPr>
          <p:cNvPr id="46" name="Rectangle 145"/>
          <p:cNvSpPr>
            <a:spLocks noChangeArrowheads="1"/>
          </p:cNvSpPr>
          <p:nvPr/>
        </p:nvSpPr>
        <p:spPr bwMode="auto">
          <a:xfrm>
            <a:off x="1325167" y="1930490"/>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893193" cy="307777"/>
          </a:xfrm>
          <a:prstGeom prst="rect">
            <a:avLst/>
          </a:prstGeom>
          <a:noFill/>
          <a:ln>
            <a:noFill/>
          </a:ln>
        </p:spPr>
        <p:txBody>
          <a:bodyPr wrap="none" rtlCol="0">
            <a:spAutoFit/>
          </a:bodyPr>
          <a:lstStyle/>
          <a:p>
            <a:r>
              <a:rPr lang="en-US" sz="1400" b="1" dirty="0" smtClean="0"/>
              <a:t>802.11 ac</a:t>
            </a:r>
            <a:endParaRPr lang="en-US" sz="1400" b="1" dirty="0"/>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85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modes of operation</a:t>
            </a:r>
            <a:endParaRPr lang="en-US" dirty="0"/>
          </a:p>
        </p:txBody>
      </p:sp>
      <p:sp>
        <p:nvSpPr>
          <p:cNvPr id="7" name="Content Placeholder 6"/>
          <p:cNvSpPr>
            <a:spLocks noGrp="1"/>
          </p:cNvSpPr>
          <p:nvPr>
            <p:ph idx="1"/>
          </p:nvPr>
        </p:nvSpPr>
        <p:spPr>
          <a:ln>
            <a:noFill/>
          </a:ln>
        </p:spPr>
        <p:txBody>
          <a:bodyPr/>
          <a:lstStyle/>
          <a:p>
            <a:r>
              <a:rPr lang="en-US" dirty="0" smtClean="0">
                <a:solidFill>
                  <a:schemeClr val="accent5"/>
                </a:solidFill>
              </a:rPr>
              <a:t>Infrastructure mode</a:t>
            </a:r>
            <a:r>
              <a:rPr lang="en-US" dirty="0" smtClean="0"/>
              <a:t>: Base stations connect mobiles to wired network</a:t>
            </a:r>
          </a:p>
          <a:p>
            <a:r>
              <a:rPr lang="en-US" dirty="0" smtClean="0">
                <a:solidFill>
                  <a:schemeClr val="accent5"/>
                </a:solidFill>
              </a:rPr>
              <a:t>Ad-hoc mode</a:t>
            </a:r>
            <a:r>
              <a:rPr lang="en-US" dirty="0" smtClean="0"/>
              <a:t>: Wireless hosts organize themselves to communicate </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946004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1947</TotalTime>
  <Words>1795</Words>
  <Application>Microsoft Macintosh PowerPoint</Application>
  <PresentationFormat>On-screen Show (4:3)</PresentationFormat>
  <Paragraphs>468</Paragraphs>
  <Slides>37</Slides>
  <Notes>28</Notes>
  <HiddenSlides>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Calibri</vt:lpstr>
      <vt:lpstr>Calibri Light</vt:lpstr>
      <vt:lpstr>MS PGothic</vt:lpstr>
      <vt:lpstr>ＭＳ Ｐゴシック</vt:lpstr>
      <vt:lpstr>Times New Roman</vt:lpstr>
      <vt:lpstr>Wingdings</vt:lpstr>
      <vt:lpstr>宋体</vt:lpstr>
      <vt:lpstr>Arial</vt:lpstr>
      <vt:lpstr>Office Theme</vt:lpstr>
      <vt:lpstr>Clip</vt:lpstr>
      <vt:lpstr>EN.601.414/614 Computer Networks  Wireless</vt:lpstr>
      <vt:lpstr>Agenda</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366</cp:revision>
  <dcterms:created xsi:type="dcterms:W3CDTF">2017-09-02T14:15:58Z</dcterms:created>
  <dcterms:modified xsi:type="dcterms:W3CDTF">2019-04-22T18:25:13Z</dcterms:modified>
</cp:coreProperties>
</file>