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461" r:id="rId3"/>
    <p:sldId id="534" r:id="rId4"/>
    <p:sldId id="462" r:id="rId5"/>
    <p:sldId id="533" r:id="rId6"/>
    <p:sldId id="464" r:id="rId7"/>
    <p:sldId id="535" r:id="rId8"/>
    <p:sldId id="465" r:id="rId9"/>
    <p:sldId id="508" r:id="rId10"/>
    <p:sldId id="510" r:id="rId11"/>
    <p:sldId id="514" r:id="rId12"/>
    <p:sldId id="513" r:id="rId13"/>
    <p:sldId id="515" r:id="rId14"/>
    <p:sldId id="516" r:id="rId15"/>
    <p:sldId id="532" r:id="rId16"/>
    <p:sldId id="4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4507"/>
  </p:normalViewPr>
  <p:slideViewPr>
    <p:cSldViewPr snapToObjects="1">
      <p:cViewPr varScale="1">
        <p:scale>
          <a:sx n="148" d="100"/>
          <a:sy n="148" d="100"/>
        </p:scale>
        <p:origin x="9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Midterm Recap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Content: useful and practical</a:t>
            </a:r>
          </a:p>
          <a:p>
            <a:pPr lvl="2"/>
            <a:r>
              <a:rPr lang="en-US" dirty="0"/>
              <a:t>Reliable transport is used everywhere, and is critical to many applications, e.g., messages, web, remote control, etc.</a:t>
            </a:r>
          </a:p>
          <a:p>
            <a:pPr lvl="1"/>
            <a:r>
              <a:rPr lang="en-US" dirty="0"/>
              <a:t>Difficulty</a:t>
            </a:r>
          </a:p>
          <a:p>
            <a:pPr lvl="2"/>
            <a:r>
              <a:rPr lang="en-US" dirty="0"/>
              <a:t>Some students find it too easy, while others find too difficult</a:t>
            </a:r>
          </a:p>
          <a:p>
            <a:pPr lvl="3"/>
            <a:r>
              <a:rPr lang="en-US" dirty="0"/>
              <a:t>Assignment 1 is just a warm-up. Assignment 2 and 3 are the most important. Assignment 4 will be “easier” as it is towards the end of the semester.</a:t>
            </a:r>
          </a:p>
          <a:p>
            <a:pPr lvl="2"/>
            <a:r>
              <a:rPr lang="en-US" dirty="0"/>
              <a:t>Tedious things like handling input/output and multi-threading are an integral part of making it work in the real-world</a:t>
            </a:r>
          </a:p>
          <a:p>
            <a:pPr lvl="3"/>
            <a:r>
              <a:rPr lang="en-US" dirty="0"/>
              <a:t>Tons of lines of code at Google to make Page-Rank work and build a fast, scalable and reliable search engine</a:t>
            </a:r>
          </a:p>
          <a:p>
            <a:pPr lvl="2"/>
            <a:r>
              <a:rPr lang="en-US" dirty="0"/>
              <a:t>We use Python and provide some scaffolding code to abstract away most of the low-level tedious work</a:t>
            </a:r>
          </a:p>
          <a:p>
            <a:pPr lvl="3"/>
            <a:r>
              <a:rPr lang="en-US" dirty="0"/>
              <a:t>It is in C, and there is no scaffolding code at some other schools.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7EE2-7A2C-C249-BA99-AB5376D0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559-463E-6F46-9BB9-DB6665D5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  <a:p>
            <a:pPr lvl="1"/>
            <a:r>
              <a:rPr lang="en-US" dirty="0"/>
              <a:t>Better spread out the assignments across time</a:t>
            </a:r>
          </a:p>
          <a:p>
            <a:pPr lvl="1"/>
            <a:r>
              <a:rPr lang="en-US" dirty="0"/>
              <a:t>Improve the clarity of the instructions</a:t>
            </a:r>
          </a:p>
          <a:p>
            <a:pPr lvl="1"/>
            <a:r>
              <a:rPr lang="en-US" dirty="0"/>
              <a:t>Provide more hints, instructions, examples</a:t>
            </a:r>
          </a:p>
          <a:p>
            <a:pPr lvl="1"/>
            <a:r>
              <a:rPr lang="en-US" dirty="0"/>
              <a:t>Provide test tools and test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1BF00-E0D2-9E41-99DC-6B04511E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So, in assignment 3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en-US" dirty="0"/>
              <a:t>We provide more scaffolding code and the test script (which is the same used for grading)</a:t>
            </a:r>
          </a:p>
          <a:p>
            <a:pPr lvl="1"/>
            <a:r>
              <a:rPr lang="en-US" dirty="0"/>
              <a:t>But do try to write the code from scratch, and write your own test script if possible. It is a good learning experience for </a:t>
            </a:r>
            <a:r>
              <a:rPr lang="en-US" dirty="0">
                <a:solidFill>
                  <a:schemeClr val="accent5"/>
                </a:solidFill>
              </a:rPr>
              <a:t>your own benefit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You can also try other languages (C/C++/Java/Go) yourself and build your own test environments</a:t>
            </a:r>
          </a:p>
          <a:p>
            <a:pPr lvl="1"/>
            <a:r>
              <a:rPr lang="en-US" dirty="0"/>
              <a:t>Our goal is not to give you a hard time and make you feel bad. We hope you </a:t>
            </a:r>
            <a:r>
              <a:rPr lang="en-US" dirty="0">
                <a:solidFill>
                  <a:schemeClr val="accent5"/>
                </a:solidFill>
              </a:rPr>
              <a:t>learn something useful</a:t>
            </a:r>
            <a:r>
              <a:rPr lang="en-US" dirty="0"/>
              <a:t> besides getting A+ (😀) from this course.</a:t>
            </a:r>
          </a:p>
          <a:p>
            <a:pPr lvl="1"/>
            <a:r>
              <a:rPr lang="en-US" dirty="0"/>
              <a:t>Finish both distance-vector and link-state protocols to get </a:t>
            </a:r>
            <a:r>
              <a:rPr lang="en-US" dirty="0">
                <a:solidFill>
                  <a:schemeClr val="accent5"/>
                </a:solidFill>
              </a:rPr>
              <a:t>bonus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0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848C-889C-0B43-9CD2-3BF283B8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424-9098-854A-8A5B-167E126C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Piazza and office hours</a:t>
            </a:r>
          </a:p>
          <a:p>
            <a:pPr lvl="1"/>
            <a:r>
              <a:rPr lang="en-US" dirty="0"/>
              <a:t>Time:</a:t>
            </a:r>
          </a:p>
          <a:p>
            <a:pPr lvl="2"/>
            <a:r>
              <a:rPr lang="en-US" dirty="0"/>
              <a:t>The office hours are set to meet the needs of different zones</a:t>
            </a:r>
          </a:p>
          <a:p>
            <a:pPr lvl="2"/>
            <a:r>
              <a:rPr lang="en-US" dirty="0"/>
              <a:t>If you need extra office hours (e.g., before assignment deadlines), post private questions on piazza or send emails to us to request for them. We are here to help!</a:t>
            </a:r>
          </a:p>
          <a:p>
            <a:pPr lvl="1"/>
            <a:r>
              <a:rPr lang="en-US" dirty="0"/>
              <a:t>Summary of frequently-asked questions for assignments will be pinned on top on Piazza and updated regularly, based on discussions on Piazza and during office hours</a:t>
            </a:r>
          </a:p>
          <a:p>
            <a:pPr lvl="1"/>
            <a:r>
              <a:rPr lang="en-US" dirty="0"/>
              <a:t>More personal questions: come to office hours, send emails to me, and use the anonymous Midterm survey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9775-B4FB-944D-90D7-4B80A897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0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20C6-085F-5C4D-9076-9ECF8672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6EF4-8D83-8D47-8AF8-E93B72A2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Others</a:t>
            </a:r>
          </a:p>
          <a:p>
            <a:pPr lvl="1"/>
            <a:r>
              <a:rPr lang="en-US" dirty="0"/>
              <a:t>Bonus points are available for assignment 3 and 4.</a:t>
            </a:r>
          </a:p>
          <a:p>
            <a:pPr lvl="1"/>
            <a:r>
              <a:rPr lang="en-US" dirty="0"/>
              <a:t>Final exam:</a:t>
            </a:r>
          </a:p>
          <a:p>
            <a:pPr lvl="2"/>
            <a:r>
              <a:rPr lang="en-US" dirty="0"/>
              <a:t>The same style and format as midterm. Will allow you to pick a time frame from several days to finish.</a:t>
            </a:r>
          </a:p>
          <a:p>
            <a:pPr lvl="2"/>
            <a:r>
              <a:rPr lang="en-US" dirty="0"/>
              <a:t>The purpose of the exam is to help you find out what you have learned and what you are missing. It is not meant to give you a hard time and create a competitive environment between you and your classmates (at least for this class).</a:t>
            </a:r>
          </a:p>
          <a:p>
            <a:pPr lvl="2"/>
            <a:r>
              <a:rPr lang="en-US" dirty="0"/>
              <a:t>Focus on materials after midterm. Materials before midterm will be tested, but not a focus</a:t>
            </a:r>
          </a:p>
          <a:p>
            <a:pPr lvl="1"/>
            <a:r>
              <a:rPr lang="en-US" dirty="0"/>
              <a:t>Thank you for taking time to complete the survey and provide feedback to us!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1CBE-3AAB-174C-84B3-0F8246A0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 you have your points on two assignments and the midterm exam.</a:t>
            </a:r>
          </a:p>
          <a:p>
            <a:pPr lvl="1"/>
            <a:r>
              <a:rPr lang="en-US" dirty="0"/>
              <a:t>Calculate your total points so far</a:t>
            </a:r>
          </a:p>
          <a:p>
            <a:pPr lvl="1"/>
            <a:r>
              <a:rPr lang="en-US" dirty="0"/>
              <a:t>Estimate what you will get in the other two assignments and final</a:t>
            </a:r>
          </a:p>
          <a:p>
            <a:pPr lvl="1"/>
            <a:r>
              <a:rPr lang="en-US" dirty="0"/>
              <a:t>Then you have a rough idea of your final grade</a:t>
            </a:r>
          </a:p>
          <a:p>
            <a:r>
              <a:rPr lang="en-US" dirty="0">
                <a:solidFill>
                  <a:schemeClr val="accent5"/>
                </a:solidFill>
              </a:rPr>
              <a:t>Come to my office hours to chat if you are worried</a:t>
            </a:r>
          </a:p>
          <a:p>
            <a:pPr lvl="1"/>
            <a:r>
              <a:rPr lang="en-US" dirty="0"/>
              <a:t>Especially if I have contacted you. Don’t be nervous. I’m going to help, not to blame 😀. </a:t>
            </a:r>
          </a:p>
          <a:p>
            <a:r>
              <a:rPr lang="en-US" dirty="0"/>
              <a:t>If you are not doing well so far, it is not the end of the world, yet</a:t>
            </a:r>
          </a:p>
          <a:p>
            <a:pPr lvl="1"/>
            <a:r>
              <a:rPr lang="en-US" dirty="0"/>
              <a:t>Participation (20%): try to attend all remaining lectures</a:t>
            </a:r>
          </a:p>
          <a:p>
            <a:pPr lvl="1"/>
            <a:r>
              <a:rPr lang="en-US" dirty="0"/>
              <a:t>Two assignments (20%+4%): try to pass the test scripts and get the bonus points</a:t>
            </a:r>
          </a:p>
          <a:p>
            <a:pPr lvl="1"/>
            <a:r>
              <a:rPr lang="en-US" dirty="0"/>
              <a:t>Final exam (20%): prepare well, and come to office hours if you are not sure about some course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6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9CFC-82E0-2842-9082-3167B01D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8CE2-EBE2-1C42-8BCD-9368981B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your grades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Some statistics: average 92.94, median 94.5, </a:t>
            </a:r>
            <a:r>
              <a:rPr lang="en-US" dirty="0">
                <a:solidFill>
                  <a:schemeClr val="accent5"/>
                </a:solidFill>
              </a:rPr>
              <a:t>highest grade 100 (congratulations!)</a:t>
            </a:r>
          </a:p>
          <a:p>
            <a:pPr lvl="1"/>
            <a:r>
              <a:rPr lang="en-US" dirty="0"/>
              <a:t>Talk to me during my office hours if you do not do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175F1-E972-AE44-8418-59176A35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212E-D3AD-2B47-AE6E-1D87393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4D4A-A040-2E41-B981-6E236958E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midterm survey</a:t>
            </a:r>
          </a:p>
          <a:p>
            <a:pPr lvl="1"/>
            <a:r>
              <a:rPr lang="en-US" dirty="0"/>
              <a:t>It is also available throughout the semester</a:t>
            </a:r>
          </a:p>
          <a:p>
            <a:pPr lvl="1"/>
            <a:r>
              <a:rPr lang="en-US" dirty="0"/>
              <a:t>It is anonymous. A private channel to talk to me.</a:t>
            </a:r>
          </a:p>
          <a:p>
            <a:pPr lvl="1"/>
            <a:r>
              <a:rPr lang="en-US" dirty="0"/>
              <a:t>Your comments, concerns and questions are </a:t>
            </a:r>
            <a:r>
              <a:rPr lang="en-US" dirty="0">
                <a:solidFill>
                  <a:schemeClr val="accent5"/>
                </a:solidFill>
              </a:rPr>
              <a:t>very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BAEFD-6180-C643-B3CE-3FFA3F46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922-275E-0E44-9227-0D6AC245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D305-C1EE-964F-AAF1-788659A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Ask questions if you feel I am going too fast</a:t>
            </a:r>
          </a:p>
          <a:p>
            <a:pPr lvl="2"/>
            <a:r>
              <a:rPr lang="en-US" dirty="0"/>
              <a:t>Don’t be shy 😀. If you do not understand, many of your classmates do not understand it, either.</a:t>
            </a:r>
          </a:p>
          <a:p>
            <a:pPr lvl="2"/>
            <a:r>
              <a:rPr lang="en-US" dirty="0"/>
              <a:t>Will try to slow down</a:t>
            </a:r>
          </a:p>
          <a:p>
            <a:pPr lvl="1"/>
            <a:r>
              <a:rPr lang="en-US" dirty="0"/>
              <a:t>Interaction: will draw more pictures on slides to explain concepts and try to have more interaction with small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23A72-1D9C-9747-AC20-0E3DC0C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AB4-2AC9-D24D-9B0E-C16CA79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8139-41B1-4943-A243-EEE9FF6A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</a:t>
            </a:r>
          </a:p>
          <a:p>
            <a:pPr lvl="1"/>
            <a:r>
              <a:rPr lang="en-US" dirty="0"/>
              <a:t>Lab and exercises: some exercise questions embedded in slides and discussed during lectures</a:t>
            </a:r>
          </a:p>
          <a:p>
            <a:pPr lvl="1"/>
            <a:r>
              <a:rPr lang="en-US" dirty="0"/>
              <a:t>Notes in PowerPoint contain pointers and answers</a:t>
            </a:r>
          </a:p>
          <a:p>
            <a:pPr lvl="1"/>
            <a:r>
              <a:rPr lang="en-US" dirty="0"/>
              <a:t>Slides update</a:t>
            </a:r>
          </a:p>
          <a:p>
            <a:pPr lvl="2"/>
            <a:r>
              <a:rPr lang="en-US" dirty="0"/>
              <a:t>Will update both PPT and PDF slides before class</a:t>
            </a:r>
          </a:p>
          <a:p>
            <a:pPr lvl="2"/>
            <a:r>
              <a:rPr lang="en-US" dirty="0"/>
              <a:t>Check again after class for new changes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0BAB-C578-D042-AE1C-EA0A18C3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922-275E-0E44-9227-0D6AC245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D305-C1EE-964F-AAF1-788659A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discussion</a:t>
            </a:r>
          </a:p>
          <a:p>
            <a:pPr lvl="1"/>
            <a:r>
              <a:rPr lang="en-US" dirty="0"/>
              <a:t>Purpose</a:t>
            </a:r>
          </a:p>
          <a:p>
            <a:pPr lvl="2"/>
            <a:r>
              <a:rPr lang="en-US" dirty="0"/>
              <a:t>Improve the understanding of the materials</a:t>
            </a:r>
          </a:p>
          <a:p>
            <a:pPr lvl="2"/>
            <a:r>
              <a:rPr lang="en-US" dirty="0"/>
              <a:t>Make your feel “involved” like in-person lectures</a:t>
            </a:r>
          </a:p>
          <a:p>
            <a:pPr lvl="1"/>
            <a:r>
              <a:rPr lang="en-US" dirty="0"/>
              <a:t>Problem: Some students mute themselves and never speak, maybe because</a:t>
            </a:r>
          </a:p>
          <a:p>
            <a:pPr lvl="2"/>
            <a:r>
              <a:rPr lang="en-US" dirty="0"/>
              <a:t>They are shy</a:t>
            </a:r>
          </a:p>
          <a:p>
            <a:pPr lvl="2"/>
            <a:r>
              <a:rPr lang="en-US" dirty="0"/>
              <a:t>They need time to process the materials and think</a:t>
            </a:r>
          </a:p>
          <a:p>
            <a:pPr lvl="2"/>
            <a:r>
              <a:rPr lang="en-US" dirty="0"/>
              <a:t>Or they do not pay attention to the lecture…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23A72-1D9C-9747-AC20-0E3DC0C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922-275E-0E44-9227-0D6AC245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D305-C1EE-964F-AAF1-788659A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discussion</a:t>
            </a:r>
          </a:p>
          <a:p>
            <a:pPr lvl="1"/>
            <a:r>
              <a:rPr lang="en-US" dirty="0"/>
              <a:t>How to fix it</a:t>
            </a:r>
          </a:p>
          <a:p>
            <a:pPr lvl="2"/>
            <a:r>
              <a:rPr lang="en-US" dirty="0"/>
              <a:t>Smaller groups with 2-3 students. Feel less shy and nervous with fewer people. Easier to ask and discuss questions.</a:t>
            </a:r>
          </a:p>
          <a:p>
            <a:pPr lvl="2"/>
            <a:r>
              <a:rPr lang="en-US" dirty="0"/>
              <a:t>Turn on your audio and video. Do not mute.</a:t>
            </a:r>
          </a:p>
          <a:p>
            <a:pPr lvl="1"/>
            <a:r>
              <a:rPr lang="en-US" dirty="0"/>
              <a:t>Post summary on Piazza</a:t>
            </a:r>
          </a:p>
          <a:p>
            <a:pPr lvl="2"/>
            <a:r>
              <a:rPr lang="en-US" dirty="0"/>
              <a:t>May not have time to go through each group in class</a:t>
            </a:r>
          </a:p>
          <a:p>
            <a:pPr lvl="2"/>
            <a:r>
              <a:rPr lang="en-US" dirty="0"/>
              <a:t>A way to make you effectively use the time for group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23A72-1D9C-9747-AC20-0E3DC0C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C153-D755-654A-BBFD-C3D3160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Survey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6065-BCD8-1644-B6C6-13DD6CAF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  <a:p>
            <a:pPr lvl="1"/>
            <a:r>
              <a:rPr lang="en-US" dirty="0"/>
              <a:t>Will cover all of them, but only briefly because of time: programmable networks, software-defined networking, big network data processing, cloud computing and network virtualization, bitcoin and blockchain, AI &amp; networks, security 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CF1C0-B0DF-B74D-88DD-6D4D9E71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8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Assignment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Primary goal: understand reliable transport</a:t>
            </a:r>
          </a:p>
          <a:p>
            <a:pPr lvl="1"/>
            <a:r>
              <a:rPr lang="en-US" dirty="0"/>
              <a:t>You do not FULLY understand it without implementing it by yourself</a:t>
            </a:r>
          </a:p>
          <a:p>
            <a:r>
              <a:rPr lang="en-US" dirty="0"/>
              <a:t>Secondary goal: it is a lesson for you to learn</a:t>
            </a:r>
          </a:p>
          <a:p>
            <a:pPr lvl="1"/>
            <a:r>
              <a:rPr lang="en-US" dirty="0"/>
              <a:t>Protocol design and implementation</a:t>
            </a:r>
          </a:p>
          <a:p>
            <a:pPr lvl="2"/>
            <a:r>
              <a:rPr lang="en-US" dirty="0"/>
              <a:t>Understand the gap between theory and practice</a:t>
            </a:r>
          </a:p>
          <a:p>
            <a:pPr lvl="2"/>
            <a:r>
              <a:rPr lang="en-US" dirty="0"/>
              <a:t>This is why the course is a “systems” course</a:t>
            </a:r>
          </a:p>
          <a:p>
            <a:pPr lvl="1"/>
            <a:r>
              <a:rPr lang="en-US" dirty="0"/>
              <a:t>Teamwork</a:t>
            </a:r>
          </a:p>
          <a:p>
            <a:pPr lvl="2"/>
            <a:r>
              <a:rPr lang="en-US" dirty="0"/>
              <a:t>You and your teammates are on the same boat!</a:t>
            </a:r>
          </a:p>
          <a:p>
            <a:pPr lvl="2"/>
            <a:r>
              <a:rPr lang="en-US" dirty="0"/>
              <a:t>Start early, and check progress regularly</a:t>
            </a:r>
          </a:p>
          <a:p>
            <a:pPr lvl="1"/>
            <a:r>
              <a:rPr lang="en-US" dirty="0"/>
              <a:t>Software testing</a:t>
            </a:r>
          </a:p>
          <a:p>
            <a:pPr lvl="2"/>
            <a:r>
              <a:rPr lang="en-US" dirty="0"/>
              <a:t>You are responsible for the software you write</a:t>
            </a:r>
          </a:p>
          <a:p>
            <a:pPr lvl="2"/>
            <a:r>
              <a:rPr lang="en-US" dirty="0"/>
              <a:t>Make sure it passes basic test cases</a:t>
            </a:r>
          </a:p>
          <a:p>
            <a:pPr lvl="2"/>
            <a:r>
              <a:rPr lang="en-US" dirty="0"/>
              <a:t>Use the test script of assignment 1 as your 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3683</TotalTime>
  <Words>1168</Words>
  <Application>Microsoft Macintosh PowerPoint</Application>
  <PresentationFormat>On-screen Show (4:3)</PresentationFormat>
  <Paragraphs>128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EN.601.414/614 Computer Networks  Midterm Recap</vt:lpstr>
      <vt:lpstr>Midterm</vt:lpstr>
      <vt:lpstr>Midterm Survey</vt:lpstr>
      <vt:lpstr>Midterm Survey Summary</vt:lpstr>
      <vt:lpstr>Midterm Survey Summary</vt:lpstr>
      <vt:lpstr>Midterm Survey Summary</vt:lpstr>
      <vt:lpstr>Midterm Survey Summary</vt:lpstr>
      <vt:lpstr>Midterm Survey Summary</vt:lpstr>
      <vt:lpstr>Recap: Assignment 2</vt:lpstr>
      <vt:lpstr>Midterm Survey Summary</vt:lpstr>
      <vt:lpstr>Midterm Survey Summary</vt:lpstr>
      <vt:lpstr>Midterm Survey Summary</vt:lpstr>
      <vt:lpstr>Midterm Survey Summary</vt:lpstr>
      <vt:lpstr>Midterm Survey Summary</vt:lpstr>
      <vt:lpstr>This is IMPORTANT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555</cp:revision>
  <dcterms:created xsi:type="dcterms:W3CDTF">2017-09-02T14:15:58Z</dcterms:created>
  <dcterms:modified xsi:type="dcterms:W3CDTF">2020-10-29T18:53:49Z</dcterms:modified>
</cp:coreProperties>
</file>